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3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13DA242-9F91-49A6-AD0C-C638F35D0934}">
          <p14:sldIdLst>
            <p14:sldId id="259"/>
            <p14:sldId id="256"/>
            <p14:sldId id="257"/>
            <p14:sldId id="258"/>
            <p14:sldId id="260"/>
            <p14:sldId id="263"/>
            <p14:sldId id="261"/>
            <p14:sldId id="264"/>
            <p14:sldId id="262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35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8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515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538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13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929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878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037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139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359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69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50018-1C63-4808-A399-2E46DBEC2353}" type="datetimeFigureOut">
              <a:rPr lang="th-TH" smtClean="0"/>
              <a:t>09/09/59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F686-A0B7-491D-847E-E0587CA54AC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80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ncossmoft\Desktop\one-piece-desktop-wallpaper_01152882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5785" cy="688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772400" cy="1470025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การ</a:t>
            </a:r>
            <a:r>
              <a:rPr lang="th-TH" sz="4000" b="1" dirty="0">
                <a:solidFill>
                  <a:schemeClr val="bg1"/>
                </a:solidFill>
              </a:rPr>
              <a:t>หาและเปรียบเทียบพลังงานความร้อนระหว่างใบไม้แห้ง 15 </a:t>
            </a:r>
            <a:r>
              <a:rPr lang="th-TH" sz="4000" b="1" dirty="0" smtClean="0">
                <a:solidFill>
                  <a:schemeClr val="bg1"/>
                </a:solidFill>
              </a:rPr>
              <a:t>ชนิด และ</a:t>
            </a:r>
            <a:r>
              <a:rPr lang="th-TH" sz="4000" b="1" dirty="0">
                <a:solidFill>
                  <a:schemeClr val="bg1"/>
                </a:solidFill>
              </a:rPr>
              <a:t>ถ่านอัด</a:t>
            </a:r>
            <a:r>
              <a:rPr lang="th-TH" sz="4000" b="1" dirty="0" smtClean="0">
                <a:solidFill>
                  <a:schemeClr val="bg1"/>
                </a:solidFill>
              </a:rPr>
              <a:t>แท่ง </a:t>
            </a:r>
            <a:r>
              <a:rPr lang="th-TH" sz="4000" b="1" dirty="0">
                <a:solidFill>
                  <a:schemeClr val="bg1"/>
                </a:solidFill>
              </a:rPr>
              <a:t>กรณีศึกษา </a:t>
            </a:r>
            <a:r>
              <a:rPr lang="th-TH" sz="4000" b="1" dirty="0" smtClean="0">
                <a:solidFill>
                  <a:schemeClr val="bg1"/>
                </a:solidFill>
              </a:rPr>
              <a:t>อำเภอ</a:t>
            </a:r>
            <a:r>
              <a:rPr lang="th-TH" sz="4000" b="1" dirty="0">
                <a:solidFill>
                  <a:schemeClr val="bg1"/>
                </a:solidFill>
              </a:rPr>
              <a:t>พาน จังหวัดเชียงราย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533746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ผู้วิจัย นาย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นนท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พันธ์ จัน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นทร์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ธนูเดช</a:t>
            </a:r>
            <a:endParaRPr lang="th-TH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86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980728"/>
            <a:ext cx="59766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วร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 แก้ว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สิบ. การหาปริมาณ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ของอาหารโดย </a:t>
            </a:r>
            <a:r>
              <a:rPr lang="en-US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Auto Bomb Calorimeter :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รายงานการ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วิจัย.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เชียงราย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ภาควิชาเคมี คณะวิทยาศาสตร์และเทคโนโลยี มหาวิทยาลัย ราช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ภัฎ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เชียงราย, 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ม.ป.ป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วัฒนา เสถียร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สวัสดิ์.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รายงานวิจัยโครงการแท่ง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เชื้อเพ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ลิง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แข็ง.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ภาควิชาพืชสวน คณะเกษตร มหาวิทยาลัยเกษตรศาสตร์, 2530.</a:t>
            </a:r>
          </a:p>
          <a:p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. รายงานวิจัยเรื่องเชื้อเพอิงเขียว (โครงการเชื้อเพลิงแข็ง).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กรุงเทพมหานคร ะ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ภาควิชาพืชสวน คณะเกษตร มหาวิทยาลัยเกษตรศาสตร์, 2529.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วิชัย เทียนน้อย.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การอนุรักษ์ทรัพยากรธรรมชาติ.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กรุงเทพมหานคร ะ อักษรวัฒนา, 2533.</a:t>
            </a:r>
          </a:p>
          <a:p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. เทคโนโลยีสำหรับชาวชนบท.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เชียงราย ะ คณะวิทยาศาสตร์และเทคโนโลยี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มหาวิทยาลัยราช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ภัฎ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เชียงราย, 2548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สดุดี 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ปรีชา</a:t>
            </a:r>
            <a:r>
              <a:rPr lang="th-TH" sz="18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วัฒน์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พลังงานสำหรับโลก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นาคต.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กรุงเทพมหานคร : อักษรทัศน์,2534. 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อภิชัย 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พันธ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เสน.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รายงานประ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จำปี. กรุงเทพมหานคร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กรมป่าไม้. 2542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18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Cuttnell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, John D. and </a:t>
            </a:r>
            <a:r>
              <a:rPr lang="en-US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Keneth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W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Johnson. </a:t>
            </a:r>
            <a:r>
              <a:rPr lang="en-US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Physics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New York 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John </a:t>
            </a:r>
            <a:r>
              <a:rPr lang="en-US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Wikey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&amp;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Sons,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1995. </a:t>
            </a:r>
            <a:r>
              <a:rPr lang="en-US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Jonasson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C.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K. </a:t>
            </a:r>
            <a:r>
              <a:rPr lang="en-US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Energy Transport and the Environment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Stockholm 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Bo </a:t>
            </a:r>
            <a:r>
              <a:rPr lang="en-US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Heurling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1996. </a:t>
            </a:r>
            <a:r>
              <a:rPr lang="en-US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Ouseph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, P. J. </a:t>
            </a:r>
            <a:r>
              <a:rPr lang="en-US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Technical Physics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New York 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D. Van </a:t>
            </a:r>
            <a:r>
              <a:rPr lang="en-US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Nostrand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1980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7824" y="4766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บรรณานุกรม(ต่อ)</a:t>
            </a:r>
            <a:endParaRPr lang="th-TH" sz="2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21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5256584" cy="5616624"/>
          </a:xfrm>
        </p:spPr>
        <p:txBody>
          <a:bodyPr>
            <a:normAutofit fontScale="85000" lnSpcReduction="20000"/>
          </a:bodyPr>
          <a:lstStyle/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บทคัดย่อ</a:t>
            </a:r>
          </a:p>
          <a:p>
            <a:pPr algn="thaiDist"/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การวิจัยครั้งนี้มีวัตถุประสงค์เพื่อศึกษาหาและเปรียบเทียบ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ปริมาณพลังงาน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ความร้อนจาก ใบไม้แห้ง 15 ชนิด และเปรียบเทียบปริมาณความร้อนจากใบไม้แห้งกับถ่านอัดแกลบตาม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ท้องตลาดโดยใช้ใบไม้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15 ชนิด ได้แก่ ใบขนุน ใบสมอ ใบกระท้อน ใบลิ้นจี่ ใบยูคา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ลิปตัส ใบมะม่วง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ใบลำไย ใบมะไฟ 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ใบส้มเขียวหวาน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ใบสัก ใบหูกวาง ใบมะยม ใบไผ่ ใบมะขาม ใบเงาะ จากการวิจัยพบว่า พลังงานความร้อนที่ได้จากถ่าน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อัดแกลบ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ไค้เท่ากับ 28671.758 </a:t>
            </a:r>
            <a:r>
              <a:rPr lang="en-US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และ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ใบไม้ให้พลังงานดังนี้ ใบลำไยให้พลังงานความร้อนเท่ากับ 21447.787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ใบยูคาลิปตัสให้พลังงานความร้อนเท่ากับ 20194.461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ใบลิ้นจี่ให้พลังงานความร้อนเท่ากับ 19928.080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ใบกระท้อนให้พลังงานความร้อนเท่ากับ 18174.702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ใบหูกวางให้พลังงาน ความร้อนเท่ากับ 17433.624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</a:t>
            </a:r>
            <a:r>
              <a:rPr lang="th-TH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ส้มเขียวหวาน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ให้พลังงานความร้อนเท่ากับ 17423.895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ใบสักให้พลังงานความร้อนเท่ากับ 16426.602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ใบกระท้อนให้พลังงานความร้อนเท่ากับ 16074.045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ใบเงาะให้พลังงานความร้อนเท่ากับ 15745.482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ใบไผให้พลังงานความร้อน เท่ากับ 15682.781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ใบขนุนให้พลังงานความร้อนเท่ากับ 15572.035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ใบสมอให้พลังงาน ความร้อนเท่ากับ14257.241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ใบมะขามให้พลังงานความร้อนเท่ากับ 14210.733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ใบมะม่วง ให้พลังงานความร้อนเท่ากับ 13831.742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ใบมะยมให้พลังงานความร้อนเท่ากับ 13160.296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และใบมะไฟให้พลังงานความร้อนเท่ากับ 12689.932 </a:t>
            </a:r>
            <a:r>
              <a:rPr lang="en-US" sz="2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</a:t>
            </a:r>
            <a:endParaRPr lang="th-TH" sz="20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75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681777"/>
            <a:ext cx="4608512" cy="3251279"/>
          </a:xfrm>
        </p:spPr>
        <p:txBody>
          <a:bodyPr>
            <a:normAutofit/>
          </a:bodyPr>
          <a:lstStyle/>
          <a:p>
            <a:pPr algn="l"/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บทนำ</a:t>
            </a:r>
          </a:p>
          <a:p>
            <a:pPr algn="l"/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870548" y="1249139"/>
            <a:ext cx="5112568" cy="50405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พลังงานเป็นปัจจัยสำคัญในการพัฒนาประและคุณภาพชีวิตของประชาน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3192507" y="1920704"/>
            <a:ext cx="180020" cy="29009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แผนผังลําดับงาน: กระบวนการสำรอง 4"/>
          <p:cNvSpPr/>
          <p:nvPr/>
        </p:nvSpPr>
        <p:spPr>
          <a:xfrm>
            <a:off x="1364308" y="2287824"/>
            <a:ext cx="3888432" cy="45902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เนื่องจากจำนวนประชากรที่เพิ่มขึ้นอย่างรวดเร็ว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แผนผังลําดับงาน: กระบวนการสำรอง 5"/>
          <p:cNvSpPr/>
          <p:nvPr/>
        </p:nvSpPr>
        <p:spPr>
          <a:xfrm>
            <a:off x="1563326" y="3275393"/>
            <a:ext cx="3438382" cy="45122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ส่งผลให้ความต้องการใช้พลังงานมากขึ้น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3203848" y="2845431"/>
            <a:ext cx="180020" cy="29009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แผนผังลําดับงาน: กระบวนการสำรอง 6"/>
          <p:cNvSpPr/>
          <p:nvPr/>
        </p:nvSpPr>
        <p:spPr>
          <a:xfrm>
            <a:off x="1043608" y="4221088"/>
            <a:ext cx="4752527" cy="43204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จึงต้องเสาะแสวงหาพลังงานชนิดอื่นมาทดแทนสำหรับนำมาใช้ในอนาคต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ลูกศรลง 10"/>
          <p:cNvSpPr/>
          <p:nvPr/>
        </p:nvSpPr>
        <p:spPr>
          <a:xfrm>
            <a:off x="3235159" y="3805891"/>
            <a:ext cx="180020" cy="29009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แผนผังลําดับงาน: กระบวนการสำรอง 11"/>
          <p:cNvSpPr/>
          <p:nvPr/>
        </p:nvSpPr>
        <p:spPr>
          <a:xfrm>
            <a:off x="1563326" y="5157192"/>
            <a:ext cx="3535040" cy="72008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ผู้วิจัยจึงได้ศึกษาการทำแท่งเชื้อเพลิงจากวัสดุเหลือใช้ มาใช้ให้เกิดประโยชน์ในรูปของพลังงานทดแทน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3218514" y="4745593"/>
            <a:ext cx="180020" cy="29009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8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5688632" cy="5040560"/>
          </a:xfrm>
        </p:spPr>
        <p:txBody>
          <a:bodyPr>
            <a:normAutofit/>
          </a:bodyPr>
          <a:lstStyle/>
          <a:p>
            <a:pPr algn="l"/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วัตถุประสงค์ของงานวิจัย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เพื่อวัดปริมาณความร้อนของใบไม้แห้ง </a:t>
            </a:r>
            <a:r>
              <a:rPr lang="en-US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15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ชนิด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เพื่อเปรียบเทียบปริมาณความร้อนจากใบไม้แห้งกับถ่านอัดแกลบตามท้องตลาด</a:t>
            </a:r>
          </a:p>
          <a:p>
            <a:pPr algn="l"/>
            <a:endParaRPr lang="th-TH" sz="20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l"/>
            <a:endParaRPr lang="th-TH" sz="20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l"/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ขอบเขตของการศึกษา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งานวิจัยฉบับนี้ได้ทำการศึกษาเกี่ยวกับเรื่องการหาค่าความร้อนของใบไม้แต่ละชนิด ซึ่งอยู่ในเขตของอำเภอพาน จังหวัดเชียงราย และใช้เวลาในการวิจัยครั้งนี้ตั้งแต่เดือนมีนาคมถึงเดือนตุลาคม </a:t>
            </a:r>
            <a:r>
              <a:rPr lang="en-US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2549</a:t>
            </a:r>
            <a:endParaRPr lang="th-TH" sz="20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01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ม้วนกระดาษแนวตั้ง 3"/>
          <p:cNvSpPr/>
          <p:nvPr/>
        </p:nvSpPr>
        <p:spPr>
          <a:xfrm>
            <a:off x="2969764" y="2636912"/>
            <a:ext cx="3168352" cy="648072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ทฤษฏีที่เกี่ยวข้อง</a:t>
            </a:r>
            <a:endParaRPr lang="th-TH" b="1" dirty="0">
              <a:cs typeface="+mj-cs"/>
            </a:endParaRPr>
          </a:p>
        </p:txBody>
      </p:sp>
      <p:sp>
        <p:nvSpPr>
          <p:cNvPr id="5" name="แผนผังลําดับงาน: กระบวนการสำรอง 4"/>
          <p:cNvSpPr/>
          <p:nvPr/>
        </p:nvSpPr>
        <p:spPr>
          <a:xfrm>
            <a:off x="5436096" y="1205136"/>
            <a:ext cx="2520280" cy="57606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กลไกการถ่ายเทความร้อน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แผนผังลําดับงาน: กระบวนการสำรอง 6"/>
          <p:cNvSpPr/>
          <p:nvPr/>
        </p:nvSpPr>
        <p:spPr>
          <a:xfrm>
            <a:off x="827584" y="1227743"/>
            <a:ext cx="2520280" cy="57606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ความร้อน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แผนผังลําดับงาน: กระบวนการสำรอง 7"/>
          <p:cNvSpPr/>
          <p:nvPr/>
        </p:nvSpPr>
        <p:spPr>
          <a:xfrm>
            <a:off x="5148064" y="4293096"/>
            <a:ext cx="3024336" cy="64807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แหล่งพลังงานความร้อนและผลของค่าความร้อน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แผนผังลําดับงาน: กระบวนการสำรอง 8"/>
          <p:cNvSpPr/>
          <p:nvPr/>
        </p:nvSpPr>
        <p:spPr>
          <a:xfrm>
            <a:off x="827584" y="4293096"/>
            <a:ext cx="2520280" cy="64807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พลังงานความร้อนจากเชื้อเพลิงชนิดต่างๆ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 rot="1627211">
            <a:off x="2682653" y="3520209"/>
            <a:ext cx="360040" cy="5869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ลง 22"/>
          <p:cNvSpPr/>
          <p:nvPr/>
        </p:nvSpPr>
        <p:spPr>
          <a:xfrm rot="20141796">
            <a:off x="5348253" y="3459132"/>
            <a:ext cx="360040" cy="64920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ลง 23"/>
          <p:cNvSpPr/>
          <p:nvPr/>
        </p:nvSpPr>
        <p:spPr>
          <a:xfrm rot="12262763">
            <a:off x="5497912" y="1925555"/>
            <a:ext cx="360040" cy="5869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ลง 24"/>
          <p:cNvSpPr/>
          <p:nvPr/>
        </p:nvSpPr>
        <p:spPr>
          <a:xfrm rot="9070006">
            <a:off x="2682653" y="1927210"/>
            <a:ext cx="360040" cy="5869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4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ม้วนกระดาษแนวตั้ง 3"/>
          <p:cNvSpPr/>
          <p:nvPr/>
        </p:nvSpPr>
        <p:spPr>
          <a:xfrm>
            <a:off x="2817237" y="1268760"/>
            <a:ext cx="3509527" cy="648072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ขั้นตอนการวิเคราะห์ค่าพลังงาน</a:t>
            </a:r>
            <a:endParaRPr lang="th-TH" b="1" dirty="0">
              <a:cs typeface="+mj-cs"/>
            </a:endParaRPr>
          </a:p>
        </p:txBody>
      </p:sp>
      <p:sp>
        <p:nvSpPr>
          <p:cNvPr id="5" name="แผนผังลําดับงาน: กระบวนการสำรอง 4"/>
          <p:cNvSpPr/>
          <p:nvPr/>
        </p:nvSpPr>
        <p:spPr>
          <a:xfrm>
            <a:off x="3194415" y="2816559"/>
            <a:ext cx="2520280" cy="57606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ขั้นตอนดังนี้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แผนผังลําดับงาน: กระบวนการสำรอง 7"/>
          <p:cNvSpPr/>
          <p:nvPr/>
        </p:nvSpPr>
        <p:spPr>
          <a:xfrm>
            <a:off x="5148064" y="4293096"/>
            <a:ext cx="3024336" cy="100811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ขั้นตอนที่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2 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การทดลองหาค่าพลังงานความร้อนของใบไม้โดยเครื่อง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Auto Bomb Calorimeter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แผนผังลําดับงาน: กระบวนการสำรอง 8"/>
          <p:cNvSpPr/>
          <p:nvPr/>
        </p:nvSpPr>
        <p:spPr>
          <a:xfrm>
            <a:off x="1043608" y="4293096"/>
            <a:ext cx="2520280" cy="100811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ขั้นตอนที่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1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การเตรียมสารตัวอย่างในการวิเคราะห์หาค่าพลังงาน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 rot="1627211">
            <a:off x="2730875" y="3546849"/>
            <a:ext cx="360040" cy="5869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ลง 22"/>
          <p:cNvSpPr/>
          <p:nvPr/>
        </p:nvSpPr>
        <p:spPr>
          <a:xfrm rot="20141796">
            <a:off x="5698675" y="3489097"/>
            <a:ext cx="360040" cy="64920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ลง 23"/>
          <p:cNvSpPr/>
          <p:nvPr/>
        </p:nvSpPr>
        <p:spPr>
          <a:xfrm>
            <a:off x="4274535" y="2124782"/>
            <a:ext cx="360040" cy="5869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60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5688632" cy="5040560"/>
          </a:xfrm>
        </p:spPr>
        <p:txBody>
          <a:bodyPr>
            <a:normAutofit/>
          </a:bodyPr>
          <a:lstStyle/>
          <a:p>
            <a:pPr algn="l"/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อภิปรายผล</a:t>
            </a:r>
          </a:p>
          <a:p>
            <a:pPr algn="l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จากการวิจัยจะ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เห็น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ได้ว่าค่าความร้อนที่ได้บาง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ชนิดมีความ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แตกต่างกันบาง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ชนิดมีค่าความ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ร้อน ใกล้เคียง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กันทั้งนี้อาจขึ้นอยู่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กับใบไม้แต่ละ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ชนิดที่มีลักษณะ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แตกต่างกันและมีส่วนประกอบที่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ไม้เหมือนกัน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อีกด้วย ในขณะที่ใบลำไยมีค่าความร้อนมากที่สุดในการวิจัยครั้งนี้โดยให้ค่าความร้อน เท่ากับ 21469.376 </a:t>
            </a:r>
            <a:r>
              <a:rPr lang="en-US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และใบที่ให้ค่าความร้อนน้อย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ที่สุด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ในการวิจัยครั้ง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นี้คือ ใบมะไฟ ซึ่งให้ค่า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ความร้อนเท่ากับ 12700.583 </a:t>
            </a:r>
            <a:r>
              <a:rPr lang="en-US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J/g 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ซึ่งลักษณะของใบไม้และขนาดของใบไม้มีลักษณะ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ที่แตกต่าง</a:t>
            </a:r>
            <a:r>
              <a:rPr lang="th-TH" sz="2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กัน</a:t>
            </a:r>
          </a:p>
        </p:txBody>
      </p:sp>
    </p:spTree>
    <p:extLst>
      <p:ext uri="{BB962C8B-B14F-4D97-AF65-F5344CB8AC3E}">
        <p14:creationId xmlns:p14="http://schemas.microsoft.com/office/powerpoint/2010/main" val="31428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ม้วนกระดาษแนวตั้ง 3"/>
          <p:cNvSpPr/>
          <p:nvPr/>
        </p:nvSpPr>
        <p:spPr>
          <a:xfrm>
            <a:off x="2877351" y="1133128"/>
            <a:ext cx="3168352" cy="648072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สรุปผลการวิจัย</a:t>
            </a:r>
            <a:endParaRPr lang="th-TH" b="1" dirty="0">
              <a:cs typeface="+mj-cs"/>
            </a:endParaRPr>
          </a:p>
        </p:txBody>
      </p:sp>
      <p:sp>
        <p:nvSpPr>
          <p:cNvPr id="7" name="แผนผังลําดับงาน: กระบวนการสำรอง 6"/>
          <p:cNvSpPr/>
          <p:nvPr/>
        </p:nvSpPr>
        <p:spPr>
          <a:xfrm>
            <a:off x="342393" y="2348880"/>
            <a:ext cx="2520280" cy="57606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ค่าความร้อนสูง  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  <a:sym typeface="Wingdings"/>
              </a:rPr>
              <a:t> 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  <a:sym typeface="Wingdings"/>
              </a:rPr>
              <a:t>ต่ำ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แผนผังลําดับงาน: กระบวนการสำรอง 8"/>
          <p:cNvSpPr/>
          <p:nvPr/>
        </p:nvSpPr>
        <p:spPr>
          <a:xfrm>
            <a:off x="451632" y="3608697"/>
            <a:ext cx="2292962" cy="50863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ใบลำไย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21469.376 J/g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1422513" y="3027921"/>
            <a:ext cx="360040" cy="39016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ลง 22"/>
          <p:cNvSpPr/>
          <p:nvPr/>
        </p:nvSpPr>
        <p:spPr>
          <a:xfrm rot="16200000">
            <a:off x="2829340" y="3629795"/>
            <a:ext cx="360040" cy="42741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ลง 24"/>
          <p:cNvSpPr/>
          <p:nvPr/>
        </p:nvSpPr>
        <p:spPr>
          <a:xfrm rot="2460837">
            <a:off x="2236138" y="1676673"/>
            <a:ext cx="360040" cy="5869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แผนผังลําดับงาน: กระบวนการสำรอง 11"/>
          <p:cNvSpPr/>
          <p:nvPr/>
        </p:nvSpPr>
        <p:spPr>
          <a:xfrm>
            <a:off x="3315046" y="3589182"/>
            <a:ext cx="2292962" cy="50863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ใบยูคาลิปตัส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20211.169 J/g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แผนผังลําดับงาน: กระบวนการสำรอง 12"/>
          <p:cNvSpPr/>
          <p:nvPr/>
        </p:nvSpPr>
        <p:spPr>
          <a:xfrm>
            <a:off x="6228184" y="3589182"/>
            <a:ext cx="2292962" cy="50863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ใบลิ้นจี่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19953.831 J/g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ลูกศรลง 13"/>
          <p:cNvSpPr/>
          <p:nvPr/>
        </p:nvSpPr>
        <p:spPr>
          <a:xfrm rot="16200000">
            <a:off x="5711619" y="3627582"/>
            <a:ext cx="360040" cy="42741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ม้วนกระดาษแนวนอน 5"/>
          <p:cNvSpPr/>
          <p:nvPr/>
        </p:nvSpPr>
        <p:spPr>
          <a:xfrm>
            <a:off x="683568" y="4581128"/>
            <a:ext cx="4464496" cy="2016224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ดังนั้นน่าจะลองนำใบลำไย ใบยูคาลิปตัสและใบลิ้นจี่ มาทดลองทำถ่านอัดแท่ง เนื่องจากมีค่าความร้อนใกล้เคียงกับถ่านอัดแกลบมากที่สุด</a:t>
            </a:r>
          </a:p>
          <a:p>
            <a:pPr algn="ctr"/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7429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C\Desktop\one-piece-desktop-wallpapers_01152973_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980728"/>
            <a:ext cx="59046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กรมป่าโม้. 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สถิติ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การป่าไม้ของประเทศ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ไทย ปี 2539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ส่วน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ศูนย์ข้อมูลกลาง 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สำนัก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สารสนเทศ กรมฯ, 2539.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กรมพัฒนาและส่งเสริมพลังงาน. 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ของประเทศไทย 2539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กรุงเทพมหานคร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กรมฯ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, 2539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กิจบัญชา ฉายแสง.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เทคโนโลยี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การผลิตเตา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พลังงานสูง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วารสาร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พลังงาน.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10,มีนาคม(2543): 47.</a:t>
            </a:r>
          </a:p>
          <a:p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จรวย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บุญ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ยบล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และคณะ. 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พลังงาน.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จุฬาลงกรณ์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มหาวิทยาลัย, 2529.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จุฬาลงกรณ์มหาวิทยาลัย. ภาคฟิสิกส์. 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ฟิสิกส์ 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กรุงเทพมหานคร </a:t>
            </a:r>
            <a:r>
              <a:rPr lang="en-US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จุฬาลงกรณ์มหาวิทยาลัย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, 2539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ฉัตรชัย นิ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มมล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18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เทอร์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โม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ไดนามิกส์.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อักษรวัฒนา, 2540.</a:t>
            </a:r>
          </a:p>
          <a:p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เทคโนโลยี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พลังงานชีว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มวล.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(เอกสารเผยแพร่). ม.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ป.ท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ม.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ป.พ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., 2534.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ฝ่ายบริการบริษัทไทยโพลี่เมคิด. 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คู่มือการ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ใช้เครื่อง </a:t>
            </a:r>
            <a:r>
              <a:rPr lang="en-US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Auto Bomb Calorimeter (GALLENKAMP).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ม.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ป.ท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.: ม.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ป.พ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., 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ม.ป.ป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นฤ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มล 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พิน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เนียม. 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วัสดุ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เหลือ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ใช้ทางการเกษตร.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กรมป่าไม้, 2542.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ประเสริฐ ศรไพโรจน์. เคมีพื้นฐาน. 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มปพ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., 2547.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มนตรี พิรุณเกษตร. </a:t>
            </a:r>
            <a:r>
              <a:rPr lang="th-TH" sz="18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อุณหพส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คาสตร์ 2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. กรุงเทพมหานคร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วิทยพัฒน์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, 2540</a:t>
            </a:r>
          </a:p>
          <a:p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โยธิน เรือนชุมคู และ ชัยวุฒิ มา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เมืองกุล. 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วิเคราะห์หาค่า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ของข้าวด้วย </a:t>
            </a:r>
            <a:r>
              <a:rPr lang="en-US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Bomb </a:t>
            </a:r>
            <a:r>
              <a:rPr lang="en-US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Calorimeter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</a:t>
            </a:r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การวิจัย.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เชียงราย </a:t>
            </a:r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ภาควิชาฟิสิกส์ 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คณะวิทยาศาสตร์ และเทคโนโลยี มหาวิทยาลัย</a:t>
            </a:r>
            <a:r>
              <a:rPr lang="th-TH" sz="1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ราชกัฎ</a:t>
            </a:r>
            <a:r>
              <a:rPr lang="th-TH" sz="1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เชียงราย, 2548</a:t>
            </a:r>
            <a:r>
              <a:rPr lang="th-TH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766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บรรณานุกรม</a:t>
            </a:r>
            <a:endParaRPr lang="th-TH" sz="2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79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325</Words>
  <Application>Microsoft Office PowerPoint</Application>
  <PresentationFormat>นำเสนอทางหน้าจอ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Office Theme</vt:lpstr>
      <vt:lpstr>การหาและเปรียบเทียบพลังงานความร้อนระหว่างใบไม้แห้ง 15 ชนิด และถ่านอัดแท่ง กรณีศึกษา อำเภอพาน จังหวัดเชียงราย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CMRU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INC</dc:creator>
  <cp:lastModifiedBy>mancossmoft</cp:lastModifiedBy>
  <cp:revision>31</cp:revision>
  <dcterms:created xsi:type="dcterms:W3CDTF">2016-09-07T08:23:52Z</dcterms:created>
  <dcterms:modified xsi:type="dcterms:W3CDTF">2016-09-08T17:16:14Z</dcterms:modified>
</cp:coreProperties>
</file>