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59" r:id="rId4"/>
    <p:sldId id="260" r:id="rId5"/>
    <p:sldId id="261" r:id="rId6"/>
    <p:sldId id="265" r:id="rId7"/>
    <p:sldId id="268" r:id="rId8"/>
    <p:sldId id="267" r:id="rId9"/>
    <p:sldId id="266" r:id="rId10"/>
    <p:sldId id="273" r:id="rId11"/>
    <p:sldId id="274" r:id="rId12"/>
    <p:sldId id="270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>
      <p:cViewPr>
        <p:scale>
          <a:sx n="66" d="100"/>
          <a:sy n="66" d="100"/>
        </p:scale>
        <p:origin x="-157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526BA-1F39-4454-8721-0EBCB76E7E63}" type="datetimeFigureOut">
              <a:rPr lang="th-TH" smtClean="0"/>
              <a:t>08/09/59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2269-D096-418A-9435-FA69F957D2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793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12269-D096-418A-9435-FA69F957D2B3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554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12269-D096-418A-9435-FA69F957D2B3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965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3814-107D-4782-B18F-19CF4D52D458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317085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C549-5FE1-42B0-9C01-0A36424A2F0A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918961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AC3E-0270-4A42-88B4-6D7692A30D9C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10073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BB4E-FCC4-45F6-83AB-A8E9544FD1A3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915168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1A0D-2994-4F3D-BB16-3607F55C02CA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733881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FDD9-B094-44F3-BA10-A8E873827617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157745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30B-EBC8-4A90-925A-4874F048F452}" type="datetime1">
              <a:rPr lang="th-TH" smtClean="0"/>
              <a:t>08/09/59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556110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36A4-1824-415C-925A-B5F0A7FDCBC9}" type="datetime1">
              <a:rPr lang="th-TH" smtClean="0"/>
              <a:t>08/09/59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3305498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BC9C-186F-4392-BE14-4ABF334A3125}" type="datetime1">
              <a:rPr lang="th-TH" smtClean="0"/>
              <a:t>08/09/59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197231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E11-7BDA-46F1-B3D5-7FF1286D9EB3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709835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29C03-AC15-4F4F-9173-48571474CBAF}" type="datetime1">
              <a:rPr lang="th-TH" smtClean="0"/>
              <a:t>08/09/59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8268219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BC22-0FE1-40F2-AAED-EF5BA437BA0C}" type="datetime1">
              <a:rPr lang="th-TH" smtClean="0"/>
              <a:t>08/09/59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AF6E-AA17-447A-94B9-A8F6DD9453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24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352928" cy="15121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>
            <a:normAutofit fontScale="90000"/>
          </a:bodyPr>
          <a:lstStyle/>
          <a:p>
            <a:r>
              <a:rPr lang="th-TH" sz="3600" b="1" dirty="0"/>
              <a:t>การเปลี่ยนแปลงคาบการแปรแสงของระบบดาวคู่ </a:t>
            </a:r>
            <a:r>
              <a:rPr lang="en-US" sz="3600" b="1" dirty="0"/>
              <a:t>CE </a:t>
            </a:r>
            <a:r>
              <a:rPr lang="en-US" sz="3600" b="1" dirty="0" err="1"/>
              <a:t>Leonis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7200800" cy="3600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h-TH" b="1" dirty="0" smtClean="0">
              <a:solidFill>
                <a:schemeClr val="tx1"/>
              </a:solidFill>
              <a:cs typeface="+mj-cs"/>
            </a:endParaRPr>
          </a:p>
          <a:p>
            <a:r>
              <a:rPr lang="th-TH" b="1" dirty="0" smtClean="0">
                <a:solidFill>
                  <a:schemeClr val="bg1"/>
                </a:solidFill>
                <a:cs typeface="+mj-cs"/>
              </a:rPr>
              <a:t>จุฑามาศ	วังรัก</a:t>
            </a:r>
          </a:p>
          <a:p>
            <a:endParaRPr lang="en-US" dirty="0">
              <a:solidFill>
                <a:schemeClr val="bg1"/>
              </a:solidFill>
              <a:cs typeface="+mj-cs"/>
            </a:endParaRPr>
          </a:p>
          <a:p>
            <a:r>
              <a:rPr lang="th-TH" b="1" dirty="0">
                <a:solidFill>
                  <a:schemeClr val="bg1"/>
                </a:solidFill>
                <a:cs typeface="+mj-cs"/>
              </a:rPr>
              <a:t>ภาควิชาฟิสิกส์และวิทยาศาสตร์ทั่วไป </a:t>
            </a:r>
            <a:endParaRPr lang="en-US" dirty="0">
              <a:solidFill>
                <a:schemeClr val="bg1"/>
              </a:solidFill>
              <a:cs typeface="+mj-cs"/>
            </a:endParaRPr>
          </a:p>
          <a:p>
            <a:r>
              <a:rPr lang="th-TH" b="1" dirty="0">
                <a:solidFill>
                  <a:schemeClr val="bg1"/>
                </a:solidFill>
                <a:cs typeface="+mj-cs"/>
              </a:rPr>
              <a:t>คณะวิทยาศาสตร์และเทคโนโลยี</a:t>
            </a:r>
            <a:br>
              <a:rPr lang="th-TH" b="1" dirty="0">
                <a:solidFill>
                  <a:schemeClr val="bg1"/>
                </a:solidFill>
                <a:cs typeface="+mj-cs"/>
              </a:rPr>
            </a:br>
            <a:r>
              <a:rPr lang="th-TH" b="1" dirty="0">
                <a:solidFill>
                  <a:schemeClr val="bg1"/>
                </a:solidFill>
                <a:cs typeface="+mj-cs"/>
              </a:rPr>
              <a:t>มหาวิทยาลัยราช</a:t>
            </a:r>
            <a:r>
              <a:rPr lang="th-TH" b="1" dirty="0" err="1">
                <a:solidFill>
                  <a:schemeClr val="bg1"/>
                </a:solidFill>
                <a:cs typeface="+mj-cs"/>
              </a:rPr>
              <a:t>ภัฏ</a:t>
            </a:r>
            <a:r>
              <a:rPr lang="th-TH" b="1" dirty="0">
                <a:solidFill>
                  <a:schemeClr val="bg1"/>
                </a:solidFill>
                <a:cs typeface="+mj-cs"/>
              </a:rPr>
              <a:t>เชียงใหม่</a:t>
            </a:r>
            <a:endParaRPr lang="th-TH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cs typeface="+mj-cs"/>
              </a:rPr>
              <a:t>1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8482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>
                <a:cs typeface="+mj-cs"/>
              </a:rPr>
              <a:t>ประโยชน์ของการวิจัย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2403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th-TH" dirty="0" smtClean="0"/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h-TH" sz="3600" dirty="0" smtClean="0">
                <a:cs typeface="+mj-cs"/>
              </a:rPr>
              <a:t>    ได้</a:t>
            </a:r>
            <a:r>
              <a:rPr lang="th-TH" sz="3600" dirty="0">
                <a:cs typeface="+mj-cs"/>
              </a:rPr>
              <a:t>ทราบอัตราการเปลี่ยนแปลงคาบการโคจร </a:t>
            </a:r>
            <a:endParaRPr lang="th-TH" sz="3600" dirty="0" smtClean="0">
              <a:cs typeface="+mj-cs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th-TH" sz="3600" dirty="0" smtClean="0">
                <a:cs typeface="+mj-cs"/>
              </a:rPr>
              <a:t>     ทำ</a:t>
            </a:r>
            <a:r>
              <a:rPr lang="th-TH" sz="3600" dirty="0">
                <a:cs typeface="+mj-cs"/>
              </a:rPr>
              <a:t>ให้ทราบวิวัฒนาการของระบบดาวคู่ </a:t>
            </a:r>
            <a:r>
              <a:rPr lang="en-US" sz="3600" dirty="0">
                <a:cs typeface="+mj-cs"/>
              </a:rPr>
              <a:t>CE </a:t>
            </a:r>
            <a:r>
              <a:rPr lang="en-US" sz="3600" dirty="0" err="1">
                <a:cs typeface="+mj-cs"/>
              </a:rPr>
              <a:t>Leonis</a:t>
            </a:r>
            <a:r>
              <a:rPr lang="en-US" sz="3600" dirty="0">
                <a:cs typeface="+mj-cs"/>
              </a:rPr>
              <a:t>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cs typeface="+mj-cs"/>
              </a:rPr>
              <a:t>10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217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อ้างอิง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dirty="0" smtClean="0">
                <a:latin typeface="Angsana New" panose="02020603050405020304" pitchFamily="18" charset="-34"/>
                <a:cs typeface="+mj-cs"/>
              </a:rPr>
              <a:t>จุฑามาศ  วังรัก</a:t>
            </a:r>
            <a:r>
              <a:rPr lang="en-US" dirty="0" smtClean="0">
                <a:cs typeface="+mj-cs"/>
              </a:rPr>
              <a:t>.</a:t>
            </a:r>
            <a:r>
              <a:rPr lang="th-TH" dirty="0" smtClean="0">
                <a:cs typeface="+mj-cs"/>
              </a:rPr>
              <a:t> (2558)</a:t>
            </a:r>
            <a:r>
              <a:rPr lang="en-US" dirty="0" smtClean="0">
                <a:cs typeface="+mj-cs"/>
              </a:rPr>
              <a:t>.</a:t>
            </a:r>
            <a:r>
              <a:rPr lang="th-TH" dirty="0">
                <a:cs typeface="+mj-cs"/>
              </a:rPr>
              <a:t> </a:t>
            </a:r>
            <a:r>
              <a:rPr lang="th-TH" b="1" i="1" dirty="0" smtClean="0">
                <a:cs typeface="+mj-cs"/>
              </a:rPr>
              <a:t>การเปลี่ยนแปลงคาบการแปรแสงของ</a:t>
            </a:r>
          </a:p>
          <a:p>
            <a:pPr marL="0" indent="0">
              <a:buNone/>
            </a:pPr>
            <a:r>
              <a:rPr lang="th-TH" b="1" i="1" dirty="0">
                <a:cs typeface="+mj-cs"/>
              </a:rPr>
              <a:t> </a:t>
            </a:r>
            <a:r>
              <a:rPr lang="th-TH" b="1" i="1" dirty="0" smtClean="0">
                <a:cs typeface="+mj-cs"/>
              </a:rPr>
              <a:t>                   ระบบดาวคู่</a:t>
            </a:r>
            <a:r>
              <a:rPr lang="en-US" b="1" i="1" dirty="0" smtClean="0">
                <a:cs typeface="+mj-cs"/>
              </a:rPr>
              <a:t> </a:t>
            </a:r>
            <a:r>
              <a:rPr lang="en-US" b="1" i="1" dirty="0" smtClean="0">
                <a:latin typeface="TH SarabunPSK" panose="020B0500040200020003" pitchFamily="34" charset="-34"/>
                <a:cs typeface="+mj-cs"/>
              </a:rPr>
              <a:t>CE </a:t>
            </a:r>
            <a:r>
              <a:rPr lang="en-US" b="1" i="1" dirty="0" err="1" smtClean="0">
                <a:latin typeface="TH SarabunPSK" panose="020B0500040200020003" pitchFamily="34" charset="-34"/>
                <a:cs typeface="+mj-cs"/>
              </a:rPr>
              <a:t>Leonis</a:t>
            </a:r>
            <a:r>
              <a:rPr lang="en-US" b="1" i="1" dirty="0" smtClean="0">
                <a:latin typeface="TH SarabunPSK" panose="020B0500040200020003" pitchFamily="34" charset="-34"/>
                <a:cs typeface="+mj-cs"/>
              </a:rPr>
              <a:t>.</a:t>
            </a:r>
            <a:r>
              <a:rPr lang="th-TH" b="1" i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ภาควิชาฟิสิกส์ 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และวิทยาศาสตร์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                   ทั่วไป คณะ</a:t>
            </a:r>
            <a:r>
              <a:rPr lang="th-TH" dirty="0">
                <a:latin typeface="TH SarabunPSK" panose="020B0500040200020003" pitchFamily="34" charset="-34"/>
                <a:cs typeface="+mj-cs"/>
              </a:rPr>
              <a:t>วิทยาศาสตร์และเทคโนโลยี 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มหาวิทยาลัยราช</a:t>
            </a:r>
            <a:r>
              <a:rPr lang="th-TH" dirty="0" err="1" smtClean="0">
                <a:latin typeface="TH SarabunPSK" panose="020B0500040200020003" pitchFamily="34" charset="-34"/>
                <a:cs typeface="+mj-cs"/>
              </a:rPr>
              <a:t>ภัฎ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 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+mj-cs"/>
              </a:rPr>
              <a:t>                   เชียงใหม่</a:t>
            </a:r>
            <a:r>
              <a:rPr lang="en-US" dirty="0" smtClean="0">
                <a:latin typeface="TH SarabunPSK" panose="020B0500040200020003" pitchFamily="34" charset="-34"/>
                <a:cs typeface="+mj-cs"/>
              </a:rPr>
              <a:t>.</a:t>
            </a:r>
            <a:endParaRPr lang="th-TH" dirty="0" smtClean="0">
              <a:latin typeface="TH SarabunPSK" panose="020B0500040200020003" pitchFamily="34" charset="-34"/>
              <a:cs typeface="+mj-cs"/>
            </a:endParaRPr>
          </a:p>
          <a:p>
            <a:endParaRPr lang="th-TH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81328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cs typeface="+mj-cs"/>
              </a:rPr>
              <a:t>11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94542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Thank you for attention.</a:t>
            </a:r>
            <a:endParaRPr lang="th-TH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6805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cs typeface="+mj-cs"/>
              </a:rPr>
              <a:t>Present by </a:t>
            </a:r>
          </a:p>
          <a:p>
            <a:pPr marL="0" indent="0" algn="ctr">
              <a:buNone/>
            </a:pPr>
            <a:endParaRPr lang="th-TH" sz="1600" dirty="0">
              <a:cs typeface="+mj-cs"/>
            </a:endParaRPr>
          </a:p>
          <a:p>
            <a:pPr marL="0" indent="0" algn="ctr">
              <a:buNone/>
            </a:pPr>
            <a:r>
              <a:rPr lang="th-TH" sz="3600" dirty="0">
                <a:cs typeface="+mj-cs"/>
              </a:rPr>
              <a:t>นางสาว ชนกพร  ไช</a:t>
            </a:r>
            <a:r>
              <a:rPr lang="th-TH" sz="3600" dirty="0" err="1">
                <a:cs typeface="+mj-cs"/>
              </a:rPr>
              <a:t>ยวงค์ษา</a:t>
            </a:r>
            <a:endParaRPr lang="th-TH" sz="3600" dirty="0">
              <a:cs typeface="+mj-cs"/>
            </a:endParaRPr>
          </a:p>
          <a:p>
            <a:pPr marL="0" indent="0" algn="ctr">
              <a:buNone/>
            </a:pPr>
            <a:r>
              <a:rPr lang="th-TH" sz="3600" dirty="0">
                <a:cs typeface="+mj-cs"/>
              </a:rPr>
              <a:t>รหัสนักศึกษา </a:t>
            </a:r>
            <a:r>
              <a:rPr lang="en-US" sz="3600" dirty="0">
                <a:cs typeface="+mj-cs"/>
              </a:rPr>
              <a:t>56141262	</a:t>
            </a:r>
            <a:r>
              <a:rPr lang="th-TH" sz="3600" dirty="0" smtClean="0">
                <a:cs typeface="+mj-cs"/>
              </a:rPr>
              <a:t>    หมู่</a:t>
            </a:r>
            <a:r>
              <a:rPr lang="th-TH" sz="3600" dirty="0">
                <a:cs typeface="+mj-cs"/>
              </a:rPr>
              <a:t>เรียน </a:t>
            </a:r>
            <a:r>
              <a:rPr lang="th-TH" sz="3600" dirty="0" err="1" smtClean="0">
                <a:cs typeface="+mj-cs"/>
              </a:rPr>
              <a:t>ฟส.ด</a:t>
            </a:r>
            <a:r>
              <a:rPr lang="en-US" sz="3600" dirty="0" smtClean="0">
                <a:cs typeface="+mj-cs"/>
              </a:rPr>
              <a:t>.56.</a:t>
            </a:r>
            <a:r>
              <a:rPr lang="th-TH" sz="3600" dirty="0" smtClean="0">
                <a:cs typeface="+mj-cs"/>
              </a:rPr>
              <a:t>ค</a:t>
            </a:r>
            <a:r>
              <a:rPr lang="en-US" sz="3600" dirty="0" smtClean="0">
                <a:cs typeface="+mj-cs"/>
              </a:rPr>
              <a:t>5.1</a:t>
            </a:r>
          </a:p>
          <a:p>
            <a:pPr marL="0" indent="0" algn="ctr">
              <a:buNone/>
            </a:pPr>
            <a:endParaRPr lang="en-US" dirty="0">
              <a:cs typeface="+mj-cs"/>
            </a:endParaRPr>
          </a:p>
          <a:p>
            <a:pPr marL="0" indent="0" algn="ctr">
              <a:buNone/>
            </a:pPr>
            <a:r>
              <a:rPr lang="th-TH" sz="3600" dirty="0">
                <a:cs typeface="+mj-cs"/>
              </a:rPr>
              <a:t>สาขาฟิสิกส์ </a:t>
            </a:r>
            <a:r>
              <a:rPr lang="th-TH" sz="3600" dirty="0" smtClean="0">
                <a:cs typeface="+mj-cs"/>
              </a:rPr>
              <a:t>     คณะ</a:t>
            </a:r>
            <a:r>
              <a:rPr lang="th-TH" sz="3600" dirty="0">
                <a:cs typeface="+mj-cs"/>
              </a:rPr>
              <a:t>ครุศาสตร์</a:t>
            </a:r>
          </a:p>
          <a:p>
            <a:pPr marL="0" indent="0" algn="ctr">
              <a:buNone/>
            </a:pPr>
            <a:r>
              <a:rPr lang="th-TH" sz="3600" dirty="0">
                <a:cs typeface="+mj-cs"/>
              </a:rPr>
              <a:t>มหาวิทยาลัยราช</a:t>
            </a:r>
            <a:r>
              <a:rPr lang="th-TH" sz="3600" dirty="0" err="1">
                <a:cs typeface="+mj-cs"/>
              </a:rPr>
              <a:t>ภัฏ</a:t>
            </a:r>
            <a:r>
              <a:rPr lang="th-TH" sz="3600" dirty="0">
                <a:cs typeface="+mj-cs"/>
              </a:rPr>
              <a:t>เชียงใหม่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08776" y="6381328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 smtClean="0">
                <a:cs typeface="+mj-cs"/>
              </a:rPr>
              <a:t>12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6680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346364" y="505699"/>
            <a:ext cx="8478868" cy="82370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84216" tIns="42108" rIns="84216" bIns="42108">
            <a:spAutoFit/>
          </a:bodyPr>
          <a:lstStyle/>
          <a:p>
            <a:pPr algn="ctr"/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ที่มาและความสำคัญ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04574" y="1877374"/>
            <a:ext cx="4239434" cy="36398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4216" tIns="42108" rIns="84216" bIns="42108">
            <a:spAutoFit/>
          </a:bodyPr>
          <a:lstStyle/>
          <a:p>
            <a:r>
              <a:rPr lang="th-TH" sz="33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นัก</a:t>
            </a:r>
            <a:r>
              <a:rPr lang="th-TH" sz="33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ดาราศาสตร์พบว่าดาวฤกษ์ส่วนใหญ่ไม่ได้อยู่เดี่ยวๆ อย่างดวงอาทิตย์ แต่จะเป็นอยู่เป็นระบบดาวคู่ (</a:t>
            </a:r>
            <a:r>
              <a:rPr lang="en-US" sz="33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Binary Stars)</a:t>
            </a:r>
            <a:r>
              <a:rPr lang="th-TH" sz="33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ระบบดาวคู่เป็นระบบดาวที่ประกอบด้วย สมาชิกที่เป็นดาวฤกษ์ 2 ดวงอยู่ภายใต้สนามความโน้มถ่วงซึ่งกันและกัน</a:t>
            </a:r>
          </a:p>
        </p:txBody>
      </p:sp>
      <p:pic>
        <p:nvPicPr>
          <p:cNvPr id="10" name="รูปภาพ 9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898441"/>
            <a:ext cx="4037208" cy="3618791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2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3413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cs typeface="+mj-cs"/>
              </a:rPr>
              <a:t>วัตถุประสงค์</a:t>
            </a:r>
            <a:endParaRPr lang="th-TH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449" y="1628800"/>
            <a:ext cx="8507288" cy="49685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sz="1200" dirty="0" smtClean="0">
              <a:cs typeface="+mj-cs"/>
            </a:endParaRPr>
          </a:p>
          <a:p>
            <a:r>
              <a:rPr lang="th-TH" dirty="0" smtClean="0">
                <a:cs typeface="+mj-cs"/>
              </a:rPr>
              <a:t>เพื่อ</a:t>
            </a:r>
            <a:r>
              <a:rPr lang="th-TH" dirty="0">
                <a:cs typeface="+mj-cs"/>
              </a:rPr>
              <a:t>ศึกษาการเปลี่ยนแปลงคาบการแปรแสงของระบบดาวคู่ </a:t>
            </a:r>
            <a:r>
              <a:rPr lang="en-US" dirty="0">
                <a:cs typeface="+mj-cs"/>
              </a:rPr>
              <a:t>CE </a:t>
            </a:r>
            <a:r>
              <a:rPr lang="en-US" dirty="0" err="1">
                <a:cs typeface="+mj-cs"/>
              </a:rPr>
              <a:t>Leonis</a:t>
            </a:r>
            <a:endParaRPr lang="en-US" dirty="0">
              <a:cs typeface="+mj-cs"/>
            </a:endParaRP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1026" name="Picture 2" descr="C:\Users\KCOM7 64bit\Desktop\qt-371982013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366" y="2708920"/>
            <a:ext cx="4656683" cy="3488017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3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5269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ขั้นตอนการดำเนินการ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+mj-cs"/>
              </a:rPr>
              <a:t>1. </a:t>
            </a:r>
            <a:r>
              <a:rPr lang="th-TH" dirty="0">
                <a:cs typeface="+mj-cs"/>
              </a:rPr>
              <a:t>เลือกดาวที่จะทำการสังเกตการณ์และวางแผนเก็บข้อมูลดาว</a:t>
            </a:r>
            <a:r>
              <a:rPr lang="en-US" dirty="0">
                <a:cs typeface="+mj-cs"/>
              </a:rPr>
              <a:t>	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2. </a:t>
            </a:r>
            <a:r>
              <a:rPr lang="th-TH" dirty="0">
                <a:cs typeface="+mj-cs"/>
              </a:rPr>
              <a:t>ถ่ายภาพดาวโดยใช้กล้องโทรทรรศน์ชนิด </a:t>
            </a:r>
            <a:r>
              <a:rPr lang="th-TH" dirty="0" err="1">
                <a:cs typeface="+mj-cs"/>
              </a:rPr>
              <a:t>ริท</a:t>
            </a:r>
            <a:r>
              <a:rPr lang="th-TH" dirty="0">
                <a:cs typeface="+mj-cs"/>
              </a:rPr>
              <a:t>ชี่-</a:t>
            </a:r>
            <a:r>
              <a:rPr lang="th-TH" dirty="0" err="1">
                <a:cs typeface="+mj-cs"/>
              </a:rPr>
              <a:t>เคร</a:t>
            </a:r>
            <a:r>
              <a:rPr lang="th-TH" dirty="0">
                <a:cs typeface="+mj-cs"/>
              </a:rPr>
              <a:t>เตียง (</a:t>
            </a:r>
            <a:r>
              <a:rPr lang="en-US" sz="2800" dirty="0">
                <a:cs typeface="+mj-cs"/>
              </a:rPr>
              <a:t>Ritchey-Chretien Telescope</a:t>
            </a:r>
            <a:r>
              <a:rPr lang="th-TH" dirty="0">
                <a:cs typeface="+mj-cs"/>
              </a:rPr>
              <a:t>) ขนาดเส้นผ่านศูนย์กลาง </a:t>
            </a:r>
            <a:r>
              <a:rPr lang="en-US" sz="2800" dirty="0">
                <a:cs typeface="+mj-cs"/>
              </a:rPr>
              <a:t>0.5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เมตร</a:t>
            </a:r>
            <a:r>
              <a:rPr lang="en-US" dirty="0">
                <a:cs typeface="+mj-cs"/>
              </a:rPr>
              <a:t> </a:t>
            </a:r>
            <a:r>
              <a:rPr lang="th-TH" dirty="0">
                <a:cs typeface="+mj-cs"/>
              </a:rPr>
              <a:t>ต่อเข้ากับ </a:t>
            </a:r>
            <a:r>
              <a:rPr lang="en-US" sz="2800" dirty="0">
                <a:cs typeface="+mj-cs"/>
              </a:rPr>
              <a:t>CCD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3.</a:t>
            </a:r>
            <a:r>
              <a:rPr lang="th-TH" dirty="0">
                <a:cs typeface="+mj-cs"/>
              </a:rPr>
              <a:t> ใช้โปรแกรม </a:t>
            </a:r>
            <a:r>
              <a:rPr lang="en-US" sz="2800" dirty="0">
                <a:cs typeface="+mj-cs"/>
              </a:rPr>
              <a:t>IRIS</a:t>
            </a:r>
            <a:r>
              <a:rPr lang="th-TH" dirty="0">
                <a:cs typeface="+mj-cs"/>
              </a:rPr>
              <a:t> ในการวิเคราะห์ </a:t>
            </a:r>
            <a:r>
              <a:rPr lang="en-US" sz="2800" dirty="0">
                <a:cs typeface="+mj-cs"/>
              </a:rPr>
              <a:t>Photometry</a:t>
            </a:r>
          </a:p>
          <a:p>
            <a:endParaRPr lang="th-TH" dirty="0" smtClean="0"/>
          </a:p>
          <a:p>
            <a:endParaRPr lang="en-US" dirty="0"/>
          </a:p>
          <a:p>
            <a:endParaRPr lang="th-TH" dirty="0"/>
          </a:p>
        </p:txBody>
      </p:sp>
      <p:pic>
        <p:nvPicPr>
          <p:cNvPr id="4" name="รูปภาพ 0" descr="กล้อง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5530" y="3933056"/>
            <a:ext cx="4034702" cy="2448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4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5091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วิธีวิเคราะห์ข้อมูล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04056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cs typeface="+mj-cs"/>
              </a:rPr>
              <a:t>1.</a:t>
            </a:r>
            <a:r>
              <a:rPr lang="th-TH" dirty="0">
                <a:cs typeface="+mj-cs"/>
              </a:rPr>
              <a:t> เปลี่ยนไฟล์ภาพให้เป็นนามสกุล</a:t>
            </a:r>
            <a:r>
              <a:rPr lang="en-US" dirty="0">
                <a:cs typeface="+mj-cs"/>
              </a:rPr>
              <a:t> </a:t>
            </a:r>
            <a:r>
              <a:rPr lang="en-US" sz="2800" dirty="0">
                <a:cs typeface="+mj-cs"/>
              </a:rPr>
              <a:t>.fit</a:t>
            </a:r>
          </a:p>
          <a:p>
            <a:pPr marL="0" indent="0">
              <a:buNone/>
            </a:pPr>
            <a:r>
              <a:rPr lang="en-US" dirty="0">
                <a:cs typeface="+mj-cs"/>
              </a:rPr>
              <a:t>2.</a:t>
            </a:r>
            <a:r>
              <a:rPr lang="th-TH" dirty="0">
                <a:cs typeface="+mj-cs"/>
              </a:rPr>
              <a:t> ทำ </a:t>
            </a:r>
            <a:r>
              <a:rPr lang="en-US" sz="2800" dirty="0" smtClean="0">
                <a:cs typeface="+mj-cs"/>
              </a:rPr>
              <a:t>Reduction</a:t>
            </a:r>
            <a:r>
              <a:rPr lang="th-TH" sz="2800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ด้วย</a:t>
            </a:r>
            <a:r>
              <a:rPr lang="th-TH" dirty="0">
                <a:cs typeface="+mj-cs"/>
              </a:rPr>
              <a:t>โปรแกรม </a:t>
            </a:r>
            <a:r>
              <a:rPr lang="en-US" sz="2800" dirty="0">
                <a:cs typeface="+mj-cs"/>
              </a:rPr>
              <a:t>Iris</a:t>
            </a:r>
            <a:r>
              <a:rPr lang="th-TH" sz="2800" dirty="0">
                <a:cs typeface="+mj-cs"/>
              </a:rPr>
              <a:t> </a:t>
            </a:r>
            <a:endParaRPr lang="en-US" sz="2800" dirty="0">
              <a:cs typeface="+mj-cs"/>
            </a:endParaRPr>
          </a:p>
          <a:p>
            <a:pPr marL="0" indent="0">
              <a:buNone/>
            </a:pPr>
            <a:r>
              <a:rPr lang="en-US" dirty="0">
                <a:cs typeface="+mj-cs"/>
              </a:rPr>
              <a:t>3.</a:t>
            </a:r>
            <a:r>
              <a:rPr lang="th-TH" dirty="0">
                <a:cs typeface="+mj-cs"/>
              </a:rPr>
              <a:t>นำภาพข้อมูลมาวิเคราะห์หาค่า </a:t>
            </a:r>
            <a:r>
              <a:rPr lang="en-US" sz="2800" dirty="0">
                <a:cs typeface="+mj-cs"/>
              </a:rPr>
              <a:t>Photometry </a:t>
            </a:r>
            <a:r>
              <a:rPr lang="th-TH" dirty="0">
                <a:cs typeface="+mj-cs"/>
              </a:rPr>
              <a:t>ด้วยโปรแกรม </a:t>
            </a:r>
            <a:r>
              <a:rPr lang="en-US" sz="2800" dirty="0">
                <a:cs typeface="+mj-cs"/>
              </a:rPr>
              <a:t>IRIS </a:t>
            </a:r>
            <a:endParaRPr lang="en-US" sz="2800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4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นำค่า </a:t>
            </a:r>
            <a:r>
              <a:rPr lang="en-US" sz="2800" dirty="0">
                <a:cs typeface="+mj-cs"/>
              </a:rPr>
              <a:t>JD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ที่ได้จากโปรแกรม </a:t>
            </a:r>
            <a:r>
              <a:rPr lang="en-US" sz="2800" dirty="0">
                <a:cs typeface="+mj-cs"/>
              </a:rPr>
              <a:t>IRIS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มาแปลงค่าเป็น </a:t>
            </a:r>
            <a:r>
              <a:rPr lang="en-US" sz="2800" dirty="0">
                <a:cs typeface="+mj-cs"/>
              </a:rPr>
              <a:t>HJD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โดยใช้ไฟล์</a:t>
            </a:r>
            <a:r>
              <a:rPr lang="th-TH" dirty="0" smtClean="0">
                <a:cs typeface="+mj-cs"/>
              </a:rPr>
              <a:t>โปรแกรม  </a:t>
            </a:r>
            <a:r>
              <a:rPr lang="en-US" sz="2800" dirty="0">
                <a:cs typeface="+mj-cs"/>
              </a:rPr>
              <a:t>Excel </a:t>
            </a:r>
            <a:r>
              <a:rPr lang="th-TH" dirty="0">
                <a:cs typeface="+mj-cs"/>
              </a:rPr>
              <a:t>สำเร็จรูป </a:t>
            </a:r>
            <a:r>
              <a:rPr lang="en-US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Heliocentric </a:t>
            </a:r>
            <a:r>
              <a:rPr lang="en-US" sz="2800" dirty="0">
                <a:cs typeface="+mj-cs"/>
              </a:rPr>
              <a:t>Julian Day </a:t>
            </a:r>
            <a:endParaRPr lang="en-US" sz="2800" dirty="0" smtClean="0">
              <a:cs typeface="+mj-cs"/>
            </a:endParaRPr>
          </a:p>
          <a:p>
            <a:pPr marL="0" indent="0">
              <a:buNone/>
            </a:pPr>
            <a:endParaRPr lang="en-US" sz="900" dirty="0" smtClean="0">
              <a:cs typeface="+mj-cs"/>
            </a:endParaRPr>
          </a:p>
          <a:p>
            <a:pPr marL="0" indent="0">
              <a:buNone/>
            </a:pPr>
            <a:endParaRPr lang="en-US" sz="900" dirty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5</a:t>
            </a:r>
            <a:r>
              <a:rPr lang="en-US" dirty="0">
                <a:cs typeface="+mj-cs"/>
              </a:rPr>
              <a:t>.</a:t>
            </a:r>
            <a:r>
              <a:rPr lang="th-TH" dirty="0">
                <a:cs typeface="+mj-cs"/>
              </a:rPr>
              <a:t> หาค่า </a:t>
            </a:r>
            <a:r>
              <a:rPr lang="en-US" dirty="0" smtClean="0">
                <a:cs typeface="+mj-cs"/>
              </a:rPr>
              <a:t>  </a:t>
            </a:r>
            <a:r>
              <a:rPr lang="en-US" sz="2800" dirty="0" smtClean="0">
                <a:cs typeface="+mj-cs"/>
              </a:rPr>
              <a:t>Flux</a:t>
            </a:r>
            <a:r>
              <a:rPr lang="en-US" dirty="0" smtClean="0">
                <a:cs typeface="+mj-cs"/>
              </a:rPr>
              <a:t>   </a:t>
            </a:r>
            <a:r>
              <a:rPr lang="th-TH" dirty="0" smtClean="0">
                <a:cs typeface="+mj-cs"/>
              </a:rPr>
              <a:t>จากสูตร</a:t>
            </a:r>
            <a:endParaRPr lang="en-US" dirty="0">
              <a:cs typeface="+mj-cs"/>
            </a:endParaRPr>
          </a:p>
          <a:p>
            <a:pPr marL="0" indent="0">
              <a:buNone/>
            </a:pPr>
            <a:endParaRPr lang="en-US" sz="900" dirty="0" smtClean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6</a:t>
            </a:r>
            <a:r>
              <a:rPr lang="en-US" dirty="0">
                <a:cs typeface="+mj-cs"/>
              </a:rPr>
              <a:t>.</a:t>
            </a:r>
            <a:r>
              <a:rPr lang="th-TH" dirty="0">
                <a:cs typeface="+mj-cs"/>
              </a:rPr>
              <a:t> ทำการพล็อตกราฟระหว่าง </a:t>
            </a:r>
            <a:r>
              <a:rPr lang="en-US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Flux </a:t>
            </a:r>
            <a:r>
              <a:rPr lang="en-US" dirty="0" smtClean="0">
                <a:cs typeface="+mj-cs"/>
              </a:rPr>
              <a:t> </a:t>
            </a:r>
            <a:r>
              <a:rPr lang="th-TH" dirty="0">
                <a:cs typeface="+mj-cs"/>
              </a:rPr>
              <a:t>กับ </a:t>
            </a:r>
            <a:r>
              <a:rPr lang="en-US" dirty="0" smtClean="0">
                <a:cs typeface="+mj-cs"/>
              </a:rPr>
              <a:t> </a:t>
            </a:r>
            <a:r>
              <a:rPr lang="en-US" sz="2800" dirty="0" smtClean="0">
                <a:cs typeface="+mj-cs"/>
              </a:rPr>
              <a:t>HJD</a:t>
            </a:r>
            <a:endParaRPr lang="en-US" sz="2800" dirty="0">
              <a:cs typeface="+mj-cs"/>
            </a:endParaRP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7. </a:t>
            </a:r>
            <a:r>
              <a:rPr lang="th-TH" dirty="0" smtClean="0">
                <a:cs typeface="+mj-cs"/>
              </a:rPr>
              <a:t>ทำการหาตำแหน่งของค่าเวลาที่แสงน้อยที่สุด </a:t>
            </a:r>
            <a:r>
              <a:rPr lang="th-TH" sz="2800" dirty="0" smtClean="0">
                <a:cs typeface="+mj-cs"/>
              </a:rPr>
              <a:t>(</a:t>
            </a:r>
            <a:r>
              <a:rPr lang="en-US" sz="2800" dirty="0" smtClean="0">
                <a:cs typeface="+mj-cs"/>
              </a:rPr>
              <a:t>Time of Minimum Light)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8. </a:t>
            </a:r>
            <a:r>
              <a:rPr lang="th-TH" dirty="0" smtClean="0">
                <a:cs typeface="+mj-cs"/>
              </a:rPr>
              <a:t>สร้างกราฟความสัมพันธ์ระหว่าง </a:t>
            </a:r>
            <a:r>
              <a:rPr lang="en-US" sz="3000" dirty="0" smtClean="0">
                <a:cs typeface="+mj-cs"/>
              </a:rPr>
              <a:t>O – C </a:t>
            </a:r>
            <a:r>
              <a:rPr lang="th-TH" dirty="0" smtClean="0">
                <a:cs typeface="+mj-cs"/>
              </a:rPr>
              <a:t>กับ</a:t>
            </a:r>
            <a:r>
              <a:rPr lang="en-US" dirty="0" smtClean="0">
                <a:cs typeface="+mj-cs"/>
              </a:rPr>
              <a:t> </a:t>
            </a:r>
            <a:r>
              <a:rPr lang="en-US" sz="3000" dirty="0" smtClean="0">
                <a:cs typeface="+mj-cs"/>
              </a:rPr>
              <a:t>Epoch</a:t>
            </a:r>
          </a:p>
          <a:p>
            <a:pPr marL="0" indent="0">
              <a:buNone/>
            </a:pPr>
            <a:r>
              <a:rPr lang="en-US" dirty="0" smtClean="0">
                <a:cs typeface="+mj-cs"/>
              </a:rPr>
              <a:t>9</a:t>
            </a:r>
            <a:r>
              <a:rPr lang="en-US" dirty="0">
                <a:cs typeface="+mj-cs"/>
              </a:rPr>
              <a:t>. </a:t>
            </a:r>
            <a:r>
              <a:rPr lang="th-TH" dirty="0">
                <a:cs typeface="+mj-cs"/>
              </a:rPr>
              <a:t>หาค่าอัตราการเปลี่ยนแปลงคาบวงโคจรในหน่วยวินาทีต่อปี</a:t>
            </a:r>
            <a:endParaRPr lang="en-US" dirty="0">
              <a:cs typeface="+mj-cs"/>
            </a:endParaRPr>
          </a:p>
          <a:p>
            <a:endParaRPr lang="th-T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47864" y="3789040"/>
                <a:ext cx="1728192" cy="664606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 anchor="b">
                <a:spAutoFit/>
              </a:bodyPr>
              <a:lstStyle/>
              <a:p>
                <a:pPr algn="ctr"/>
                <a:r>
                  <a:rPr lang="en-US" dirty="0">
                    <a:cs typeface="+mj-cs"/>
                  </a:rPr>
                  <a:t> f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cs typeface="+mj-cs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cs typeface="+mj-cs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+mj-cs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+mj-cs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cs typeface="+mj-cs"/>
                              </a:rPr>
                              <m:t>.</m:t>
                            </m:r>
                            <m:r>
                              <a:rPr lang="en-US" i="1">
                                <a:latin typeface="Cambria Math"/>
                                <a:cs typeface="+mj-cs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th-TH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3789040"/>
                <a:ext cx="1728192" cy="664606"/>
              </a:xfrm>
              <a:prstGeom prst="rect">
                <a:avLst/>
              </a:prstGeom>
              <a:blipFill rotWithShape="1">
                <a:blip r:embed="rId2"/>
                <a:stretch>
                  <a:fillRect b="-1769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5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01732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13661" y="5661248"/>
            <a:ext cx="8018780" cy="531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84216" tIns="42108" rIns="84216" bIns="42108">
            <a:spAutoFit/>
          </a:bodyPr>
          <a:lstStyle/>
          <a:p>
            <a:pPr algn="ctr" defTabSz="84216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29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กราฟจากการ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หาตำแหน่งของค่าเวลาที่แสงน้อยที่สุด (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Time of Minimum 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Light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ea typeface="Calibri" pitchFamily="34" charset="0"/>
                <a:cs typeface="Angsana New" pitchFamily="18" charset="-34"/>
              </a:rPr>
              <a:t>)</a:t>
            </a:r>
            <a:endParaRPr lang="en-US" sz="2900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" name="รูปภาพ 2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18" y="1928812"/>
            <a:ext cx="3048000" cy="3357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รูปภาพ 2"/>
          <p:cNvPicPr/>
          <p:nvPr/>
        </p:nvPicPr>
        <p:blipFill>
          <a:blip r:embed="rId3"/>
          <a:stretch>
            <a:fillRect/>
          </a:stretch>
        </p:blipFill>
        <p:spPr>
          <a:xfrm>
            <a:off x="3131840" y="1928811"/>
            <a:ext cx="2909455" cy="3357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รูปภาพ 2"/>
          <p:cNvPicPr/>
          <p:nvPr/>
        </p:nvPicPr>
        <p:blipFill>
          <a:blip r:embed="rId4"/>
          <a:stretch>
            <a:fillRect/>
          </a:stretch>
        </p:blipFill>
        <p:spPr>
          <a:xfrm>
            <a:off x="5940152" y="1928812"/>
            <a:ext cx="2978727" cy="33575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วงรี 11"/>
          <p:cNvSpPr/>
          <p:nvPr/>
        </p:nvSpPr>
        <p:spPr>
          <a:xfrm>
            <a:off x="1316182" y="3357563"/>
            <a:ext cx="1316182" cy="142875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216" tIns="42108" rIns="84216" bIns="42108" rtlCol="0" anchor="ctr"/>
          <a:lstStyle/>
          <a:p>
            <a:pPr algn="ctr"/>
            <a:endParaRPr lang="th-TH"/>
          </a:p>
        </p:txBody>
      </p:sp>
      <p:sp>
        <p:nvSpPr>
          <p:cNvPr id="13" name="วงรี 12"/>
          <p:cNvSpPr/>
          <p:nvPr/>
        </p:nvSpPr>
        <p:spPr>
          <a:xfrm>
            <a:off x="7065818" y="3214687"/>
            <a:ext cx="1316182" cy="142875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216" tIns="42108" rIns="84216" bIns="42108" rtlCol="0" anchor="ctr"/>
          <a:lstStyle/>
          <a:p>
            <a:pPr algn="ctr"/>
            <a:endParaRPr lang="th-TH"/>
          </a:p>
        </p:txBody>
      </p:sp>
      <p:sp>
        <p:nvSpPr>
          <p:cNvPr id="14" name="วงรี 13"/>
          <p:cNvSpPr/>
          <p:nvPr/>
        </p:nvSpPr>
        <p:spPr>
          <a:xfrm>
            <a:off x="4225636" y="3357563"/>
            <a:ext cx="1316182" cy="1428750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216" tIns="42108" rIns="84216" bIns="42108" rtlCol="0" anchor="ctr"/>
          <a:lstStyle/>
          <a:p>
            <a:pPr algn="ctr"/>
            <a:endParaRPr lang="th-TH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วิธีวิเคราะห์</a:t>
            </a:r>
            <a:r>
              <a:rPr lang="th-TH" b="1" dirty="0" smtClean="0"/>
              <a:t>ข้อมูล (ต่อ)</a:t>
            </a:r>
            <a:endParaRPr lang="th-TH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6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93897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50"/>
            <a:ext cx="9144000" cy="6024563"/>
          </a:xfrm>
          <a:prstGeom prst="rect">
            <a:avLst/>
          </a:prstGeom>
        </p:spPr>
      </p:pic>
      <p:sp>
        <p:nvSpPr>
          <p:cNvPr id="5" name="สี่เหลี่ยมผืนผ้า 13"/>
          <p:cNvSpPr/>
          <p:nvPr/>
        </p:nvSpPr>
        <p:spPr>
          <a:xfrm>
            <a:off x="1947723" y="5877272"/>
            <a:ext cx="524855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ตัวอย่างภาพถ่ายดาว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CE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Leonis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และดาวอ้างอิง</a:t>
            </a:r>
            <a:endParaRPr lang="th-TH" sz="3200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76243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7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4996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วิจัย 05 05 56 เปรียบเทียบ แมกซิม ไอริส\9 รูปดาวเริ่มต้น\11VY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251519" y="188640"/>
            <a:ext cx="8640960" cy="6336704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สี่เหลี่ยมผืนผ้า 13"/>
          <p:cNvSpPr/>
          <p:nvPr/>
        </p:nvSpPr>
        <p:spPr>
          <a:xfrm>
            <a:off x="1947723" y="5733254"/>
            <a:ext cx="5248553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ตัวอย่างภาพถ่ายดาว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CE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Leonis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และดาวอ้างอิง</a:t>
            </a:r>
            <a:endParaRPr lang="th-TH" sz="3200" dirty="0">
              <a:solidFill>
                <a:schemeClr val="accent1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09320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8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18365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207818" y="1571625"/>
            <a:ext cx="8728364" cy="4703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84216" tIns="42108" rIns="84216" bIns="42108">
            <a:spAutoFit/>
          </a:bodyPr>
          <a:lstStyle/>
          <a:p>
            <a:pPr algn="thaiDist"/>
            <a:r>
              <a:rPr lang="th-TH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จากการวิเคราะห์ข้อมูลภาพถ่ายที่ได้จากการสังเกตการณ์ ในช่วงความยาวคลื่นแสงสีน้ำเงิน แสงสีเหลือง และแสงสีแดง ทำการ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Reduction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และวัดค่าความสว่างของดาว ได้คำนวณหาค่า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HJD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Flux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สร้างกราฟความสัมพันธ์ระหว่าง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Flux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HJD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ทำให้ได้กราฟแสง และวิเคราะห์หาค่าเวลาที่แสงน้อยที่สุด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Time of Minimum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ซึ่งได้เท่ากับ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2457096.2751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และใช้สมาการ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Linear Ephemeris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คำนวณหาค่า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Epoch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เพื่อนำมาสร้างกราฟความสัมพันธ์ระหว่าง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O – C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กับ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Epoch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แล้ววิเคราะห์การเปลี่ยนแปลงคาบการโคจรของระบบดาว</a:t>
            </a:r>
            <a:r>
              <a:rPr lang="th-TH" sz="2900" dirty="0" smtClean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คู่        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CE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Leonis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พบว่ามีอัตราการเปลี่ยนแปลงคาบการโคจรลดลง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 1.46240 x10</a:t>
            </a:r>
            <a:r>
              <a:rPr lang="en-US" sz="2900" baseline="300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- 3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วินาที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ปี ซึ่งหมายถึงการลดลงของระยะห่างระหว่างดาวทั้งสอง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จึงเป็นไปได้ว่าระบบดาวคู่  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CE </a:t>
            </a:r>
            <a:r>
              <a:rPr lang="en-US" sz="2900" dirty="0" err="1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Leonis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นี้ มีวิวัฒนาการที่สอดคล้องกับทฤษฎี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Angular Momentum Loss (AML)</a:t>
            </a:r>
          </a:p>
        </p:txBody>
      </p:sp>
      <p:sp>
        <p:nvSpPr>
          <p:cNvPr id="2" name="Rectangle 1"/>
          <p:cNvSpPr/>
          <p:nvPr/>
        </p:nvSpPr>
        <p:spPr>
          <a:xfrm>
            <a:off x="431434" y="404663"/>
            <a:ext cx="8389038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440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สรุปผลและวิเคราะห์ข้อมูลการวิจัย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44408" y="6376243"/>
            <a:ext cx="655712" cy="3651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000" b="1" dirty="0">
                <a:cs typeface="+mj-cs"/>
              </a:rPr>
              <a:t>9</a:t>
            </a:r>
            <a:endParaRPr lang="th-TH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8862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318</Words>
  <Application>Microsoft Office PowerPoint</Application>
  <PresentationFormat>On-screen Show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การเปลี่ยนแปลงคาบการแปรแสงของระบบดาวคู่ CE Leonis </vt:lpstr>
      <vt:lpstr>PowerPoint Presentation</vt:lpstr>
      <vt:lpstr>วัตถุประสงค์</vt:lpstr>
      <vt:lpstr>ขั้นตอนการดำเนินการ</vt:lpstr>
      <vt:lpstr>วิธีวิเคราะห์ข้อมูล</vt:lpstr>
      <vt:lpstr>วิธีวิเคราะห์ข้อมูล (ต่อ)</vt:lpstr>
      <vt:lpstr>PowerPoint Presentation</vt:lpstr>
      <vt:lpstr>PowerPoint Presentation</vt:lpstr>
      <vt:lpstr>PowerPoint Presentation</vt:lpstr>
      <vt:lpstr>ประโยชน์ของการวิจัย</vt:lpstr>
      <vt:lpstr>อ้างอิง</vt:lpstr>
      <vt:lpstr>Thank you for attention.</vt:lpstr>
    </vt:vector>
  </TitlesOfParts>
  <Company>CMRU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การเปลี่ยนแปลงคาบการแปรแสงของระบบดาวคู่ CE Leonis</dc:title>
  <dc:creator>KCOM7</dc:creator>
  <cp:lastModifiedBy>KCOM7</cp:lastModifiedBy>
  <cp:revision>47</cp:revision>
  <dcterms:created xsi:type="dcterms:W3CDTF">2016-09-07T07:42:32Z</dcterms:created>
  <dcterms:modified xsi:type="dcterms:W3CDTF">2016-09-08T16:27:02Z</dcterms:modified>
</cp:coreProperties>
</file>