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0BDD4-19BD-4748-8E64-1C1A5E0F5830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41D61-B5DD-4669-AF4E-C76654059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6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41D61-B5DD-4669-AF4E-C76654059B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217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5263-E86E-41F9-9F74-C92BD246BD02}" type="datetime1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24B1A-5BD1-4A84-B43C-51E710E4130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001A4-0DC0-485F-ADD3-28DA5808ACC4}" type="datetime1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24B1A-5BD1-4A84-B43C-51E710E413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F1F3-6840-4BBB-93A2-2C22E2A71AA1}" type="datetime1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24B1A-5BD1-4A84-B43C-51E710E413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5610-CB02-4407-BC56-6612349B2215}" type="datetime1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24B1A-5BD1-4A84-B43C-51E710E413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37C1-1EB9-430A-91C4-B2124483CFB5}" type="datetime1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24B1A-5BD1-4A84-B43C-51E710E4130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85489-2D6A-41EA-AFC4-5D0C9AB2438F}" type="datetime1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24B1A-5BD1-4A84-B43C-51E710E413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E3481-AFCD-4C14-99C2-B287460FF976}" type="datetime1">
              <a:rPr lang="en-US" smtClean="0"/>
              <a:t>9/8/2016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24B1A-5BD1-4A84-B43C-51E710E4130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52A45-B8E9-4185-9C83-0A6AF256171B}" type="datetime1">
              <a:rPr lang="en-US" smtClean="0"/>
              <a:t>9/8/2016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24B1A-5BD1-4A84-B43C-51E710E413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FC798-284F-4630-BA62-B472A4C600E9}" type="datetime1">
              <a:rPr lang="en-US" smtClean="0"/>
              <a:t>9/8/2016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24B1A-5BD1-4A84-B43C-51E710E413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9AB6B-E8D1-4B5B-96CE-9977224CF6E4}" type="datetime1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24B1A-5BD1-4A84-B43C-51E710E4130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46D2-0067-4F58-B5E9-A93330D0CA8D}" type="datetime1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24B1A-5BD1-4A84-B43C-51E710E413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42FB38D-76AE-437A-BFC2-60DF05F6974A}" type="datetime1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AF24B1A-5BD1-4A84-B43C-51E710E413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899592" y="1124744"/>
            <a:ext cx="7891264" cy="2376264"/>
          </a:xfrm>
        </p:spPr>
        <p:txBody>
          <a:bodyPr>
            <a:normAutofit fontScale="90000"/>
          </a:bodyPr>
          <a:lstStyle/>
          <a:p>
            <a:pPr algn="ctr"/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ผลของการเติมบิสมัทโซเดียมไทเทเนตและบิสมัทโซเดียมไทเทเนตที่ถูกเจือต่อโครงสร้างและสมบัติของเซรา</a:t>
            </a:r>
            <a:r>
              <a:rPr lang="th-TH" b="1" dirty="0" err="1" smtClean="0">
                <a:latin typeface="Angsana New" pitchFamily="18" charset="-34"/>
                <a:cs typeface="Angsana New" pitchFamily="18" charset="-34"/>
              </a:rPr>
              <a:t>มิกเลดเซอร์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โคเนตไทเทเนต</a:t>
            </a:r>
            <a:endParaRPr lang="en-US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979712" y="3789040"/>
            <a:ext cx="6480720" cy="2592288"/>
          </a:xfrm>
        </p:spPr>
        <p:txBody>
          <a:bodyPr>
            <a:noAutofit/>
          </a:bodyPr>
          <a:lstStyle/>
          <a:p>
            <a:endParaRPr lang="th-TH" sz="2800" b="1" dirty="0" smtClean="0">
              <a:latin typeface="Angsana New" pitchFamily="18" charset="-34"/>
              <a:cs typeface="Angsana New" pitchFamily="18" charset="-34"/>
            </a:endParaRPr>
          </a:p>
          <a:p>
            <a:pPr algn="l"/>
            <a: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ผู้ทำงานวิจัย </a:t>
            </a:r>
            <a:r>
              <a:rPr lang="en-US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นางสาวภาราตรี ใจ</a:t>
            </a:r>
            <a: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ตา</a:t>
            </a:r>
            <a:r>
              <a:rPr lang="en-US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algn="l"/>
            <a: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28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   </a:t>
            </a:r>
            <a: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วิทยา</a:t>
            </a:r>
            <a:r>
              <a:rPr lang="th-TH" sz="2800" b="1" dirty="0" err="1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ศาสตรมหาบัณ</a:t>
            </a:r>
            <a: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ทิ</a:t>
            </a:r>
            <a: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ต สาขาวิชาวัสดุศาสตร์ </a:t>
            </a:r>
          </a:p>
          <a:p>
            <a:pPr algn="l"/>
            <a:r>
              <a:rPr lang="en-US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	         </a:t>
            </a:r>
            <a: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มหาวิทยาลัยเชียงใหม่</a:t>
            </a:r>
            <a:endParaRPr lang="th-TH" sz="28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algn="l"/>
            <a: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ผู้นำเสนองานวิจัย </a:t>
            </a:r>
            <a:r>
              <a:rPr lang="en-US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:</a:t>
            </a:r>
            <a: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นางสาว</a:t>
            </a:r>
            <a:r>
              <a:rPr lang="th-TH" sz="2800" b="1" dirty="0" err="1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ณัฐภรณ์</a:t>
            </a:r>
            <a: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หน่อโอย</a:t>
            </a:r>
            <a:endParaRPr lang="en-US" sz="28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24638" y="394800"/>
            <a:ext cx="529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ngsana New" pitchFamily="18" charset="-34"/>
                <a:cs typeface="Angsana New" pitchFamily="18" charset="-34"/>
              </a:rPr>
              <a:t>1</a:t>
            </a:r>
            <a:endParaRPr lang="en-US" sz="2400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6009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987824" y="980728"/>
            <a:ext cx="3744416" cy="990600"/>
          </a:xfrm>
        </p:spPr>
        <p:txBody>
          <a:bodyPr/>
          <a:lstStyle/>
          <a:p>
            <a:pPr algn="ctr"/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บรรณานุกรม</a:t>
            </a:r>
            <a:endParaRPr lang="en-US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59128" y="404664"/>
            <a:ext cx="505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ngsana New" pitchFamily="18" charset="-34"/>
                <a:cs typeface="Angsana New" pitchFamily="18" charset="-34"/>
              </a:rPr>
              <a:t>10</a:t>
            </a:r>
            <a:endParaRPr lang="en-US" sz="24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ตัวแทนเนื้อหา 2"/>
          <p:cNvSpPr>
            <a:spLocks noGrp="1"/>
          </p:cNvSpPr>
          <p:nvPr>
            <p:ph idx="1"/>
          </p:nvPr>
        </p:nvSpPr>
        <p:spPr>
          <a:xfrm>
            <a:off x="376824" y="2420888"/>
            <a:ext cx="8435280" cy="1900808"/>
          </a:xfrm>
        </p:spPr>
        <p:txBody>
          <a:bodyPr>
            <a:normAutofit/>
          </a:bodyPr>
          <a:lstStyle/>
          <a:p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ภาราตรี ใจตา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 (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2552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. </a:t>
            </a:r>
            <a:r>
              <a:rPr lang="th-TH" sz="2800" i="1" dirty="0">
                <a:latin typeface="Angsana New" pitchFamily="18" charset="-34"/>
                <a:cs typeface="Angsana New" pitchFamily="18" charset="-34"/>
              </a:rPr>
              <a:t>ผลของการเติมบิสมัทโซเดียมไทเทเนตและบิสมัทโซเดียม</a:t>
            </a:r>
            <a:r>
              <a:rPr lang="th-TH" sz="2800" i="1" dirty="0" smtClean="0">
                <a:latin typeface="Angsana New" pitchFamily="18" charset="-34"/>
                <a:cs typeface="Angsana New" pitchFamily="18" charset="-34"/>
              </a:rPr>
              <a:t>ไท	เท</a:t>
            </a:r>
            <a:r>
              <a:rPr lang="th-TH" sz="2800" i="1" dirty="0">
                <a:latin typeface="Angsana New" pitchFamily="18" charset="-34"/>
                <a:cs typeface="Angsana New" pitchFamily="18" charset="-34"/>
              </a:rPr>
              <a:t>เนต</a:t>
            </a:r>
            <a:r>
              <a:rPr lang="th-TH" sz="2800" i="1" dirty="0" smtClean="0">
                <a:latin typeface="Angsana New" pitchFamily="18" charset="-34"/>
                <a:cs typeface="Angsana New" pitchFamily="18" charset="-34"/>
              </a:rPr>
              <a:t>ที่ถูก</a:t>
            </a:r>
            <a:r>
              <a:rPr lang="th-TH" sz="2800" i="1" dirty="0">
                <a:latin typeface="Angsana New" pitchFamily="18" charset="-34"/>
                <a:cs typeface="Angsana New" pitchFamily="18" charset="-34"/>
              </a:rPr>
              <a:t>เจือต่อโครงสร้างและสมบัติของเซรา</a:t>
            </a:r>
            <a:r>
              <a:rPr lang="th-TH" sz="2800" i="1" dirty="0" err="1">
                <a:latin typeface="Angsana New" pitchFamily="18" charset="-34"/>
                <a:cs typeface="Angsana New" pitchFamily="18" charset="-34"/>
              </a:rPr>
              <a:t>มิกเลดเซอร์</a:t>
            </a:r>
            <a:r>
              <a:rPr lang="th-TH" sz="2800" i="1" dirty="0">
                <a:latin typeface="Angsana New" pitchFamily="18" charset="-34"/>
                <a:cs typeface="Angsana New" pitchFamily="18" charset="-34"/>
              </a:rPr>
              <a:t>โคเนตไทเท</a:t>
            </a:r>
            <a:r>
              <a:rPr lang="th-TH" sz="2800" i="1" dirty="0" smtClean="0">
                <a:latin typeface="Angsana New" pitchFamily="18" charset="-34"/>
                <a:cs typeface="Angsana New" pitchFamily="18" charset="-34"/>
              </a:rPr>
              <a:t>เนต</a:t>
            </a:r>
            <a:r>
              <a:rPr lang="en-US" sz="2800" i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800" i="1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(วิทยานิพนธ์ปริญญามหาบัณฑิต ได้ตีพิมพ์)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 คณะวิทยาศาสตร์	มหาวิทยาลัยเชียงใหม่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,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 เชียงใหม่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.</a:t>
            </a:r>
            <a:endParaRPr lang="en-US" sz="28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35442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รูปห้าเหลี่ยม 3"/>
          <p:cNvSpPr/>
          <p:nvPr/>
        </p:nvSpPr>
        <p:spPr>
          <a:xfrm>
            <a:off x="671016" y="2132856"/>
            <a:ext cx="3816424" cy="1080120"/>
          </a:xfrm>
          <a:prstGeom prst="homePlat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  <a:latin typeface="Angsana New" pitchFamily="18" charset="-34"/>
                <a:cs typeface="Angsana New" pitchFamily="18" charset="-34"/>
              </a:rPr>
              <a:t>	1. </a:t>
            </a:r>
            <a:r>
              <a:rPr lang="th-TH" sz="2800" b="1" dirty="0" smtClean="0">
                <a:solidFill>
                  <a:schemeClr val="bg1">
                    <a:lumMod val="95000"/>
                  </a:schemeClr>
                </a:solidFill>
                <a:latin typeface="Angsana New" pitchFamily="18" charset="-34"/>
                <a:cs typeface="Angsana New" pitchFamily="18" charset="-34"/>
              </a:rPr>
              <a:t>วัตถุประสงค์</a:t>
            </a:r>
            <a:endParaRPr lang="en-US" sz="2800" b="1" dirty="0">
              <a:solidFill>
                <a:schemeClr val="bg1">
                  <a:lumMod val="95000"/>
                </a:schemeClr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0" name="รูปห้าเหลี่ยม 9"/>
          <p:cNvSpPr/>
          <p:nvPr/>
        </p:nvSpPr>
        <p:spPr>
          <a:xfrm>
            <a:off x="669512" y="3789040"/>
            <a:ext cx="3816424" cy="1080120"/>
          </a:xfrm>
          <a:prstGeom prst="homePlat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	2. 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บทนำ</a:t>
            </a:r>
            <a:endParaRPr lang="en-US" sz="28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2" name="รูปห้าเหลี่ยม 11"/>
          <p:cNvSpPr/>
          <p:nvPr/>
        </p:nvSpPr>
        <p:spPr>
          <a:xfrm>
            <a:off x="4869692" y="3789040"/>
            <a:ext cx="3816424" cy="1080120"/>
          </a:xfrm>
          <a:prstGeom prst="homePlat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	5.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 สรุป</a:t>
            </a:r>
            <a:endParaRPr lang="en-US" sz="28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3" name="รูปห้าเหลี่ยม 12"/>
          <p:cNvSpPr/>
          <p:nvPr/>
        </p:nvSpPr>
        <p:spPr>
          <a:xfrm>
            <a:off x="4860032" y="2132856"/>
            <a:ext cx="3816424" cy="1080120"/>
          </a:xfrm>
          <a:prstGeom prst="homePlat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	4.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 ผลการทดลอง</a:t>
            </a:r>
            <a:endParaRPr lang="en-US" sz="28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4" name="รูปห้าเหลี่ยม 13"/>
          <p:cNvSpPr/>
          <p:nvPr/>
        </p:nvSpPr>
        <p:spPr>
          <a:xfrm>
            <a:off x="669512" y="5373216"/>
            <a:ext cx="3816424" cy="1080120"/>
          </a:xfrm>
          <a:prstGeom prst="homePlat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	3. 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วิธีการทดลอง</a:t>
            </a:r>
            <a:endParaRPr lang="en-US" sz="28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65706" y="434400"/>
            <a:ext cx="505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ngsana New" pitchFamily="18" charset="-34"/>
                <a:cs typeface="Angsana New" pitchFamily="18" charset="-34"/>
              </a:rPr>
              <a:t>2</a:t>
            </a:r>
            <a:endParaRPr lang="en-US" sz="24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07904" y="822343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Outline</a:t>
            </a:r>
            <a:endParaRPr lang="en-US" sz="4000" b="1" dirty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1244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1560" y="474703"/>
            <a:ext cx="3240360" cy="1154097"/>
          </a:xfrm>
        </p:spPr>
        <p:txBody>
          <a:bodyPr/>
          <a:lstStyle/>
          <a:p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วัตถุประสงค์</a:t>
            </a:r>
            <a:endParaRPr lang="en-US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99592" y="1844824"/>
            <a:ext cx="7315200" cy="3539527"/>
          </a:xfrm>
        </p:spPr>
        <p:txBody>
          <a:bodyPr>
            <a:noAutofit/>
          </a:bodyPr>
          <a:lstStyle/>
          <a:p>
            <a:pPr marL="502920" indent="-457200">
              <a:buAutoNum type="arabicPeriod"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เพื่อศึกษาการเตรียมเซรา</a:t>
            </a:r>
            <a:r>
              <a:rPr lang="th-TH" sz="2800" dirty="0" err="1" smtClean="0">
                <a:latin typeface="Angsana New" pitchFamily="18" charset="-34"/>
                <a:cs typeface="Angsana New" pitchFamily="18" charset="-34"/>
              </a:rPr>
              <a:t>มิกเลดเซอร์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โคเนตไทเทเนต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/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บิสมัทโซเดียมไทเทเนต และเซรา</a:t>
            </a:r>
            <a:r>
              <a:rPr lang="th-TH" sz="2800" dirty="0" err="1" smtClean="0">
                <a:latin typeface="Angsana New" pitchFamily="18" charset="-34"/>
                <a:cs typeface="Angsana New" pitchFamily="18" charset="-34"/>
              </a:rPr>
              <a:t>มิกเลดเซอร์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โคเนตไทเทเนต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/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บิสมัทโซเดียมแลน</a:t>
            </a:r>
            <a:r>
              <a:rPr lang="th-TH" sz="2800" dirty="0" err="1" smtClean="0">
                <a:latin typeface="Angsana New" pitchFamily="18" charset="-34"/>
                <a:cs typeface="Angsana New" pitchFamily="18" charset="-34"/>
              </a:rPr>
              <a:t>ทานัม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ไทเทเนต ที่มีอัตราส่วนผสมต่างๆกัน โดยวิธีมิ</a:t>
            </a:r>
            <a:r>
              <a:rPr lang="th-TH" sz="2800" dirty="0" err="1" smtClean="0">
                <a:latin typeface="Angsana New" pitchFamily="18" charset="-34"/>
                <a:cs typeface="Angsana New" pitchFamily="18" charset="-34"/>
              </a:rPr>
              <a:t>กซ์อ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อกไซด์</a:t>
            </a:r>
          </a:p>
          <a:p>
            <a:pPr marL="502920" indent="-457200">
              <a:buAutoNum type="arabicPeriod"/>
            </a:pPr>
            <a:endParaRPr lang="th-TH" sz="2800" dirty="0" smtClean="0">
              <a:latin typeface="Angsana New" pitchFamily="18" charset="-34"/>
              <a:cs typeface="Angsana New" pitchFamily="18" charset="-34"/>
            </a:endParaRPr>
          </a:p>
          <a:p>
            <a:pPr marL="502920" indent="-457200">
              <a:buAutoNum type="arabicPeriod"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เพื่อศึกษาองค์ประกอบทางเคมี โครงสร้างจุลภาค สมบัติทางกายภาพ เชิงกล และไฟฟ้าของเซรา</a:t>
            </a:r>
            <a:r>
              <a:rPr lang="th-TH" sz="2800" dirty="0" err="1" smtClean="0">
                <a:latin typeface="Angsana New" pitchFamily="18" charset="-34"/>
                <a:cs typeface="Angsana New" pitchFamily="18" charset="-34"/>
              </a:rPr>
              <a:t>มิก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ที่เตรียมได้</a:t>
            </a:r>
            <a:endParaRPr lang="en-US" sz="2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84368" y="46738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550442" y="404664"/>
            <a:ext cx="396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ngsana New" pitchFamily="18" charset="-34"/>
                <a:cs typeface="Angsana New" pitchFamily="18" charset="-34"/>
              </a:rPr>
              <a:t>3</a:t>
            </a:r>
            <a:endParaRPr lang="en-US" sz="2400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5926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27584" y="330687"/>
            <a:ext cx="4320480" cy="1154097"/>
          </a:xfrm>
        </p:spPr>
        <p:txBody>
          <a:bodyPr>
            <a:normAutofit/>
          </a:bodyPr>
          <a:lstStyle/>
          <a:p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บทนำ</a:t>
            </a:r>
            <a:endParaRPr lang="en-US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83568" y="1844824"/>
            <a:ext cx="7992888" cy="4392488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	ปัจจุบันสาร</a:t>
            </a:r>
            <a:r>
              <a:rPr lang="th-TH" sz="2800" dirty="0" err="1" smtClean="0">
                <a:latin typeface="Angsana New" pitchFamily="18" charset="-34"/>
                <a:cs typeface="Angsana New" pitchFamily="18" charset="-34"/>
              </a:rPr>
              <a:t>เฟร์โรอิเล็กท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ริกเข้ามามีบทบาทในการพัฒนาทางวิทยาศาสตร์และเทคโนโลยีมากขึ้น สาร</a:t>
            </a:r>
            <a:r>
              <a:rPr lang="th-TH" sz="2800" dirty="0" err="1" smtClean="0">
                <a:latin typeface="Angsana New" pitchFamily="18" charset="-34"/>
                <a:cs typeface="Angsana New" pitchFamily="18" charset="-34"/>
              </a:rPr>
              <a:t>เฟร์โรอิเล็กท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ริกเป็นสารที่มีโพลาไร</a:t>
            </a:r>
            <a:r>
              <a:rPr lang="th-TH" sz="2800" dirty="0" err="1" smtClean="0">
                <a:latin typeface="Angsana New" pitchFamily="18" charset="-34"/>
                <a:cs typeface="Angsana New" pitchFamily="18" charset="-34"/>
              </a:rPr>
              <a:t>เซชั่น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และจัดอยู่ในกลุ่ม</a:t>
            </a:r>
            <a:r>
              <a:rPr lang="th-TH" sz="2800" dirty="0" err="1" smtClean="0">
                <a:latin typeface="Angsana New" pitchFamily="18" charset="-34"/>
                <a:cs typeface="Angsana New" pitchFamily="18" charset="-34"/>
              </a:rPr>
              <a:t>ของเพียโซอิเล็กท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ริก ถูกนำมาใช้ในอุตสาหกรรมหลายประเภทและเป็นส่วนประกอบของเครื่องมือแพทย์ </a:t>
            </a:r>
            <a:r>
              <a:rPr lang="th-TH" sz="2800" dirty="0" err="1" smtClean="0">
                <a:latin typeface="Angsana New" pitchFamily="18" charset="-34"/>
                <a:cs typeface="Angsana New" pitchFamily="18" charset="-34"/>
              </a:rPr>
              <a:t>สารเพียโซอิเลก็กท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ริกถูกค้นพบครั้งแรกโดย </a:t>
            </a:r>
            <a:r>
              <a:rPr lang="th-TH" sz="2800" dirty="0" err="1" smtClean="0">
                <a:latin typeface="Angsana New" pitchFamily="18" charset="-34"/>
                <a:cs typeface="Angsana New" pitchFamily="18" charset="-34"/>
              </a:rPr>
              <a:t>ซองส์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และปี</a:t>
            </a:r>
            <a:r>
              <a:rPr lang="th-TH" sz="2800" dirty="0" err="1" smtClean="0">
                <a:latin typeface="Angsana New" pitchFamily="18" charset="-34"/>
                <a:cs typeface="Angsana New" pitchFamily="18" charset="-34"/>
              </a:rPr>
              <a:t>แอร์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 คูรี </a:t>
            </a:r>
            <a:r>
              <a:rPr lang="th-TH" sz="2800" dirty="0" err="1" smtClean="0">
                <a:latin typeface="Angsana New" pitchFamily="18" charset="-34"/>
                <a:cs typeface="Angsana New" pitchFamily="18" charset="-34"/>
              </a:rPr>
              <a:t>วัสดุเพียโพอิเล็กท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ริกที่นิยมใช้กั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น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อย่างแพร่หลาย คือ สารประกอบ</a:t>
            </a:r>
            <a:r>
              <a:rPr lang="th-TH" sz="2800" dirty="0" err="1" smtClean="0">
                <a:latin typeface="Angsana New" pitchFamily="18" charset="-34"/>
                <a:cs typeface="Angsana New" pitchFamily="18" charset="-34"/>
              </a:rPr>
              <a:t>เลดเซอร์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โคเนตไทเทเนต ( 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PZT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) มีโครงสร้างผลึกแบบ</a:t>
            </a:r>
            <a:r>
              <a:rPr lang="th-TH" sz="2800" dirty="0" err="1" smtClean="0">
                <a:latin typeface="Angsana New" pitchFamily="18" charset="-34"/>
                <a:cs typeface="Angsana New" pitchFamily="18" charset="-34"/>
              </a:rPr>
              <a:t>เพอร์รอฟสไกต์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 มีสูตรทั่วไป คือ 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ABO</a:t>
            </a:r>
            <a:r>
              <a:rPr lang="en-US" sz="2800" baseline="-25000" dirty="0" smtClean="0"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sz="2800" baseline="-25000" dirty="0" smtClean="0">
                <a:latin typeface="Angsana New" pitchFamily="18" charset="-34"/>
                <a:cs typeface="Angsana New" pitchFamily="18" charset="-34"/>
              </a:rPr>
              <a:t> </a:t>
            </a:r>
            <a:endParaRPr lang="en-US" sz="2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84368" y="40466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658454" y="404664"/>
            <a:ext cx="324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ngsana New" pitchFamily="18" charset="-34"/>
                <a:cs typeface="Angsana New" pitchFamily="18" charset="-34"/>
              </a:rPr>
              <a:t>4</a:t>
            </a:r>
            <a:endParaRPr lang="en-US" sz="2400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8318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99592" y="245776"/>
            <a:ext cx="2520280" cy="1094992"/>
          </a:xfrm>
        </p:spPr>
        <p:txBody>
          <a:bodyPr/>
          <a:lstStyle/>
          <a:p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บทนำ ( ต่อ )</a:t>
            </a:r>
            <a:endParaRPr lang="en-US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99592" y="1556792"/>
            <a:ext cx="7785926" cy="410449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	แต่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เนื่องจากสาร </a:t>
            </a:r>
            <a:r>
              <a:rPr lang="en-US" sz="2800" dirty="0">
                <a:latin typeface="Angsana New" pitchFamily="18" charset="-34"/>
                <a:cs typeface="Angsana New" pitchFamily="18" charset="-34"/>
              </a:rPr>
              <a:t>PZT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  มีสารตะกั่วเป็นองค์ประกอบหลักในกระบวนการผลิต การนำไปใช้งานและการกำจัดขยะส่งผลให้เกิดออกไซด์ของตะกั่ว ทำให้เกิดปัญหาต่างๆ จึงได้มีการศึกษาวิจัยสารในกลุ่มนี้ให้มีปริมาณของตะกั่วน้อยลงหรือไม่มีสาร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ตะกั่ว โดย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จะศึกษาขั้นตอน วิธีการเตรียมผงแบบ</a:t>
            </a:r>
            <a:r>
              <a:rPr lang="th-TH" sz="2800" dirty="0" err="1" smtClean="0">
                <a:latin typeface="Angsana New" pitchFamily="18" charset="-34"/>
                <a:cs typeface="Angsana New" pitchFamily="18" charset="-34"/>
              </a:rPr>
              <a:t>มิกซ์</a:t>
            </a:r>
            <a:r>
              <a:rPr lang="en-US" sz="28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ออกไซด์ 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และเผา</a:t>
            </a:r>
            <a:r>
              <a:rPr lang="th-TH" sz="2800" dirty="0" err="1">
                <a:latin typeface="Angsana New" pitchFamily="18" charset="-34"/>
                <a:cs typeface="Angsana New" pitchFamily="18" charset="-34"/>
              </a:rPr>
              <a:t>ซินเทอร์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เพื่อได้เซรา</a:t>
            </a:r>
            <a:r>
              <a:rPr lang="th-TH" sz="2800" dirty="0" err="1">
                <a:latin typeface="Angsana New" pitchFamily="18" charset="-34"/>
                <a:cs typeface="Angsana New" pitchFamily="18" charset="-34"/>
              </a:rPr>
              <a:t>มิก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มีความหนาแน่นที่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ดี รวมถึงการศึกษาปัจจัยต่างที่ส่งผลต่อสมบัติของวัสดุ เช่น ค่าร้อยละการหดตัวเชิงเส้น สมบัติเชิงกลเป็นต้น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8685518" y="404664"/>
            <a:ext cx="38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9318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596900" y="238696"/>
            <a:ext cx="2822972" cy="958056"/>
          </a:xfrm>
        </p:spPr>
        <p:txBody>
          <a:bodyPr>
            <a:normAutofit/>
          </a:bodyPr>
          <a:lstStyle/>
          <a:p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วิธีการทดลอง</a:t>
            </a:r>
            <a:endParaRPr lang="en-US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627784" y="908720"/>
            <a:ext cx="4176464" cy="57606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th-TH" sz="2800" b="1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วิธีการเตรียมผง</a:t>
            </a:r>
            <a:r>
              <a:rPr lang="th-TH" sz="2800" b="1" dirty="0" err="1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เลดเซอร์</a:t>
            </a:r>
            <a:r>
              <a:rPr lang="th-TH" sz="2800" b="1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โคเนตไทเทเนต</a:t>
            </a:r>
            <a:endParaRPr lang="en-US" sz="2800" b="1" dirty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10" name="ตัวเชื่อมต่อตรง 9"/>
          <p:cNvCxnSpPr>
            <a:stCxn id="6" idx="3"/>
            <a:endCxn id="7" idx="1"/>
          </p:cNvCxnSpPr>
          <p:nvPr/>
        </p:nvCxnSpPr>
        <p:spPr>
          <a:xfrm>
            <a:off x="2796952" y="2086000"/>
            <a:ext cx="12458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ตัวเชื่อมต่อตรง 13"/>
          <p:cNvCxnSpPr>
            <a:stCxn id="7" idx="3"/>
          </p:cNvCxnSpPr>
          <p:nvPr/>
        </p:nvCxnSpPr>
        <p:spPr>
          <a:xfrm>
            <a:off x="4957192" y="2086000"/>
            <a:ext cx="11018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สี่เหลี่ยมผืนผ้ามุมมน 16"/>
          <p:cNvSpPr/>
          <p:nvPr/>
        </p:nvSpPr>
        <p:spPr>
          <a:xfrm>
            <a:off x="2483768" y="4221088"/>
            <a:ext cx="4151312" cy="114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ทำให้แห้งโดยการระเหิดน้ำด้วยวิธีสุญญากาศจะได้ผงออกมา</a:t>
            </a:r>
          </a:p>
          <a:p>
            <a:pPr algn="ctr"/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นำไปเผา</a:t>
            </a:r>
            <a:r>
              <a:rPr lang="th-TH" sz="2400" dirty="0" err="1" smtClean="0">
                <a:latin typeface="Angsana New" pitchFamily="18" charset="-34"/>
                <a:cs typeface="Angsana New" pitchFamily="18" charset="-34"/>
              </a:rPr>
              <a:t>แคล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ไซน์ที่อุณหภูมิ </a:t>
            </a: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800 </a:t>
            </a:r>
            <a:r>
              <a:rPr lang="th-TH" sz="2400" baseline="300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400" baseline="30000" dirty="0" err="1" smtClean="0">
                <a:latin typeface="Angsana New" pitchFamily="18" charset="-34"/>
                <a:cs typeface="Angsana New" pitchFamily="18" charset="-34"/>
              </a:rPr>
              <a:t>o</a:t>
            </a:r>
            <a:r>
              <a:rPr lang="en-US" sz="2400" dirty="0" err="1" smtClean="0">
                <a:latin typeface="Angsana New" pitchFamily="18" charset="-34"/>
                <a:cs typeface="Angsana New" pitchFamily="18" charset="-34"/>
              </a:rPr>
              <a:t>C</a:t>
            </a:r>
            <a:endParaRPr lang="en-US" sz="2400" dirty="0">
              <a:latin typeface="Angsana New" pitchFamily="18" charset="-34"/>
              <a:cs typeface="Angsana New" pitchFamily="18" charset="-34"/>
            </a:endParaRPr>
          </a:p>
        </p:txBody>
      </p:sp>
      <p:grpSp>
        <p:nvGrpSpPr>
          <p:cNvPr id="27" name="กลุ่ม 26"/>
          <p:cNvGrpSpPr/>
          <p:nvPr/>
        </p:nvGrpSpPr>
        <p:grpSpPr>
          <a:xfrm>
            <a:off x="1882552" y="1628800"/>
            <a:ext cx="5090864" cy="4896544"/>
            <a:chOff x="1835696" y="1772816"/>
            <a:chExt cx="5090864" cy="4896544"/>
          </a:xfrm>
        </p:grpSpPr>
        <p:sp>
          <p:nvSpPr>
            <p:cNvPr id="6" name="สี่เหลี่ยมผืนผ้ามุมมน 5"/>
            <p:cNvSpPr/>
            <p:nvPr/>
          </p:nvSpPr>
          <p:spPr>
            <a:xfrm>
              <a:off x="1835696" y="1772816"/>
              <a:ext cx="914400" cy="914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latin typeface="Angsana New" pitchFamily="18" charset="-34"/>
                  <a:cs typeface="Angsana New" pitchFamily="18" charset="-34"/>
                </a:rPr>
                <a:t>PbO</a:t>
              </a:r>
              <a:endParaRPr lang="en-US" sz="2400" dirty="0">
                <a:latin typeface="Angsana New" pitchFamily="18" charset="-34"/>
                <a:cs typeface="Angsana New" pitchFamily="18" charset="-34"/>
              </a:endParaRPr>
            </a:p>
          </p:txBody>
        </p:sp>
        <p:sp>
          <p:nvSpPr>
            <p:cNvPr id="7" name="สี่เหลี่ยมผืนผ้ามุมมน 6"/>
            <p:cNvSpPr/>
            <p:nvPr/>
          </p:nvSpPr>
          <p:spPr>
            <a:xfrm>
              <a:off x="3995936" y="1772816"/>
              <a:ext cx="914400" cy="914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Angsana New" pitchFamily="18" charset="-34"/>
                  <a:cs typeface="Angsana New" pitchFamily="18" charset="-34"/>
                </a:rPr>
                <a:t>ZrO</a:t>
              </a:r>
              <a:r>
                <a:rPr lang="en-US" sz="2400" baseline="-25000" dirty="0" smtClean="0">
                  <a:latin typeface="Angsana New" pitchFamily="18" charset="-34"/>
                  <a:cs typeface="Angsana New" pitchFamily="18" charset="-34"/>
                </a:rPr>
                <a:t>2</a:t>
              </a:r>
              <a:endParaRPr lang="en-US" sz="2400" dirty="0">
                <a:latin typeface="Angsana New" pitchFamily="18" charset="-34"/>
                <a:cs typeface="Angsana New" pitchFamily="18" charset="-34"/>
              </a:endParaRPr>
            </a:p>
          </p:txBody>
        </p:sp>
        <p:sp>
          <p:nvSpPr>
            <p:cNvPr id="8" name="สี่เหลี่ยมผืนผ้ามุมมน 7"/>
            <p:cNvSpPr/>
            <p:nvPr/>
          </p:nvSpPr>
          <p:spPr>
            <a:xfrm>
              <a:off x="6012160" y="1772816"/>
              <a:ext cx="914400" cy="914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Angsana New" pitchFamily="18" charset="-34"/>
                  <a:cs typeface="Angsana New" pitchFamily="18" charset="-34"/>
                </a:rPr>
                <a:t>TiO</a:t>
              </a:r>
              <a:r>
                <a:rPr lang="en-US" sz="2400" baseline="-25000" dirty="0" smtClean="0">
                  <a:latin typeface="Angsana New" pitchFamily="18" charset="-34"/>
                  <a:cs typeface="Angsana New" pitchFamily="18" charset="-34"/>
                </a:rPr>
                <a:t>2</a:t>
              </a:r>
              <a:endParaRPr lang="en-US" sz="2400" dirty="0">
                <a:latin typeface="Angsana New" pitchFamily="18" charset="-34"/>
                <a:cs typeface="Angsana New" pitchFamily="18" charset="-34"/>
              </a:endParaRPr>
            </a:p>
          </p:txBody>
        </p:sp>
        <p:sp>
          <p:nvSpPr>
            <p:cNvPr id="15" name="สี่เหลี่ยมผืนผ้ามุมมน 14"/>
            <p:cNvSpPr/>
            <p:nvPr/>
          </p:nvSpPr>
          <p:spPr>
            <a:xfrm>
              <a:off x="2422252" y="3080768"/>
              <a:ext cx="4104456" cy="86409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400" dirty="0" smtClean="0">
                  <a:latin typeface="Angsana New" pitchFamily="18" charset="-34"/>
                  <a:cs typeface="Angsana New" pitchFamily="18" charset="-34"/>
                </a:rPr>
                <a:t>ทำการผสมด้วยวิธีบอล</a:t>
              </a:r>
              <a:r>
                <a:rPr lang="th-TH" sz="2400" dirty="0" err="1" smtClean="0">
                  <a:latin typeface="Angsana New" pitchFamily="18" charset="-34"/>
                  <a:cs typeface="Angsana New" pitchFamily="18" charset="-34"/>
                </a:rPr>
                <a:t>มิลล์</a:t>
              </a:r>
              <a:r>
                <a:rPr lang="th-TH" sz="2400" dirty="0" smtClean="0">
                  <a:latin typeface="Angsana New" pitchFamily="18" charset="-34"/>
                  <a:cs typeface="Angsana New" pitchFamily="18" charset="-34"/>
                </a:rPr>
                <a:t> ใช้เวลา </a:t>
              </a:r>
              <a:r>
                <a:rPr lang="en-US" sz="2400" dirty="0" smtClean="0">
                  <a:latin typeface="Angsana New" pitchFamily="18" charset="-34"/>
                  <a:cs typeface="Angsana New" pitchFamily="18" charset="-34"/>
                </a:rPr>
                <a:t>24</a:t>
              </a:r>
              <a:r>
                <a:rPr lang="th-TH" sz="2400" dirty="0" smtClean="0">
                  <a:latin typeface="Angsana New" pitchFamily="18" charset="-34"/>
                  <a:cs typeface="Angsana New" pitchFamily="18" charset="-34"/>
                </a:rPr>
                <a:t> ชั่วโมง โดยใช้น้ำกลั่นเป็นตัวกลาง</a:t>
              </a:r>
              <a:endParaRPr lang="en-US" sz="2400" dirty="0">
                <a:latin typeface="Angsana New" pitchFamily="18" charset="-34"/>
                <a:cs typeface="Angsana New" pitchFamily="18" charset="-34"/>
              </a:endParaRPr>
            </a:p>
          </p:txBody>
        </p:sp>
        <p:sp>
          <p:nvSpPr>
            <p:cNvPr id="16" name="สี่เหลี่ยมผืนผ้ามุมมน 15"/>
            <p:cNvSpPr/>
            <p:nvPr/>
          </p:nvSpPr>
          <p:spPr>
            <a:xfrm>
              <a:off x="2483768" y="5793456"/>
              <a:ext cx="4104456" cy="87590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400" dirty="0" smtClean="0">
                  <a:latin typeface="Angsana New" pitchFamily="18" charset="-34"/>
                  <a:cs typeface="Angsana New" pitchFamily="18" charset="-34"/>
                </a:rPr>
                <a:t>ได้สารประกอบ </a:t>
              </a:r>
              <a:r>
                <a:rPr lang="en-US" sz="2400" dirty="0" smtClean="0">
                  <a:latin typeface="Angsana New" pitchFamily="18" charset="-34"/>
                  <a:cs typeface="Angsana New" pitchFamily="18" charset="-34"/>
                </a:rPr>
                <a:t>PZT</a:t>
              </a:r>
              <a:r>
                <a:rPr lang="th-TH" sz="2400" dirty="0" smtClean="0">
                  <a:latin typeface="Angsana New" pitchFamily="18" charset="-34"/>
                  <a:cs typeface="Angsana New" pitchFamily="18" charset="-34"/>
                </a:rPr>
                <a:t> บริสุทธิ์ นำไปตรวจสอบเฟสด้วย</a:t>
              </a:r>
              <a:r>
                <a:rPr lang="en-US" sz="2400" dirty="0" smtClean="0">
                  <a:latin typeface="Angsana New" pitchFamily="18" charset="-34"/>
                  <a:cs typeface="Angsana New" pitchFamily="18" charset="-34"/>
                </a:rPr>
                <a:t> XRD</a:t>
              </a:r>
              <a:endParaRPr lang="en-US" sz="2400" dirty="0">
                <a:latin typeface="Angsana New" pitchFamily="18" charset="-34"/>
                <a:cs typeface="Angsana New" pitchFamily="18" charset="-34"/>
              </a:endParaRPr>
            </a:p>
          </p:txBody>
        </p:sp>
        <p:cxnSp>
          <p:nvCxnSpPr>
            <p:cNvPr id="19" name="ตัวเชื่อมต่อตรง 18"/>
            <p:cNvCxnSpPr/>
            <p:nvPr/>
          </p:nvCxnSpPr>
          <p:spPr>
            <a:xfrm>
              <a:off x="4427984" y="2687216"/>
              <a:ext cx="0" cy="3935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ตัวเชื่อมต่อตรง 21"/>
            <p:cNvCxnSpPr/>
            <p:nvPr/>
          </p:nvCxnSpPr>
          <p:spPr>
            <a:xfrm>
              <a:off x="4427984" y="3944864"/>
              <a:ext cx="0" cy="420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ตัวเชื่อมต่อตรง 25"/>
            <p:cNvCxnSpPr/>
            <p:nvPr/>
          </p:nvCxnSpPr>
          <p:spPr>
            <a:xfrm>
              <a:off x="4436368" y="5229200"/>
              <a:ext cx="0" cy="5642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7884368" y="40466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568444" y="404663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ngsana New" pitchFamily="18" charset="-34"/>
                <a:cs typeface="Angsana New" pitchFamily="18" charset="-34"/>
              </a:rPr>
              <a:t>6</a:t>
            </a:r>
            <a:endParaRPr lang="en-US" sz="2400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3339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419872" y="404664"/>
            <a:ext cx="2664296" cy="648072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th-TH" sz="2800" b="1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วิธีการเตรียมเซรา</a:t>
            </a:r>
            <a:r>
              <a:rPr lang="th-TH" sz="2800" b="1" dirty="0" err="1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มิก</a:t>
            </a:r>
            <a:endParaRPr lang="en-US" sz="2800" b="1" dirty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</p:txBody>
      </p:sp>
      <p:grpSp>
        <p:nvGrpSpPr>
          <p:cNvPr id="16" name="กลุ่ม 15"/>
          <p:cNvGrpSpPr/>
          <p:nvPr/>
        </p:nvGrpSpPr>
        <p:grpSpPr>
          <a:xfrm>
            <a:off x="2051720" y="1062680"/>
            <a:ext cx="5661162" cy="5299632"/>
            <a:chOff x="2463575" y="980728"/>
            <a:chExt cx="5661162" cy="5299632"/>
          </a:xfrm>
        </p:grpSpPr>
        <p:sp>
          <p:nvSpPr>
            <p:cNvPr id="5" name="สี่เหลี่ยมผืนผ้ามุมมน 4"/>
            <p:cNvSpPr/>
            <p:nvPr/>
          </p:nvSpPr>
          <p:spPr>
            <a:xfrm>
              <a:off x="3556632" y="980728"/>
              <a:ext cx="3168352" cy="7200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400" dirty="0" smtClean="0">
                  <a:latin typeface="Angsana New" pitchFamily="18" charset="-34"/>
                  <a:cs typeface="Angsana New" pitchFamily="18" charset="-34"/>
                </a:rPr>
                <a:t>ผง</a:t>
              </a:r>
              <a:r>
                <a:rPr lang="en-US" sz="2400" dirty="0" smtClean="0">
                  <a:latin typeface="Angsana New" pitchFamily="18" charset="-34"/>
                  <a:cs typeface="Angsana New" pitchFamily="18" charset="-34"/>
                </a:rPr>
                <a:t>PZT/BNT</a:t>
              </a:r>
              <a:r>
                <a:rPr lang="th-TH" sz="2400" dirty="0" smtClean="0">
                  <a:latin typeface="Angsana New" pitchFamily="18" charset="-34"/>
                  <a:cs typeface="Angsana New" pitchFamily="18" charset="-34"/>
                </a:rPr>
                <a:t> และ </a:t>
              </a:r>
              <a:r>
                <a:rPr lang="en-US" sz="2400" dirty="0" smtClean="0">
                  <a:latin typeface="Angsana New" pitchFamily="18" charset="-34"/>
                  <a:cs typeface="Angsana New" pitchFamily="18" charset="-34"/>
                </a:rPr>
                <a:t>PZT/BNLT</a:t>
              </a:r>
              <a:endParaRPr lang="en-US" sz="2400" dirty="0">
                <a:latin typeface="Angsana New" pitchFamily="18" charset="-34"/>
                <a:cs typeface="Angsana New" pitchFamily="18" charset="-34"/>
              </a:endParaRPr>
            </a:p>
          </p:txBody>
        </p:sp>
        <p:sp>
          <p:nvSpPr>
            <p:cNvPr id="6" name="สี่เหลี่ยมผืนผ้ามุมมน 5"/>
            <p:cNvSpPr/>
            <p:nvPr/>
          </p:nvSpPr>
          <p:spPr>
            <a:xfrm>
              <a:off x="2492111" y="2132856"/>
              <a:ext cx="5632626" cy="7920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400" dirty="0" smtClean="0">
                  <a:latin typeface="Angsana New" pitchFamily="18" charset="-34"/>
                  <a:cs typeface="Angsana New" pitchFamily="18" charset="-34"/>
                </a:rPr>
                <a:t>นำมาขึ้นรูปเป็นแผ่นวงกลม โดยใช้</a:t>
              </a:r>
              <a:r>
                <a:rPr lang="en-US" sz="2400" dirty="0" smtClean="0">
                  <a:latin typeface="Angsana New" pitchFamily="18" charset="-34"/>
                  <a:cs typeface="Angsana New" pitchFamily="18" charset="-34"/>
                </a:rPr>
                <a:t> PVA</a:t>
              </a:r>
              <a:r>
                <a:rPr lang="th-TH" sz="2400" dirty="0" smtClean="0">
                  <a:latin typeface="Angsana New" pitchFamily="18" charset="-34"/>
                  <a:cs typeface="Angsana New" pitchFamily="18" charset="-34"/>
                </a:rPr>
                <a:t> เป็นตัวช่วยยึดเหนี่ยว</a:t>
              </a:r>
              <a:endParaRPr lang="en-US" sz="2400" dirty="0">
                <a:latin typeface="Angsana New" pitchFamily="18" charset="-34"/>
                <a:cs typeface="Angsana New" pitchFamily="18" charset="-34"/>
              </a:endParaRPr>
            </a:p>
          </p:txBody>
        </p:sp>
        <p:sp>
          <p:nvSpPr>
            <p:cNvPr id="7" name="สี่เหลี่ยมผืนผ้ามุมมน 6"/>
            <p:cNvSpPr/>
            <p:nvPr/>
          </p:nvSpPr>
          <p:spPr>
            <a:xfrm>
              <a:off x="2463575" y="3356992"/>
              <a:ext cx="5632626" cy="7200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400" dirty="0" smtClean="0">
                  <a:latin typeface="Angsana New" pitchFamily="18" charset="-34"/>
                  <a:cs typeface="Angsana New" pitchFamily="18" charset="-34"/>
                </a:rPr>
                <a:t>นำชิ้นงานมาเรียงแล้วเผากลบเพื่อป้องกันการระเหยของตะกั่วจากชิ้นงาน</a:t>
              </a:r>
              <a:endParaRPr lang="en-US" sz="2400" dirty="0">
                <a:latin typeface="Angsana New" pitchFamily="18" charset="-34"/>
                <a:cs typeface="Angsana New" pitchFamily="18" charset="-34"/>
              </a:endParaRPr>
            </a:p>
          </p:txBody>
        </p:sp>
        <p:sp>
          <p:nvSpPr>
            <p:cNvPr id="8" name="สี่เหลี่ยมผืนผ้ามุมมน 7"/>
            <p:cNvSpPr/>
            <p:nvPr/>
          </p:nvSpPr>
          <p:spPr>
            <a:xfrm>
              <a:off x="2466223" y="4437112"/>
              <a:ext cx="5632626" cy="6543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400" dirty="0" smtClean="0">
                  <a:latin typeface="Angsana New" pitchFamily="18" charset="-34"/>
                  <a:cs typeface="Angsana New" pitchFamily="18" charset="-34"/>
                </a:rPr>
                <a:t>เผา</a:t>
              </a:r>
              <a:r>
                <a:rPr lang="th-TH" sz="2400" dirty="0" err="1" smtClean="0">
                  <a:latin typeface="Angsana New" pitchFamily="18" charset="-34"/>
                  <a:cs typeface="Angsana New" pitchFamily="18" charset="-34"/>
                </a:rPr>
                <a:t>ซินเทอร์</a:t>
              </a:r>
              <a:r>
                <a:rPr lang="th-TH" sz="2400" dirty="0" smtClean="0">
                  <a:latin typeface="Angsana New" pitchFamily="18" charset="-34"/>
                  <a:cs typeface="Angsana New" pitchFamily="18" charset="-34"/>
                </a:rPr>
                <a:t>ที่อุณหภูมิต่างๆนาน </a:t>
              </a:r>
              <a:r>
                <a:rPr lang="en-US" sz="2400" dirty="0" smtClean="0">
                  <a:latin typeface="Angsana New" pitchFamily="18" charset="-34"/>
                  <a:cs typeface="Angsana New" pitchFamily="18" charset="-34"/>
                </a:rPr>
                <a:t>2</a:t>
              </a:r>
              <a:r>
                <a:rPr lang="th-TH" sz="2400" dirty="0" smtClean="0">
                  <a:latin typeface="Angsana New" pitchFamily="18" charset="-34"/>
                  <a:cs typeface="Angsana New" pitchFamily="18" charset="-34"/>
                </a:rPr>
                <a:t> ชั่วโมง</a:t>
              </a:r>
              <a:endParaRPr lang="en-US" sz="2400" dirty="0">
                <a:latin typeface="Angsana New" pitchFamily="18" charset="-34"/>
                <a:cs typeface="Angsana New" pitchFamily="18" charset="-34"/>
              </a:endParaRPr>
            </a:p>
          </p:txBody>
        </p:sp>
        <p:sp>
          <p:nvSpPr>
            <p:cNvPr id="9" name="สี่เหลี่ยมผืนผ้ามุมมน 8"/>
            <p:cNvSpPr/>
            <p:nvPr/>
          </p:nvSpPr>
          <p:spPr>
            <a:xfrm>
              <a:off x="3695712" y="5560280"/>
              <a:ext cx="3168352" cy="7200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latin typeface="Angsana New" pitchFamily="18" charset="-34"/>
                  <a:cs typeface="Angsana New" pitchFamily="18" charset="-34"/>
                </a:rPr>
                <a:t>PZT/BNT</a:t>
              </a:r>
              <a:r>
                <a:rPr lang="th-TH" sz="2400" dirty="0">
                  <a:latin typeface="Angsana New" pitchFamily="18" charset="-34"/>
                  <a:cs typeface="Angsana New" pitchFamily="18" charset="-34"/>
                </a:rPr>
                <a:t> และ </a:t>
              </a:r>
              <a:r>
                <a:rPr lang="en-US" sz="2400" dirty="0">
                  <a:latin typeface="Angsana New" pitchFamily="18" charset="-34"/>
                  <a:cs typeface="Angsana New" pitchFamily="18" charset="-34"/>
                </a:rPr>
                <a:t>PZT/BNLT</a:t>
              </a:r>
            </a:p>
          </p:txBody>
        </p:sp>
        <p:cxnSp>
          <p:nvCxnSpPr>
            <p:cNvPr id="11" name="ตัวเชื่อมต่อตรง 10"/>
            <p:cNvCxnSpPr>
              <a:stCxn id="5" idx="2"/>
            </p:cNvCxnSpPr>
            <p:nvPr/>
          </p:nvCxnSpPr>
          <p:spPr>
            <a:xfrm>
              <a:off x="5140808" y="1700808"/>
              <a:ext cx="0" cy="4320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ตัวเชื่อมต่อตรง 12"/>
            <p:cNvCxnSpPr/>
            <p:nvPr/>
          </p:nvCxnSpPr>
          <p:spPr>
            <a:xfrm>
              <a:off x="5130496" y="2924944"/>
              <a:ext cx="0" cy="4320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ตัวเชื่อมต่อตรง 13"/>
            <p:cNvCxnSpPr/>
            <p:nvPr/>
          </p:nvCxnSpPr>
          <p:spPr>
            <a:xfrm>
              <a:off x="5109872" y="4005064"/>
              <a:ext cx="0" cy="4320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ตัวเชื่อมต่อตรง 14"/>
            <p:cNvCxnSpPr/>
            <p:nvPr/>
          </p:nvCxnSpPr>
          <p:spPr>
            <a:xfrm>
              <a:off x="5093008" y="5091500"/>
              <a:ext cx="0" cy="4320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7884368" y="40466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496764" y="419184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ngsana New" pitchFamily="18" charset="-34"/>
                <a:cs typeface="Angsana New" pitchFamily="18" charset="-34"/>
              </a:rPr>
              <a:t>7</a:t>
            </a:r>
            <a:endParaRPr lang="en-US" sz="2400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5813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55576" y="332657"/>
            <a:ext cx="3081536" cy="1008112"/>
          </a:xfrm>
        </p:spPr>
        <p:txBody>
          <a:bodyPr/>
          <a:lstStyle/>
          <a:p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ผลการทดลอง</a:t>
            </a:r>
            <a:endParaRPr lang="en-US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8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ผลการตรวจสอบโครงสร้างจุลภาคของ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 PZT, BNT 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และ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BNLT 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โดยใช้กล้องจุลทรรศน์อิเล็กตรอนแบบส่องกราด (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SEM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พบว่ารูปร่างของผงทั้งสามชนิดมีลักษณะค่อนข้างเป็นทรงกลม มีเหลี่ยมมุมเล็กน้อยและอนุภาคส่วนใหญ่เกาะกันเป็นกระจุก มีรูปแบบการกระจายตัวปกติ</a:t>
            </a:r>
          </a:p>
          <a:p>
            <a:endParaRPr lang="th-TH" sz="2800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sz="2800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sz="2800" dirty="0">
              <a:latin typeface="Angsana New" pitchFamily="18" charset="-34"/>
              <a:cs typeface="Angsana New" pitchFamily="18" charset="-34"/>
            </a:endParaRPr>
          </a:p>
          <a:p>
            <a:endParaRPr lang="th-TH" sz="2800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 algn="ctr">
              <a:buNone/>
            </a:pPr>
            <a:endParaRPr lang="th-TH" sz="20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 algn="ctr">
              <a:buNone/>
            </a:pPr>
            <a:r>
              <a:rPr lang="th-TH" sz="2000" b="1" dirty="0" smtClean="0">
                <a:latin typeface="Angsana New" pitchFamily="18" charset="-34"/>
                <a:cs typeface="Angsana New" pitchFamily="18" charset="-34"/>
              </a:rPr>
              <a:t>รูป </a:t>
            </a:r>
            <a:r>
              <a:rPr lang="en-US" sz="2000" b="1" dirty="0" smtClean="0"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sz="20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ภาพถ่ายจากกล้องจุลทรรศน์อิเล็กตรอนแบบส่องกราด (</a:t>
            </a:r>
            <a:r>
              <a:rPr lang="en-US" sz="2000" dirty="0" smtClean="0">
                <a:latin typeface="Angsana New" pitchFamily="18" charset="-34"/>
                <a:cs typeface="Angsana New" pitchFamily="18" charset="-34"/>
              </a:rPr>
              <a:t>a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en-US" sz="2000" dirty="0" smtClean="0">
                <a:latin typeface="Angsana New" pitchFamily="18" charset="-34"/>
                <a:cs typeface="Angsana New" pitchFamily="18" charset="-34"/>
              </a:rPr>
              <a:t>PZT, 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 (</a:t>
            </a:r>
            <a:r>
              <a:rPr lang="en-US" sz="2000" dirty="0" smtClean="0">
                <a:latin typeface="Angsana New" pitchFamily="18" charset="-34"/>
                <a:cs typeface="Angsana New" pitchFamily="18" charset="-34"/>
              </a:rPr>
              <a:t>b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en-US" sz="2000" dirty="0" smtClean="0">
                <a:latin typeface="Angsana New" pitchFamily="18" charset="-34"/>
                <a:cs typeface="Angsana New" pitchFamily="18" charset="-34"/>
              </a:rPr>
              <a:t>BNT 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และ (</a:t>
            </a:r>
            <a:r>
              <a:rPr lang="en-US" sz="2000" dirty="0" smtClean="0">
                <a:latin typeface="Angsana New" pitchFamily="18" charset="-34"/>
                <a:cs typeface="Angsana New" pitchFamily="18" charset="-34"/>
              </a:rPr>
              <a:t>c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en-US" sz="2000" dirty="0" smtClean="0">
                <a:latin typeface="Angsana New" pitchFamily="18" charset="-34"/>
                <a:cs typeface="Angsana New" pitchFamily="18" charset="-34"/>
              </a:rPr>
              <a:t> BNLT 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มีกำลังขยาย </a:t>
            </a:r>
            <a:r>
              <a:rPr lang="en-US" sz="2000" dirty="0" smtClean="0">
                <a:latin typeface="Angsana New" pitchFamily="18" charset="-34"/>
                <a:cs typeface="Angsana New" pitchFamily="18" charset="-34"/>
              </a:rPr>
              <a:t>10,000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 เท่า</a:t>
            </a:r>
            <a:endParaRPr lang="en-US" sz="2000" dirty="0">
              <a:latin typeface="Angsana New" pitchFamily="18" charset="-34"/>
              <a:cs typeface="Angsana New" pitchFamily="18" charset="-34"/>
            </a:endParaRPr>
          </a:p>
        </p:txBody>
      </p:sp>
      <p:grpSp>
        <p:nvGrpSpPr>
          <p:cNvPr id="6" name="กลุ่ม 5"/>
          <p:cNvGrpSpPr/>
          <p:nvPr/>
        </p:nvGrpSpPr>
        <p:grpSpPr>
          <a:xfrm>
            <a:off x="251520" y="3284984"/>
            <a:ext cx="8689249" cy="2104700"/>
            <a:chOff x="251520" y="2985938"/>
            <a:chExt cx="8689249" cy="21047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2985938"/>
              <a:ext cx="2777294" cy="20829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3848" y="3013990"/>
              <a:ext cx="2739890" cy="20549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6176" y="3002193"/>
              <a:ext cx="2784593" cy="2088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9" name="TextBox 8"/>
          <p:cNvSpPr txBox="1"/>
          <p:nvPr/>
        </p:nvSpPr>
        <p:spPr>
          <a:xfrm>
            <a:off x="7884368" y="40466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472717" y="404664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ngsana New" pitchFamily="18" charset="-34"/>
                <a:cs typeface="Angsana New" pitchFamily="18" charset="-34"/>
              </a:rPr>
              <a:t>8</a:t>
            </a:r>
            <a:endParaRPr lang="en-US" sz="2400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3832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638200"/>
            <a:ext cx="1306488" cy="990600"/>
          </a:xfrm>
        </p:spPr>
        <p:txBody>
          <a:bodyPr/>
          <a:lstStyle/>
          <a:p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สรุป</a:t>
            </a:r>
            <a:endParaRPr lang="en-US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475656" y="2132856"/>
            <a:ext cx="6635080" cy="262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	จากงานวิจัยจะเห็นว่า สามารถผลิตเซรา</a:t>
            </a:r>
            <a:r>
              <a:rPr lang="th-TH" sz="2800" dirty="0" err="1" smtClean="0">
                <a:latin typeface="Angsana New" pitchFamily="18" charset="-34"/>
                <a:cs typeface="Angsana New" pitchFamily="18" charset="-34"/>
              </a:rPr>
              <a:t>มิก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ที่มีคุณสมบัติโดดเด่นทางด้านไฟฟ้าและเชิงกลได้ โดยปัจจัยที่กำหนดสมบัติดังกล่าวคือ อัตราส่วนของสาร 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BNT 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และ 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BNLT 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ที่เติมลงไปในเซรา</a:t>
            </a:r>
            <a:r>
              <a:rPr lang="th-TH" sz="2800" dirty="0" err="1" smtClean="0">
                <a:latin typeface="Angsana New" pitchFamily="18" charset="-34"/>
                <a:cs typeface="Angsana New" pitchFamily="18" charset="-34"/>
              </a:rPr>
              <a:t>มิก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 และสามารถปรับปรุงสมบัติเชิงกล ได้แก่ 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ค่าความแข็ง ค่ามอดูลัสของยัง และค่าความต้านทาการแตกให้มีค่าดีกว่าเซรา</a:t>
            </a:r>
            <a:r>
              <a:rPr lang="th-TH" sz="2800" dirty="0" err="1" smtClean="0">
                <a:latin typeface="Angsana New" pitchFamily="18" charset="-34"/>
                <a:cs typeface="Angsana New" pitchFamily="18" charset="-34"/>
              </a:rPr>
              <a:t>มิก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PZT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800" dirty="0" err="1" smtClean="0">
                <a:latin typeface="Angsana New" pitchFamily="18" charset="-34"/>
                <a:cs typeface="Angsana New" pitchFamily="18" charset="-34"/>
              </a:rPr>
              <a:t>บริสุทธ์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ได้</a:t>
            </a:r>
            <a:endParaRPr lang="en-US" sz="2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60432" y="404664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ngsana New" pitchFamily="18" charset="-34"/>
                <a:cs typeface="Angsana New" pitchFamily="18" charset="-34"/>
              </a:rPr>
              <a:t>9</a:t>
            </a:r>
            <a:endParaRPr lang="en-US" sz="2400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2331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ความชัดเจน">
  <a:themeElements>
    <a:clrScheme name="ความชัดเจน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แบบคลาสสิก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ความชัดเจ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201</TotalTime>
  <Words>262</Words>
  <Application>Microsoft Office PowerPoint</Application>
  <PresentationFormat>นำเสนอทางหน้าจอ (4:3)</PresentationFormat>
  <Paragraphs>58</Paragraphs>
  <Slides>10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10</vt:i4>
      </vt:variant>
    </vt:vector>
  </HeadingPairs>
  <TitlesOfParts>
    <vt:vector size="11" baseType="lpstr">
      <vt:lpstr>ความชัดเจน</vt:lpstr>
      <vt:lpstr>ผลของการเติมบิสมัทโซเดียมไทเทเนตและบิสมัทโซเดียมไทเทเนตที่ถูกเจือต่อโครงสร้างและสมบัติของเซรามิกเลดเซอร์โคเนตไทเทเนต</vt:lpstr>
      <vt:lpstr>งานนำเสนอ PowerPoint</vt:lpstr>
      <vt:lpstr>วัตถุประสงค์</vt:lpstr>
      <vt:lpstr>บทนำ</vt:lpstr>
      <vt:lpstr>บทนำ ( ต่อ )</vt:lpstr>
      <vt:lpstr>วิธีการทดลอง</vt:lpstr>
      <vt:lpstr>งานนำเสนอ PowerPoint</vt:lpstr>
      <vt:lpstr>ผลการทดลอง</vt:lpstr>
      <vt:lpstr>สรุป</vt:lpstr>
      <vt:lpstr>บรรณานุกรม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ชื่อวิจัย : ผลของการเติมบิสมัทโซเดียมไทเทเนตและบิสมัทโซเดียมไทเทเนตที่ถูกเจือ</dc:title>
  <dc:creator>Windows User</dc:creator>
  <cp:lastModifiedBy>Windows User</cp:lastModifiedBy>
  <cp:revision>27</cp:revision>
  <dcterms:created xsi:type="dcterms:W3CDTF">2016-09-06T16:31:53Z</dcterms:created>
  <dcterms:modified xsi:type="dcterms:W3CDTF">2016-09-08T16:24:17Z</dcterms:modified>
</cp:coreProperties>
</file>