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6" r:id="rId10"/>
    <p:sldId id="267" r:id="rId11"/>
    <p:sldId id="263" r:id="rId12"/>
    <p:sldId id="268" r:id="rId13"/>
    <p:sldId id="269" r:id="rId14"/>
    <p:sldId id="264" r:id="rId15"/>
    <p:sldId id="271" r:id="rId16"/>
    <p:sldId id="265" r:id="rId1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1794-1F4F-4743-84E5-C506A199C55A}" type="datetimeFigureOut">
              <a:rPr lang="th-TH" smtClean="0"/>
              <a:pPr/>
              <a:t>08/09/59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0C5A-1679-44E4-BB05-6271E84EAC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1794-1F4F-4743-84E5-C506A199C55A}" type="datetimeFigureOut">
              <a:rPr lang="th-TH" smtClean="0"/>
              <a:pPr/>
              <a:t>08/09/59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0C5A-1679-44E4-BB05-6271E84EAC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1794-1F4F-4743-84E5-C506A199C55A}" type="datetimeFigureOut">
              <a:rPr lang="th-TH" smtClean="0"/>
              <a:pPr/>
              <a:t>08/09/59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0C5A-1679-44E4-BB05-6271E84EAC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1794-1F4F-4743-84E5-C506A199C55A}" type="datetimeFigureOut">
              <a:rPr lang="th-TH" smtClean="0"/>
              <a:pPr/>
              <a:t>08/09/59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0C5A-1679-44E4-BB05-6271E84EAC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1794-1F4F-4743-84E5-C506A199C55A}" type="datetimeFigureOut">
              <a:rPr lang="th-TH" smtClean="0"/>
              <a:pPr/>
              <a:t>08/09/59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0C5A-1679-44E4-BB05-6271E84EAC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1794-1F4F-4743-84E5-C506A199C55A}" type="datetimeFigureOut">
              <a:rPr lang="th-TH" smtClean="0"/>
              <a:pPr/>
              <a:t>08/09/59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0C5A-1679-44E4-BB05-6271E84EAC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1794-1F4F-4743-84E5-C506A199C55A}" type="datetimeFigureOut">
              <a:rPr lang="th-TH" smtClean="0"/>
              <a:pPr/>
              <a:t>08/09/59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0C5A-1679-44E4-BB05-6271E84EAC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1794-1F4F-4743-84E5-C506A199C55A}" type="datetimeFigureOut">
              <a:rPr lang="th-TH" smtClean="0"/>
              <a:pPr/>
              <a:t>08/09/59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0C5A-1679-44E4-BB05-6271E84EAC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1794-1F4F-4743-84E5-C506A199C55A}" type="datetimeFigureOut">
              <a:rPr lang="th-TH" smtClean="0"/>
              <a:pPr/>
              <a:t>08/09/59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0C5A-1679-44E4-BB05-6271E84EAC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1794-1F4F-4743-84E5-C506A199C55A}" type="datetimeFigureOut">
              <a:rPr lang="th-TH" smtClean="0"/>
              <a:pPr/>
              <a:t>08/09/59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0C5A-1679-44E4-BB05-6271E84EAC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1794-1F4F-4743-84E5-C506A199C55A}" type="datetimeFigureOut">
              <a:rPr lang="th-TH" smtClean="0"/>
              <a:pPr/>
              <a:t>08/09/59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0C5A-1679-44E4-BB05-6271E84EAC6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C1794-1F4F-4743-84E5-C506A199C55A}" type="datetimeFigureOut">
              <a:rPr lang="th-TH" smtClean="0"/>
              <a:pPr/>
              <a:t>08/09/59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C0C5A-1679-44E4-BB05-6271E84EAC62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powerpoint templat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475656" y="476672"/>
            <a:ext cx="647484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+mj-cs"/>
              </a:rPr>
              <a:t>การวิเคราะห์วิดีโอความเร็วสูงของการกลิ้ง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+mj-cs"/>
              </a:rPr>
              <a:t>ของทรงกระบอก</a:t>
            </a:r>
            <a:endParaRPr kumimoji="0" lang="th-TH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184482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ผู้ทำวิจัย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784" y="1844824"/>
            <a:ext cx="5544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</a:rPr>
              <a:t>Sarayuth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	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</a:rPr>
              <a:t>Phommarach</a:t>
            </a:r>
            <a:endParaRPr lang="en-US" sz="4000" dirty="0" smtClean="0">
              <a:latin typeface="Angsana New" pitchFamily="18" charset="-34"/>
              <a:cs typeface="Angsana New" pitchFamily="18" charset="-34"/>
            </a:endParaRPr>
          </a:p>
          <a:p>
            <a:pPr marL="742950" indent="-742950"/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</a:rPr>
              <a:t>Pornrat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</a:rPr>
              <a:t>Wattanakasiwich</a:t>
            </a:r>
            <a:endParaRPr lang="en-US" sz="4000" dirty="0" smtClean="0">
              <a:latin typeface="Angsana New" pitchFamily="18" charset="-34"/>
              <a:cs typeface="Angsana New" pitchFamily="18" charset="-34"/>
            </a:endParaRPr>
          </a:p>
          <a:p>
            <a:pPr marL="742950" indent="-742950"/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3. Ian 		Johnston</a:t>
            </a: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9712" y="3861048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นำเสนอโดย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5816" y="4509120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นางสาวสายธาร	ไทยเจริญ</a:t>
            </a:r>
          </a:p>
          <a:p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56141238	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4000" dirty="0" err="1" smtClean="0">
                <a:latin typeface="Angsana New" pitchFamily="18" charset="-34"/>
                <a:cs typeface="Angsana New" pitchFamily="18" charset="-34"/>
              </a:rPr>
              <a:t>ฟส.ด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56.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ค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5.1</a:t>
            </a: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60432" y="6093296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1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powerpoint templat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u="sng" dirty="0" smtClean="0">
                <a:latin typeface="Angsana New" pitchFamily="18" charset="-34"/>
                <a:cs typeface="Angsana New" pitchFamily="18" charset="-34"/>
              </a:rPr>
              <a:t>ตอนที่ </a:t>
            </a:r>
            <a:r>
              <a:rPr lang="en-US" sz="3600" u="sng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3600" u="sng" dirty="0" smtClean="0">
                <a:latin typeface="Angsana New" pitchFamily="18" charset="-34"/>
                <a:cs typeface="Angsana New" pitchFamily="18" charset="-34"/>
              </a:rPr>
              <a:t>  การ</a:t>
            </a:r>
            <a:r>
              <a:rPr lang="th-TH" sz="3600" u="sng" dirty="0" smtClean="0">
                <a:latin typeface="Angsana New" pitchFamily="18" charset="-34"/>
                <a:cs typeface="Angsana New" pitchFamily="18" charset="-34"/>
              </a:rPr>
              <a:t>วัดค่าสัมประสิทธิ์แรงเสียดทานคงที่</a:t>
            </a:r>
            <a:endParaRPr lang="en-US" sz="3600" u="sng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3600" u="sng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024" y="1052736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นำ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ทรงกระบอก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ตันสองอันทีมีขนาดต่างกันผูกติดกัน</a:t>
            </a:r>
          </a:p>
          <a:p>
            <a:pPr marL="514350" indent="-514350"/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ปรับมุมของพื้นเอียงเป็นมุม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 10◦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นำสองกระบอกตันทั้งสองอัน</a:t>
            </a:r>
          </a:p>
          <a:p>
            <a:pPr marL="514350" indent="-514350"/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วางที่ปลายพื้นเอียงแล้วปล่อยให้กลิ้งลงพื้นเอียง</a:t>
            </a:r>
          </a:p>
          <a:p>
            <a:pPr marL="514350" indent="-514350"/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คำนวณหาค่าสัมประสิทธิ์แรงเสียดทาน</a:t>
            </a:r>
            <a:endParaRPr lang="th-TH" sz="3600" dirty="0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" name="รูปภาพ 7"/>
          <p:cNvPicPr/>
          <p:nvPr/>
        </p:nvPicPr>
        <p:blipFill>
          <a:blip r:embed="rId3" cstate="print"/>
          <a:srcRect l="64476" t="43181" r="2328" b="32269"/>
          <a:stretch>
            <a:fillRect/>
          </a:stretch>
        </p:blipFill>
        <p:spPr bwMode="auto">
          <a:xfrm>
            <a:off x="3707904" y="3356992"/>
            <a:ext cx="3888432" cy="208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771800" y="5445224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รูปที่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5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การวัดค่าสัมประสิทธิ์แรงเสียดทานคงที่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16416" y="6093296"/>
            <a:ext cx="827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10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powerpoint templat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7904" y="260648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ผล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การทดลอง</a:t>
            </a:r>
            <a:endParaRPr lang="th-TH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77281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	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05273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u="sng" dirty="0" smtClean="0">
                <a:latin typeface="Angsana New" pitchFamily="18" charset="-34"/>
                <a:cs typeface="Angsana New" pitchFamily="18" charset="-34"/>
              </a:rPr>
              <a:t>กรณีที่</a:t>
            </a:r>
            <a:r>
              <a:rPr lang="en-US" sz="3600" u="sng" dirty="0" smtClean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3600" u="sng" dirty="0" smtClean="0">
                <a:latin typeface="Angsana New" pitchFamily="18" charset="-34"/>
                <a:cs typeface="Angsana New" pitchFamily="18" charset="-34"/>
              </a:rPr>
              <a:t>การกลิ้งโดยไม่ลื่นไถล</a:t>
            </a:r>
            <a:endParaRPr lang="th-TH" sz="3600" u="sng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84482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จากการทดลองพบว่า ทรงกระบอกกลวงที่มีรัศมีภายใน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3.5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ซม. และรัศมีภายใน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4.0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ซม. มีการกลิ้งแบบไม่ลื่นไถลที่มุม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15.6°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" name="รูปภาพ 8"/>
          <p:cNvPicPr/>
          <p:nvPr/>
        </p:nvPicPr>
        <p:blipFill>
          <a:blip r:embed="rId3" cstate="print"/>
          <a:srcRect l="29713" t="29545" r="36147" b="28166"/>
          <a:stretch>
            <a:fillRect/>
          </a:stretch>
        </p:blipFill>
        <p:spPr bwMode="auto">
          <a:xfrm>
            <a:off x="3635896" y="3212976"/>
            <a:ext cx="2808312" cy="21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59832" y="530120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รูปที่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6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การกลิ้งแบบไม่ลื่นไถล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44408" y="6093296"/>
            <a:ext cx="8995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11</a:t>
            </a:r>
            <a:endParaRPr lang="th-TH" sz="4000" b="1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powerpoint templat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548680"/>
            <a:ext cx="468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u="sng" dirty="0" smtClean="0">
                <a:latin typeface="Angsana New" pitchFamily="18" charset="-34"/>
                <a:cs typeface="Angsana New" pitchFamily="18" charset="-34"/>
              </a:rPr>
              <a:t>กรณี</a:t>
            </a:r>
            <a:r>
              <a:rPr lang="th-TH" sz="3600" u="sng" dirty="0" smtClean="0">
                <a:latin typeface="Angsana New" pitchFamily="18" charset="-34"/>
                <a:cs typeface="Angsana New" pitchFamily="18" charset="-34"/>
              </a:rPr>
              <a:t>ที่</a:t>
            </a:r>
            <a:r>
              <a:rPr lang="en-US" sz="3600" u="sng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3600" u="sng" dirty="0" smtClean="0">
                <a:latin typeface="Angsana New" pitchFamily="18" charset="-34"/>
                <a:cs typeface="Angsana New" pitchFamily="18" charset="-34"/>
              </a:rPr>
              <a:t>การกลิ้งโด</a:t>
            </a:r>
            <a:r>
              <a:rPr lang="th-TH" sz="3600" u="sng" dirty="0" smtClean="0">
                <a:latin typeface="Angsana New" pitchFamily="18" charset="-34"/>
                <a:cs typeface="Angsana New" pitchFamily="18" charset="-34"/>
              </a:rPr>
              <a:t>ยการลื่น</a:t>
            </a:r>
            <a:r>
              <a:rPr lang="th-TH" sz="3600" u="sng" dirty="0" smtClean="0">
                <a:latin typeface="Angsana New" pitchFamily="18" charset="-34"/>
                <a:cs typeface="Angsana New" pitchFamily="18" charset="-34"/>
              </a:rPr>
              <a:t>ไถล</a:t>
            </a:r>
          </a:p>
          <a:p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41277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จากรูปที่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7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พบว่าเมื่อมุมของพื้นเอียงเพิ่มมากขึ้นการกลิ้งของทรงกระบอกกลวงจะเริ่มมีการลื่นไถล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1" name="รูปภาพ 10"/>
          <p:cNvPicPr/>
          <p:nvPr/>
        </p:nvPicPr>
        <p:blipFill>
          <a:blip r:embed="rId3" cstate="print"/>
          <a:srcRect l="63687" t="29545" r="2173" b="25800"/>
          <a:stretch>
            <a:fillRect/>
          </a:stretch>
        </p:blipFill>
        <p:spPr bwMode="auto">
          <a:xfrm>
            <a:off x="3563888" y="2852936"/>
            <a:ext cx="3024336" cy="237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347864" y="5229200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รูปที่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7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การกลิ้ง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แบบลื่น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ไถล</a:t>
            </a:r>
          </a:p>
          <a:p>
            <a:endParaRPr lang="th-TH" dirty="0"/>
          </a:p>
        </p:txBody>
      </p:sp>
      <p:sp>
        <p:nvSpPr>
          <p:cNvPr id="13" name="TextBox 12"/>
          <p:cNvSpPr txBox="1"/>
          <p:nvPr/>
        </p:nvSpPr>
        <p:spPr>
          <a:xfrm>
            <a:off x="8316416" y="6093296"/>
            <a:ext cx="8275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12</a:t>
            </a:r>
            <a:endParaRPr lang="th-TH" sz="4000" b="1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powerpoint templat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5856" y="26064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วิเคราะห์ผลการทดลอง</a:t>
            </a:r>
            <a:endParaRPr lang="th-TH" sz="3600" b="1" dirty="0"/>
          </a:p>
        </p:txBody>
      </p:sp>
      <p:pic>
        <p:nvPicPr>
          <p:cNvPr id="7" name="รูปภาพ 0" descr="Untitled1.png"/>
          <p:cNvPicPr/>
          <p:nvPr/>
        </p:nvPicPr>
        <p:blipFill>
          <a:blip r:embed="rId3" cstate="print"/>
          <a:srcRect l="30412" t="45562" r="42333" b="25740"/>
          <a:stretch>
            <a:fillRect/>
          </a:stretch>
        </p:blipFill>
        <p:spPr>
          <a:xfrm>
            <a:off x="2123728" y="1052736"/>
            <a:ext cx="5616624" cy="3558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3688" y="4797152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รูปที่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8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การเปรียบเทียบการกลิ้งแบบลื่นไถลและ</a:t>
            </a:r>
          </a:p>
          <a:p>
            <a:pPr algn="ctr"/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ไม่ลื่นไถลของทรงกระบอกตันและกลวง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44408" y="6093296"/>
            <a:ext cx="7200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13</a:t>
            </a:r>
            <a:endParaRPr lang="th-TH" sz="4000" b="1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powerpoint templat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856" y="548680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สรุปผลการทดลอง</a:t>
            </a:r>
            <a:endParaRPr lang="th-TH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1556792"/>
            <a:ext cx="7524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	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556792"/>
            <a:ext cx="80648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	ข้อมูลจากการ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เคลื่อนที่ตาม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สภาพจริงมีความถูกต้อง เมื่อเทียบกับทฤษฎีของการกลิ้งลงบนพื้นเอียง และ พบว่าค่าสัมประสิทธิ์ของแรงเสียดทานแบบคงที่มีค่าเท่ากับ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0.131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มุมที่ใช้ในการทดลอง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คือ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10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◦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ซึ่งมีความคลาดเคลื่อนเพียงเล็กน้อย</a:t>
            </a:r>
          </a:p>
          <a:p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8244408" y="6093296"/>
            <a:ext cx="7200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14</a:t>
            </a:r>
            <a:endParaRPr lang="th-TH" sz="4000" b="1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powerpoint templat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3888" y="548680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แหล่งอ้างอิง</a:t>
            </a:r>
            <a:endParaRPr lang="th-TH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1032" y="1700808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ngsana New" pitchFamily="18" charset="-34"/>
                <a:cs typeface="Angsana New" pitchFamily="18" charset="-34"/>
              </a:rPr>
              <a:t>Sarayuth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 err="1" smtClean="0">
                <a:latin typeface="Angsana New" pitchFamily="18" charset="-34"/>
                <a:cs typeface="Angsana New" pitchFamily="18" charset="-34"/>
              </a:rPr>
              <a:t>Phommarach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en-US" sz="3600" dirty="0" err="1" smtClean="0">
                <a:latin typeface="Angsana New" pitchFamily="18" charset="-34"/>
                <a:cs typeface="Angsana New" pitchFamily="18" charset="-34"/>
              </a:rPr>
              <a:t>Pornrat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 err="1" smtClean="0">
                <a:latin typeface="Angsana New" pitchFamily="18" charset="-34"/>
                <a:cs typeface="Angsana New" pitchFamily="18" charset="-34"/>
              </a:rPr>
              <a:t>Wattanakasiwich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en-US" sz="3600" dirty="0" err="1" smtClean="0">
                <a:latin typeface="Angsana New" pitchFamily="18" charset="-34"/>
                <a:cs typeface="Angsana New" pitchFamily="18" charset="-34"/>
              </a:rPr>
              <a:t>andIanJohnston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. (2011).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Video analysis of rolling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cylinders. </a:t>
            </a:r>
            <a:r>
              <a:rPr lang="en-US" sz="3600" i="1" dirty="0" smtClean="0">
                <a:latin typeface="Angsana New" pitchFamily="18" charset="-34"/>
                <a:cs typeface="Angsana New" pitchFamily="18" charset="-34"/>
              </a:rPr>
              <a:t>IOP Publishing </a:t>
            </a:r>
            <a:r>
              <a:rPr lang="en-US" sz="3600" i="1" dirty="0" smtClean="0">
                <a:latin typeface="Angsana New" pitchFamily="18" charset="-34"/>
                <a:cs typeface="Angsana New" pitchFamily="18" charset="-34"/>
              </a:rPr>
              <a:t>Ltd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, 47, 189-196.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6416" y="6093296"/>
            <a:ext cx="8275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15</a:t>
            </a:r>
            <a:endParaRPr lang="th-TH" sz="4000" b="1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powerpoint templat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5856" y="2276872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จบการนำเสนอ</a:t>
            </a:r>
            <a:endParaRPr lang="th-TH" sz="4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3645024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ขอบคุณค่ะ</a:t>
            </a:r>
            <a:endParaRPr lang="th-TH" sz="44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powerpoint templat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9912" y="548680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Outline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1484784"/>
            <a:ext cx="6480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วัตถุประสงค์	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5.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ผลการทดลอง</a:t>
            </a:r>
          </a:p>
          <a:p>
            <a:pPr marL="742950" indent="-742950">
              <a:buAutoNum type="arabicPeriod"/>
            </a:pPr>
            <a:endParaRPr lang="th-TH" sz="36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บทนำ		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6.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วิเคราะห์ผลการทดลอง</a:t>
            </a:r>
          </a:p>
          <a:p>
            <a:endParaRPr lang="th-TH" sz="36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ทฤษฎี		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7.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สรุปผลการทดลอง</a:t>
            </a:r>
          </a:p>
          <a:p>
            <a:endParaRPr lang="th-TH" sz="36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4.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วิธีการทดลอง 	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8.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แหล่งอ้างอิง</a:t>
            </a:r>
            <a:endParaRPr lang="th-TH" sz="36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360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60432" y="6093296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2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powerpoint templat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3888" y="69269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วัตถุประสงค์</a:t>
            </a:r>
            <a:endParaRPr lang="th-TH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95128" y="1916832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เพื่อศึกษา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กลิ้งลง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บนพื้น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เอียงของทรงกระบอกตันและทรงกระบอกกลวงที่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มุมแตกต่างกัน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328498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เพื่อหา</a:t>
            </a:r>
            <a:r>
              <a:rPr lang="th-TH" sz="3600" dirty="0" err="1">
                <a:latin typeface="Angsana New" pitchFamily="18" charset="-34"/>
                <a:cs typeface="Angsana New" pitchFamily="18" charset="-34"/>
              </a:rPr>
              <a:t>ค่าสัม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ประสิทธ์แรงเสียดทาน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8424" y="6093296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3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powerpoint templat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9952" y="404664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บทนำ</a:t>
            </a:r>
            <a:endParaRPr lang="th-TH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35088" y="126876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	การ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เคลื่อนที่โดยการกลิ้งเป็นปรากฏการณ์ที่ซับซ้อนซึ่งมีความเกี่ยวข้องกับทฤษฎีพื้นฐานของฟิสิกส์เป็นจำนวน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มาก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2420888"/>
            <a:ext cx="799288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	การ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เคลื่อนที่โดยการกลิ้งของทรงกระบอกในแนวระนาบได้รับการศึกษาในทางทฤษฎี โดยมีการลื่นไถลและไม่ลื่นไถล จุดเน้นของการศึกษาเรื่องเหล่านี้โดยส่วนใหญ่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มีความเกี่ยวข้อง	ในเรื่องของ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แรงเสียดทานและงานที่ทำโดยแรง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เสียดทาน </a:t>
            </a:r>
            <a:endParaRPr lang="en-US" sz="3600" dirty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8460432" y="602128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4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powerpoint templat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9952" y="404664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ทฤษฎี</a:t>
            </a:r>
            <a:endParaRPr lang="th-TH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1484784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	พิจารณา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ทรงกระบอกมวล 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m 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และ รัศมี 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r 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กลิ้งลงพื้นเอียงทำมุม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θ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ซึ่งจะ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ค่า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สัมประสิทธิ์แรงเสียดทานแบบคงที่ระหว่างทรงกลมและพื้น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เอียงมาเกี่ยวข้อง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จะ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พิจารณาทั้งสองกรณี คือ การกลิ้งแบบไม่ลื่นไถลและการกลิ้งแบบลื่นไถลของทรงกระบอกตันและทรงกระบอกกลวง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60432" y="6093296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5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powerpoint templat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76672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u="sng" dirty="0">
                <a:latin typeface="Angsana New" pitchFamily="18" charset="-34"/>
                <a:cs typeface="Angsana New" pitchFamily="18" charset="-34"/>
              </a:rPr>
              <a:t>กรณีที่ </a:t>
            </a:r>
            <a:r>
              <a:rPr lang="en-US" sz="3600" u="sng" dirty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3600" u="sng" dirty="0" smtClean="0">
                <a:latin typeface="Angsana New" pitchFamily="18" charset="-34"/>
                <a:cs typeface="Angsana New" pitchFamily="18" charset="-34"/>
              </a:rPr>
              <a:t>การกลิ้งโดย</a:t>
            </a:r>
            <a:r>
              <a:rPr lang="th-TH" sz="3600" u="sng" dirty="0">
                <a:latin typeface="Angsana New" pitchFamily="18" charset="-34"/>
                <a:cs typeface="Angsana New" pitchFamily="18" charset="-34"/>
              </a:rPr>
              <a:t>ไม่ลื่น</a:t>
            </a:r>
            <a:r>
              <a:rPr lang="th-TH" sz="3600" u="sng" dirty="0" smtClean="0">
                <a:latin typeface="Angsana New" pitchFamily="18" charset="-34"/>
                <a:cs typeface="Angsana New" pitchFamily="18" charset="-34"/>
              </a:rPr>
              <a:t>ไถล</a:t>
            </a:r>
            <a:endParaRPr lang="th-TH" sz="3600" u="sng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34076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	จุด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ศูนย์กลางการเคลื่อนที่ของมวล (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s) 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เป็นสัดส่วนกับการกระจัดเชิงมุม (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θ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3600" dirty="0" err="1" smtClean="0">
                <a:latin typeface="Angsana New" pitchFamily="18" charset="-34"/>
                <a:cs typeface="Angsana New" pitchFamily="18" charset="-34"/>
              </a:rPr>
              <a:t>ซึ่ง</a:t>
            </a:r>
            <a:r>
              <a:rPr lang="th-TH" sz="3600" dirty="0" err="1" smtClean="0">
                <a:latin typeface="Angsana New" pitchFamily="18" charset="-34"/>
                <a:cs typeface="Angsana New" pitchFamily="18" charset="-34"/>
              </a:rPr>
              <a:t>ป็น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ไปตาม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สูตร </a:t>
            </a:r>
            <a:r>
              <a:rPr lang="en-US" sz="3600" i="1" dirty="0" smtClean="0">
                <a:latin typeface="Angsana New" pitchFamily="18" charset="-34"/>
                <a:cs typeface="Angsana New" pitchFamily="18" charset="-34"/>
              </a:rPr>
              <a:t>S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= </a:t>
            </a:r>
            <a:r>
              <a:rPr lang="en-US" sz="3600" i="1" dirty="0" err="1" smtClean="0">
                <a:latin typeface="Angsana New" pitchFamily="18" charset="-34"/>
                <a:cs typeface="Angsana New" pitchFamily="18" charset="-34"/>
              </a:rPr>
              <a:t>R</a:t>
            </a:r>
            <a:r>
              <a:rPr lang="en-US" sz="2400" i="1" dirty="0" err="1" smtClean="0">
                <a:latin typeface="Angsana New" pitchFamily="18" charset="-34"/>
                <a:cs typeface="Angsana New" pitchFamily="18" charset="-34"/>
              </a:rPr>
              <a:t>θ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รูปภาพ 6"/>
          <p:cNvPicPr/>
          <p:nvPr/>
        </p:nvPicPr>
        <p:blipFill>
          <a:blip r:embed="rId3" cstate="print"/>
          <a:srcRect l="29056" t="23182" r="37339" b="45909"/>
          <a:stretch>
            <a:fillRect/>
          </a:stretch>
        </p:blipFill>
        <p:spPr bwMode="auto">
          <a:xfrm>
            <a:off x="3635896" y="2708920"/>
            <a:ext cx="4392488" cy="243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63888" y="522920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รูปที่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เงื่อนไขของการกลิ้งลงพื้นเอียง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60432" y="6093296"/>
            <a:ext cx="3600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6</a:t>
            </a:r>
            <a:endParaRPr lang="th-TH" sz="4000" b="1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powerpoint templat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692696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u="sng" dirty="0" smtClean="0">
                <a:latin typeface="Angsana New" pitchFamily="18" charset="-34"/>
                <a:cs typeface="Angsana New" pitchFamily="18" charset="-34"/>
              </a:rPr>
              <a:t>กรณีที่ </a:t>
            </a:r>
            <a:r>
              <a:rPr lang="en-US" sz="3600" u="sng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3600" u="sng" dirty="0" smtClean="0">
                <a:latin typeface="Angsana New" pitchFamily="18" charset="-34"/>
                <a:cs typeface="Angsana New" pitchFamily="18" charset="-34"/>
              </a:rPr>
              <a:t>การกลิ้งโดยการลื่นไถล</a:t>
            </a:r>
          </a:p>
          <a:p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162880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	การ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กลิ้งโดยการลื่นไถลเกิดขึ้นเมื่อมีค่าสัมประสิทธิ์  ของแรงเสียดทา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นมาเกี่ยวข้อง</a:t>
            </a:r>
            <a:endParaRPr lang="th-TH" sz="3600" dirty="0"/>
          </a:p>
        </p:txBody>
      </p:sp>
      <p:pic>
        <p:nvPicPr>
          <p:cNvPr id="8" name="รูปภาพ 7"/>
          <p:cNvPicPr/>
          <p:nvPr/>
        </p:nvPicPr>
        <p:blipFill>
          <a:blip r:embed="rId3" cstate="print"/>
          <a:srcRect l="63793" t="22727" r="1945" b="33182"/>
          <a:stretch>
            <a:fillRect/>
          </a:stretch>
        </p:blipFill>
        <p:spPr bwMode="auto">
          <a:xfrm>
            <a:off x="4067944" y="2780928"/>
            <a:ext cx="3600400" cy="235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59224" y="522920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รูปที่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การกลิ้งลงพื้นเอียงเมื่อมีแรงเสียดทาน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32440" y="6093296"/>
            <a:ext cx="4320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7</a:t>
            </a:r>
            <a:endParaRPr lang="th-TH" sz="4000" b="1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powerpoint templat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51920" y="260648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วิธีการทดลอง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1196752"/>
            <a:ext cx="8100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	</a:t>
            </a:r>
            <a:endParaRPr lang="en-US" sz="3600" dirty="0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" name="รูปภาพ 7"/>
          <p:cNvPicPr/>
          <p:nvPr/>
        </p:nvPicPr>
        <p:blipFill>
          <a:blip r:embed="rId3" cstate="print"/>
          <a:srcRect l="35945" t="31347" r="35739" b="25769"/>
          <a:stretch>
            <a:fillRect/>
          </a:stretch>
        </p:blipFill>
        <p:spPr bwMode="auto">
          <a:xfrm>
            <a:off x="3347864" y="3501008"/>
            <a:ext cx="3096344" cy="19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75856" y="544522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รูปที่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 3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การติดตั้งอุปกรณ์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5616" y="1628800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จัดอุปกรณ์การทดลองตามรูปที่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 3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marL="742950" indent="-742950"/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นำเทปขาวติดที่จุดศูนย์กลางมวลและขอบของทรงบอก</a:t>
            </a:r>
          </a:p>
          <a:p>
            <a:pPr marL="742950" indent="-742950"/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เพื่อระบุตำแหน่ง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252536" y="90872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u="sng" dirty="0" smtClean="0">
                <a:latin typeface="Angsana New" pitchFamily="18" charset="-34"/>
                <a:cs typeface="Angsana New" pitchFamily="18" charset="-34"/>
              </a:rPr>
              <a:t>ตอนที่ </a:t>
            </a:r>
            <a:r>
              <a:rPr lang="en-US" sz="3600" u="sng" dirty="0" smtClean="0">
                <a:latin typeface="Angsana New" pitchFamily="18" charset="-34"/>
                <a:cs typeface="Angsana New" pitchFamily="18" charset="-34"/>
              </a:rPr>
              <a:t>1  </a:t>
            </a:r>
            <a:r>
              <a:rPr lang="th-TH" sz="3600" u="sng" dirty="0" smtClean="0">
                <a:latin typeface="Angsana New" pitchFamily="18" charset="-34"/>
                <a:cs typeface="Angsana New" pitchFamily="18" charset="-34"/>
              </a:rPr>
              <a:t>การกลิ้งของทรงกระบอก</a:t>
            </a:r>
            <a:r>
              <a:rPr lang="en-US" sz="3600" u="sng" dirty="0" smtClean="0">
                <a:latin typeface="Angsana New" pitchFamily="18" charset="-34"/>
                <a:cs typeface="Angsana New" pitchFamily="18" charset="-34"/>
              </a:rPr>
              <a:t>  </a:t>
            </a:r>
            <a:endParaRPr lang="th-TH" sz="3600" u="sng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60432" y="6093296"/>
            <a:ext cx="4320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8</a:t>
            </a:r>
            <a:endParaRPr lang="th-TH" sz="4000" b="1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powerpoint templat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332656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นำ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ทรงกระบอกตันวางที่ปลายพื้นเอียงแล้ว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ปล่อยให้กลิ้งลงพื้นเอียง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4.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จับภาพการเคลื่อนที่ด้วยกล้องวิดีโอความเร็วสูง</a:t>
            </a:r>
            <a:endParaRPr lang="th-TH" sz="32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5.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เปลี่ยนทรงกระบอกแล้ว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ทำการทดลอง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ซ้ำข้อที่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3-4</a:t>
            </a:r>
          </a:p>
          <a:p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6.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ปรับมุมของพื้นเอียง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แล้วทำการทดลองซ้ำข้อที่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3-5</a:t>
            </a:r>
          </a:p>
          <a:p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7.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นำวิดีโอไปวิเคราะห์ผลการทดลองด้วยโปรแกรม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Tracker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รูปภาพ 6"/>
          <p:cNvPicPr/>
          <p:nvPr/>
        </p:nvPicPr>
        <p:blipFill>
          <a:blip r:embed="rId3" cstate="print"/>
          <a:srcRect l="35733" t="27046" r="8784" b="15682"/>
          <a:stretch>
            <a:fillRect/>
          </a:stretch>
        </p:blipFill>
        <p:spPr bwMode="auto">
          <a:xfrm>
            <a:off x="3563888" y="2996952"/>
            <a:ext cx="3744416" cy="234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75856" y="5445224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รูปที่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การวิเคราะห์ผลการทดลอง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95928" y="6093296"/>
            <a:ext cx="6480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9</a:t>
            </a:r>
            <a:endParaRPr lang="th-TH" sz="4000" b="1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452</Words>
  <Application>Microsoft Office PowerPoint</Application>
  <PresentationFormat>นำเสนอทางหน้าจอ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16</vt:i4>
      </vt:variant>
    </vt:vector>
  </HeadingPairs>
  <TitlesOfParts>
    <vt:vector size="17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Asus</dc:creator>
  <cp:lastModifiedBy>Asus</cp:lastModifiedBy>
  <cp:revision>46</cp:revision>
  <dcterms:created xsi:type="dcterms:W3CDTF">2016-09-07T02:39:47Z</dcterms:created>
  <dcterms:modified xsi:type="dcterms:W3CDTF">2016-09-08T14:54:55Z</dcterms:modified>
</cp:coreProperties>
</file>