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58" r:id="rId4"/>
    <p:sldId id="276" r:id="rId5"/>
    <p:sldId id="257" r:id="rId6"/>
    <p:sldId id="259" r:id="rId7"/>
    <p:sldId id="260" r:id="rId8"/>
    <p:sldId id="261" r:id="rId9"/>
    <p:sldId id="262" r:id="rId10"/>
    <p:sldId id="273" r:id="rId11"/>
    <p:sldId id="274" r:id="rId12"/>
    <p:sldId id="275" r:id="rId13"/>
    <p:sldId id="263" r:id="rId14"/>
    <p:sldId id="264" r:id="rId15"/>
    <p:sldId id="278" r:id="rId16"/>
    <p:sldId id="277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P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19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47202-9EBF-442D-991F-94C2515C7D0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935B6-1725-45EC-B9DD-C62769A4DCB4}">
      <dgm:prSet phldrT="[ข้อความ]" custT="1"/>
      <dgm:spPr/>
      <dgm:t>
        <a:bodyPr/>
        <a:lstStyle/>
        <a:p>
          <a:r>
            <a:rPr lang="en-US" sz="2400" b="1" dirty="0" smtClean="0"/>
            <a:t>camera</a:t>
          </a:r>
          <a:endParaRPr lang="en-US" sz="2400" b="1" dirty="0"/>
        </a:p>
      </dgm:t>
    </dgm:pt>
    <dgm:pt modelId="{A7B26C37-3A39-4F5E-AD82-762EE0E3F64C}" type="parTrans" cxnId="{7A8016C5-8FD9-4BC1-902F-2EC1F17A3A98}">
      <dgm:prSet/>
      <dgm:spPr/>
      <dgm:t>
        <a:bodyPr/>
        <a:lstStyle/>
        <a:p>
          <a:endParaRPr lang="en-US"/>
        </a:p>
      </dgm:t>
    </dgm:pt>
    <dgm:pt modelId="{40C2CB89-5873-42D4-AFEB-CB03F8B14EA1}" type="sibTrans" cxnId="{7A8016C5-8FD9-4BC1-902F-2EC1F17A3A98}">
      <dgm:prSet/>
      <dgm:spPr/>
      <dgm:t>
        <a:bodyPr/>
        <a:lstStyle/>
        <a:p>
          <a:endParaRPr lang="en-US"/>
        </a:p>
      </dgm:t>
    </dgm:pt>
    <dgm:pt modelId="{11123CB9-0163-4B9D-B967-FDDB5A8C5E55}">
      <dgm:prSet phldrT="[ข้อความ]"/>
      <dgm:spPr/>
      <dgm:t>
        <a:bodyPr/>
        <a:lstStyle/>
        <a:p>
          <a:r>
            <a:rPr lang="th-TH" dirty="0" smtClean="0">
              <a:cs typeface="+mj-cs"/>
            </a:rPr>
            <a:t>ถ่ายบันทึกภาพ </a:t>
          </a:r>
          <a:r>
            <a:rPr lang="en-US" dirty="0" smtClean="0">
              <a:cs typeface="+mj-cs"/>
            </a:rPr>
            <a:t>(250 </a:t>
          </a:r>
          <a:r>
            <a:rPr lang="th-TH" dirty="0" smtClean="0">
              <a:cs typeface="+mj-cs"/>
            </a:rPr>
            <a:t>เฟรมต่อวินาที</a:t>
          </a:r>
          <a:r>
            <a:rPr lang="en-US" dirty="0" smtClean="0">
              <a:cs typeface="+mj-cs"/>
            </a:rPr>
            <a:t>)</a:t>
          </a:r>
          <a:endParaRPr lang="en-US" dirty="0">
            <a:cs typeface="+mj-cs"/>
          </a:endParaRPr>
        </a:p>
      </dgm:t>
    </dgm:pt>
    <dgm:pt modelId="{16A6D7FC-4983-4D9B-B6B6-51F22479EF03}" type="parTrans" cxnId="{0DB04FA7-AAE4-4582-ACA1-D33FE630E9B8}">
      <dgm:prSet/>
      <dgm:spPr/>
      <dgm:t>
        <a:bodyPr/>
        <a:lstStyle/>
        <a:p>
          <a:endParaRPr lang="en-US"/>
        </a:p>
      </dgm:t>
    </dgm:pt>
    <dgm:pt modelId="{D8AD629B-1455-406B-BE9A-7944C4E1AAA2}" type="sibTrans" cxnId="{0DB04FA7-AAE4-4582-ACA1-D33FE630E9B8}">
      <dgm:prSet/>
      <dgm:spPr/>
      <dgm:t>
        <a:bodyPr/>
        <a:lstStyle/>
        <a:p>
          <a:endParaRPr lang="en-US"/>
        </a:p>
      </dgm:t>
    </dgm:pt>
    <dgm:pt modelId="{91092955-16F8-48E9-993C-EC15B83F26FD}">
      <dgm:prSet phldrT="[ข้อความ]" custT="1"/>
      <dgm:spPr/>
      <dgm:t>
        <a:bodyPr/>
        <a:lstStyle/>
        <a:p>
          <a:r>
            <a:rPr lang="en-US" sz="2400" b="1" dirty="0" smtClean="0"/>
            <a:t>iMovie</a:t>
          </a:r>
          <a:endParaRPr lang="en-US" sz="2400" b="1" dirty="0"/>
        </a:p>
      </dgm:t>
    </dgm:pt>
    <dgm:pt modelId="{645CDFD7-3EC4-4BF7-B34E-D56D8CAABEFD}" type="parTrans" cxnId="{003C7B5D-F35B-40DA-ADCA-AF0C292E7D85}">
      <dgm:prSet/>
      <dgm:spPr/>
      <dgm:t>
        <a:bodyPr/>
        <a:lstStyle/>
        <a:p>
          <a:endParaRPr lang="en-US"/>
        </a:p>
      </dgm:t>
    </dgm:pt>
    <dgm:pt modelId="{08673532-312C-4C3A-AFEC-6ACC275DE99D}" type="sibTrans" cxnId="{003C7B5D-F35B-40DA-ADCA-AF0C292E7D85}">
      <dgm:prSet/>
      <dgm:spPr/>
      <dgm:t>
        <a:bodyPr/>
        <a:lstStyle/>
        <a:p>
          <a:endParaRPr lang="en-US"/>
        </a:p>
      </dgm:t>
    </dgm:pt>
    <dgm:pt modelId="{BCF7C3C9-E3B4-4C0C-A425-A759AC2C336F}">
      <dgm:prSet phldrT="[ข้อความ]"/>
      <dgm:spPr/>
      <dgm:t>
        <a:bodyPr/>
        <a:lstStyle/>
        <a:p>
          <a:r>
            <a:rPr lang="th-TH" dirty="0" smtClean="0">
              <a:cs typeface="+mj-cs"/>
            </a:rPr>
            <a:t>แก้ไขวิธีโอ</a:t>
          </a:r>
          <a:endParaRPr lang="en-US" dirty="0">
            <a:cs typeface="+mj-cs"/>
          </a:endParaRPr>
        </a:p>
      </dgm:t>
    </dgm:pt>
    <dgm:pt modelId="{1A790EE9-847E-4DF5-BE8A-94683B45603F}" type="parTrans" cxnId="{91E99401-762A-49B6-9CC2-DDB7618436B7}">
      <dgm:prSet/>
      <dgm:spPr/>
      <dgm:t>
        <a:bodyPr/>
        <a:lstStyle/>
        <a:p>
          <a:endParaRPr lang="en-US"/>
        </a:p>
      </dgm:t>
    </dgm:pt>
    <dgm:pt modelId="{B165E003-43C6-44BC-9505-BD23CAA3D8C3}" type="sibTrans" cxnId="{91E99401-762A-49B6-9CC2-DDB7618436B7}">
      <dgm:prSet/>
      <dgm:spPr/>
      <dgm:t>
        <a:bodyPr/>
        <a:lstStyle/>
        <a:p>
          <a:endParaRPr lang="en-US"/>
        </a:p>
      </dgm:t>
    </dgm:pt>
    <dgm:pt modelId="{85CF5AEB-423D-433F-A343-245EF5B8CEC1}">
      <dgm:prSet phldrT="[ข้อความ]" custT="1"/>
      <dgm:spPr/>
      <dgm:t>
        <a:bodyPr/>
        <a:lstStyle/>
        <a:p>
          <a:r>
            <a:rPr lang="en-US" sz="2400" b="1" dirty="0" smtClean="0"/>
            <a:t>Video Point</a:t>
          </a:r>
          <a:endParaRPr lang="en-US" sz="2400" b="1" dirty="0"/>
        </a:p>
      </dgm:t>
    </dgm:pt>
    <dgm:pt modelId="{0980C807-E2ED-44D4-83A4-54EBAC7D5C2E}" type="parTrans" cxnId="{BC930FE6-5CBD-49DA-88AA-EAC21A1DD982}">
      <dgm:prSet/>
      <dgm:spPr/>
      <dgm:t>
        <a:bodyPr/>
        <a:lstStyle/>
        <a:p>
          <a:endParaRPr lang="en-US"/>
        </a:p>
      </dgm:t>
    </dgm:pt>
    <dgm:pt modelId="{E0206D63-F2E4-471A-AD17-04577B85DEA8}" type="sibTrans" cxnId="{BC930FE6-5CBD-49DA-88AA-EAC21A1DD982}">
      <dgm:prSet/>
      <dgm:spPr/>
      <dgm:t>
        <a:bodyPr/>
        <a:lstStyle/>
        <a:p>
          <a:endParaRPr lang="en-US"/>
        </a:p>
      </dgm:t>
    </dgm:pt>
    <dgm:pt modelId="{7B42BA17-2B82-417A-A8F7-51D40DEF4B1B}">
      <dgm:prSet phldrT="[ข้อความ]"/>
      <dgm:spPr/>
      <dgm:t>
        <a:bodyPr/>
        <a:lstStyle/>
        <a:p>
          <a:r>
            <a:rPr lang="th-TH" dirty="0" smtClean="0">
              <a:cs typeface="+mj-cs"/>
            </a:rPr>
            <a:t>วิเคราะห์ข้อมูลที่ต้องการ</a:t>
          </a:r>
          <a:endParaRPr lang="en-US" dirty="0">
            <a:cs typeface="+mj-cs"/>
          </a:endParaRPr>
        </a:p>
      </dgm:t>
    </dgm:pt>
    <dgm:pt modelId="{85B4C499-43F3-48F5-A493-5062A009B4D7}" type="parTrans" cxnId="{858EFF7E-9E9E-4436-8B59-4E6A7F72E88F}">
      <dgm:prSet/>
      <dgm:spPr/>
      <dgm:t>
        <a:bodyPr/>
        <a:lstStyle/>
        <a:p>
          <a:endParaRPr lang="en-US"/>
        </a:p>
      </dgm:t>
    </dgm:pt>
    <dgm:pt modelId="{1F93779D-A3D1-4E12-888B-8F21711E49C6}" type="sibTrans" cxnId="{858EFF7E-9E9E-4436-8B59-4E6A7F72E88F}">
      <dgm:prSet/>
      <dgm:spPr/>
      <dgm:t>
        <a:bodyPr/>
        <a:lstStyle/>
        <a:p>
          <a:endParaRPr lang="en-US"/>
        </a:p>
      </dgm:t>
    </dgm:pt>
    <dgm:pt modelId="{4A70DD85-F187-4F41-8218-174866E764EE}">
      <dgm:prSet custT="1"/>
      <dgm:spPr/>
      <dgm:t>
        <a:bodyPr/>
        <a:lstStyle/>
        <a:p>
          <a:r>
            <a:rPr lang="en-US" sz="2400" b="1" dirty="0" smtClean="0"/>
            <a:t>Excel</a:t>
          </a:r>
          <a:endParaRPr lang="en-US" sz="2400" b="1" dirty="0"/>
        </a:p>
      </dgm:t>
    </dgm:pt>
    <dgm:pt modelId="{ADBD0397-3276-4214-8D9A-102127144788}" type="parTrans" cxnId="{A6B39E90-6211-4944-BB95-E67EA3E4543A}">
      <dgm:prSet/>
      <dgm:spPr/>
      <dgm:t>
        <a:bodyPr/>
        <a:lstStyle/>
        <a:p>
          <a:endParaRPr lang="en-US"/>
        </a:p>
      </dgm:t>
    </dgm:pt>
    <dgm:pt modelId="{45ABC5D8-E1EC-40D7-98B0-244B0F4C214E}" type="sibTrans" cxnId="{A6B39E90-6211-4944-BB95-E67EA3E4543A}">
      <dgm:prSet/>
      <dgm:spPr/>
      <dgm:t>
        <a:bodyPr/>
        <a:lstStyle/>
        <a:p>
          <a:endParaRPr lang="en-US"/>
        </a:p>
      </dgm:t>
    </dgm:pt>
    <dgm:pt modelId="{A5C24A28-D5A6-420E-BD78-C3565CCB8E2A}">
      <dgm:prSet/>
      <dgm:spPr/>
      <dgm:t>
        <a:bodyPr/>
        <a:lstStyle/>
        <a:p>
          <a:r>
            <a:rPr lang="th-TH" dirty="0" smtClean="0">
              <a:cs typeface="+mj-cs"/>
            </a:rPr>
            <a:t>คำนวณผลและแปลข้อมูล</a:t>
          </a:r>
          <a:endParaRPr lang="en-US" dirty="0">
            <a:cs typeface="+mj-cs"/>
          </a:endParaRPr>
        </a:p>
      </dgm:t>
    </dgm:pt>
    <dgm:pt modelId="{F002674D-E269-4B45-834B-03AA78BAE36E}" type="parTrans" cxnId="{E2A5B5A8-0D3B-40E5-9D34-836EE6A7C356}">
      <dgm:prSet/>
      <dgm:spPr/>
      <dgm:t>
        <a:bodyPr/>
        <a:lstStyle/>
        <a:p>
          <a:endParaRPr lang="en-US"/>
        </a:p>
      </dgm:t>
    </dgm:pt>
    <dgm:pt modelId="{5108BBE2-53A5-4BEA-A761-5A7B0B1A3808}" type="sibTrans" cxnId="{E2A5B5A8-0D3B-40E5-9D34-836EE6A7C356}">
      <dgm:prSet/>
      <dgm:spPr/>
      <dgm:t>
        <a:bodyPr/>
        <a:lstStyle/>
        <a:p>
          <a:endParaRPr lang="en-US"/>
        </a:p>
      </dgm:t>
    </dgm:pt>
    <dgm:pt modelId="{3802C227-F8CA-4779-AE25-E7FEE5864996}" type="pres">
      <dgm:prSet presAssocID="{B3047202-9EBF-442D-991F-94C2515C7D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E9C110-8BB0-41BF-BD8C-823F7DC2F1A0}" type="pres">
      <dgm:prSet presAssocID="{423935B6-1725-45EC-B9DD-C62769A4DCB4}" presName="composite" presStyleCnt="0"/>
      <dgm:spPr/>
    </dgm:pt>
    <dgm:pt modelId="{E790340B-500F-4582-BD62-61F8E98E8270}" type="pres">
      <dgm:prSet presAssocID="{423935B6-1725-45EC-B9DD-C62769A4DCB4}" presName="parentText" presStyleLbl="alignNode1" presStyleIdx="0" presStyleCnt="4" custScaleX="1239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09208-9E9E-47B8-A0BB-F5FA6BB64FD3}" type="pres">
      <dgm:prSet presAssocID="{423935B6-1725-45EC-B9DD-C62769A4DCB4}" presName="descendantText" presStyleLbl="alignAcc1" presStyleIdx="0" presStyleCnt="4" custLinFactNeighborX="472" custLinFactNeighborY="-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E1B6A-AC85-4BA6-B25B-CBA7122AD6F9}" type="pres">
      <dgm:prSet presAssocID="{40C2CB89-5873-42D4-AFEB-CB03F8B14EA1}" presName="sp" presStyleCnt="0"/>
      <dgm:spPr/>
    </dgm:pt>
    <dgm:pt modelId="{00135B86-ED51-438B-BBD3-9A6C925E6D3C}" type="pres">
      <dgm:prSet presAssocID="{91092955-16F8-48E9-993C-EC15B83F26FD}" presName="composite" presStyleCnt="0"/>
      <dgm:spPr/>
    </dgm:pt>
    <dgm:pt modelId="{C2047263-CDAA-49A2-9136-B5C1222D97CD}" type="pres">
      <dgm:prSet presAssocID="{91092955-16F8-48E9-993C-EC15B83F26FD}" presName="parentText" presStyleLbl="alignNode1" presStyleIdx="1" presStyleCnt="4" custScaleX="1210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935C3-9862-4A8E-AB52-B46BD8B4FFC1}" type="pres">
      <dgm:prSet presAssocID="{91092955-16F8-48E9-993C-EC15B83F26F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2840B-9098-4586-8665-71BB9849C0B8}" type="pres">
      <dgm:prSet presAssocID="{08673532-312C-4C3A-AFEC-6ACC275DE99D}" presName="sp" presStyleCnt="0"/>
      <dgm:spPr/>
    </dgm:pt>
    <dgm:pt modelId="{7E1E2AD1-2772-4944-BDFA-2D3C8EA1123F}" type="pres">
      <dgm:prSet presAssocID="{85CF5AEB-423D-433F-A343-245EF5B8CEC1}" presName="composite" presStyleCnt="0"/>
      <dgm:spPr/>
    </dgm:pt>
    <dgm:pt modelId="{C6F5297E-BCDD-4F98-A911-F983460A545B}" type="pres">
      <dgm:prSet presAssocID="{85CF5AEB-423D-433F-A343-245EF5B8CEC1}" presName="parentText" presStyleLbl="alignNode1" presStyleIdx="2" presStyleCnt="4" custScaleX="1210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67500-81C6-415A-8436-E00546BDA750}" type="pres">
      <dgm:prSet presAssocID="{85CF5AEB-423D-433F-A343-245EF5B8CEC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A09C0-7B4D-43F0-A103-0B8E7EED77BC}" type="pres">
      <dgm:prSet presAssocID="{E0206D63-F2E4-471A-AD17-04577B85DEA8}" presName="sp" presStyleCnt="0"/>
      <dgm:spPr/>
    </dgm:pt>
    <dgm:pt modelId="{5638D8E4-137F-4F29-AA72-6FACE066516C}" type="pres">
      <dgm:prSet presAssocID="{4A70DD85-F187-4F41-8218-174866E764EE}" presName="composite" presStyleCnt="0"/>
      <dgm:spPr/>
    </dgm:pt>
    <dgm:pt modelId="{56C59A80-BAB6-48AE-B667-1951002A4AE2}" type="pres">
      <dgm:prSet presAssocID="{4A70DD85-F187-4F41-8218-174866E764E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DBF89-3669-4E4B-A922-3D89999C6A0D}" type="pres">
      <dgm:prSet presAssocID="{4A70DD85-F187-4F41-8218-174866E764E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076DA0-06F8-4604-9348-879F8E5E81A1}" type="presOf" srcId="{11123CB9-0163-4B9D-B967-FDDB5A8C5E55}" destId="{ABB09208-9E9E-47B8-A0BB-F5FA6BB64FD3}" srcOrd="0" destOrd="0" presId="urn:microsoft.com/office/officeart/2005/8/layout/chevron2"/>
    <dgm:cxn modelId="{E2A5B5A8-0D3B-40E5-9D34-836EE6A7C356}" srcId="{4A70DD85-F187-4F41-8218-174866E764EE}" destId="{A5C24A28-D5A6-420E-BD78-C3565CCB8E2A}" srcOrd="0" destOrd="0" parTransId="{F002674D-E269-4B45-834B-03AA78BAE36E}" sibTransId="{5108BBE2-53A5-4BEA-A761-5A7B0B1A3808}"/>
    <dgm:cxn modelId="{A6B39E90-6211-4944-BB95-E67EA3E4543A}" srcId="{B3047202-9EBF-442D-991F-94C2515C7D04}" destId="{4A70DD85-F187-4F41-8218-174866E764EE}" srcOrd="3" destOrd="0" parTransId="{ADBD0397-3276-4214-8D9A-102127144788}" sibTransId="{45ABC5D8-E1EC-40D7-98B0-244B0F4C214E}"/>
    <dgm:cxn modelId="{363F5EC2-6CAE-4C4A-8B5D-77C9A8ACC673}" type="presOf" srcId="{A5C24A28-D5A6-420E-BD78-C3565CCB8E2A}" destId="{8F9DBF89-3669-4E4B-A922-3D89999C6A0D}" srcOrd="0" destOrd="0" presId="urn:microsoft.com/office/officeart/2005/8/layout/chevron2"/>
    <dgm:cxn modelId="{6BD214F6-15AF-4940-83C1-C9FCBA59F3A9}" type="presOf" srcId="{4A70DD85-F187-4F41-8218-174866E764EE}" destId="{56C59A80-BAB6-48AE-B667-1951002A4AE2}" srcOrd="0" destOrd="0" presId="urn:microsoft.com/office/officeart/2005/8/layout/chevron2"/>
    <dgm:cxn modelId="{AE01113D-DA95-4025-852B-FBE021459D6A}" type="presOf" srcId="{85CF5AEB-423D-433F-A343-245EF5B8CEC1}" destId="{C6F5297E-BCDD-4F98-A911-F983460A545B}" srcOrd="0" destOrd="0" presId="urn:microsoft.com/office/officeart/2005/8/layout/chevron2"/>
    <dgm:cxn modelId="{7A8016C5-8FD9-4BC1-902F-2EC1F17A3A98}" srcId="{B3047202-9EBF-442D-991F-94C2515C7D04}" destId="{423935B6-1725-45EC-B9DD-C62769A4DCB4}" srcOrd="0" destOrd="0" parTransId="{A7B26C37-3A39-4F5E-AD82-762EE0E3F64C}" sibTransId="{40C2CB89-5873-42D4-AFEB-CB03F8B14EA1}"/>
    <dgm:cxn modelId="{91E99401-762A-49B6-9CC2-DDB7618436B7}" srcId="{91092955-16F8-48E9-993C-EC15B83F26FD}" destId="{BCF7C3C9-E3B4-4C0C-A425-A759AC2C336F}" srcOrd="0" destOrd="0" parTransId="{1A790EE9-847E-4DF5-BE8A-94683B45603F}" sibTransId="{B165E003-43C6-44BC-9505-BD23CAA3D8C3}"/>
    <dgm:cxn modelId="{BC930FE6-5CBD-49DA-88AA-EAC21A1DD982}" srcId="{B3047202-9EBF-442D-991F-94C2515C7D04}" destId="{85CF5AEB-423D-433F-A343-245EF5B8CEC1}" srcOrd="2" destOrd="0" parTransId="{0980C807-E2ED-44D4-83A4-54EBAC7D5C2E}" sibTransId="{E0206D63-F2E4-471A-AD17-04577B85DEA8}"/>
    <dgm:cxn modelId="{003C7B5D-F35B-40DA-ADCA-AF0C292E7D85}" srcId="{B3047202-9EBF-442D-991F-94C2515C7D04}" destId="{91092955-16F8-48E9-993C-EC15B83F26FD}" srcOrd="1" destOrd="0" parTransId="{645CDFD7-3EC4-4BF7-B34E-D56D8CAABEFD}" sibTransId="{08673532-312C-4C3A-AFEC-6ACC275DE99D}"/>
    <dgm:cxn modelId="{0B2FCB1E-2E44-4A67-ACE5-E046526F00BD}" type="presOf" srcId="{BCF7C3C9-E3B4-4C0C-A425-A759AC2C336F}" destId="{619935C3-9862-4A8E-AB52-B46BD8B4FFC1}" srcOrd="0" destOrd="0" presId="urn:microsoft.com/office/officeart/2005/8/layout/chevron2"/>
    <dgm:cxn modelId="{858EFF7E-9E9E-4436-8B59-4E6A7F72E88F}" srcId="{85CF5AEB-423D-433F-A343-245EF5B8CEC1}" destId="{7B42BA17-2B82-417A-A8F7-51D40DEF4B1B}" srcOrd="0" destOrd="0" parTransId="{85B4C499-43F3-48F5-A493-5062A009B4D7}" sibTransId="{1F93779D-A3D1-4E12-888B-8F21711E49C6}"/>
    <dgm:cxn modelId="{B60B8F54-4ADF-4D82-83C9-F5B3566C7089}" type="presOf" srcId="{B3047202-9EBF-442D-991F-94C2515C7D04}" destId="{3802C227-F8CA-4779-AE25-E7FEE5864996}" srcOrd="0" destOrd="0" presId="urn:microsoft.com/office/officeart/2005/8/layout/chevron2"/>
    <dgm:cxn modelId="{D13F7B41-7AFB-4D67-8807-1CFD1ED76166}" type="presOf" srcId="{91092955-16F8-48E9-993C-EC15B83F26FD}" destId="{C2047263-CDAA-49A2-9136-B5C1222D97CD}" srcOrd="0" destOrd="0" presId="urn:microsoft.com/office/officeart/2005/8/layout/chevron2"/>
    <dgm:cxn modelId="{0DB04FA7-AAE4-4582-ACA1-D33FE630E9B8}" srcId="{423935B6-1725-45EC-B9DD-C62769A4DCB4}" destId="{11123CB9-0163-4B9D-B967-FDDB5A8C5E55}" srcOrd="0" destOrd="0" parTransId="{16A6D7FC-4983-4D9B-B6B6-51F22479EF03}" sibTransId="{D8AD629B-1455-406B-BE9A-7944C4E1AAA2}"/>
    <dgm:cxn modelId="{F04A7D42-CFEB-4E53-B228-37A7503D15E1}" type="presOf" srcId="{7B42BA17-2B82-417A-A8F7-51D40DEF4B1B}" destId="{3C767500-81C6-415A-8436-E00546BDA750}" srcOrd="0" destOrd="0" presId="urn:microsoft.com/office/officeart/2005/8/layout/chevron2"/>
    <dgm:cxn modelId="{DD0B890C-042D-4DB5-86F2-9F5BF8BBA567}" type="presOf" srcId="{423935B6-1725-45EC-B9DD-C62769A4DCB4}" destId="{E790340B-500F-4582-BD62-61F8E98E8270}" srcOrd="0" destOrd="0" presId="urn:microsoft.com/office/officeart/2005/8/layout/chevron2"/>
    <dgm:cxn modelId="{C02EE2E9-676B-461A-ACB9-AD6F0BEAFBF4}" type="presParOf" srcId="{3802C227-F8CA-4779-AE25-E7FEE5864996}" destId="{0AE9C110-8BB0-41BF-BD8C-823F7DC2F1A0}" srcOrd="0" destOrd="0" presId="urn:microsoft.com/office/officeart/2005/8/layout/chevron2"/>
    <dgm:cxn modelId="{B2552428-80DB-42D3-BC0B-1E8C7C0F7EA4}" type="presParOf" srcId="{0AE9C110-8BB0-41BF-BD8C-823F7DC2F1A0}" destId="{E790340B-500F-4582-BD62-61F8E98E8270}" srcOrd="0" destOrd="0" presId="urn:microsoft.com/office/officeart/2005/8/layout/chevron2"/>
    <dgm:cxn modelId="{CCC144F9-8725-4AEB-96A6-500FCCB453FE}" type="presParOf" srcId="{0AE9C110-8BB0-41BF-BD8C-823F7DC2F1A0}" destId="{ABB09208-9E9E-47B8-A0BB-F5FA6BB64FD3}" srcOrd="1" destOrd="0" presId="urn:microsoft.com/office/officeart/2005/8/layout/chevron2"/>
    <dgm:cxn modelId="{DB849659-F20A-41EC-8BC9-B24DC188647C}" type="presParOf" srcId="{3802C227-F8CA-4779-AE25-E7FEE5864996}" destId="{09BE1B6A-AC85-4BA6-B25B-CBA7122AD6F9}" srcOrd="1" destOrd="0" presId="urn:microsoft.com/office/officeart/2005/8/layout/chevron2"/>
    <dgm:cxn modelId="{419D64EE-930C-4CF9-8A6B-C2D2EE965E49}" type="presParOf" srcId="{3802C227-F8CA-4779-AE25-E7FEE5864996}" destId="{00135B86-ED51-438B-BBD3-9A6C925E6D3C}" srcOrd="2" destOrd="0" presId="urn:microsoft.com/office/officeart/2005/8/layout/chevron2"/>
    <dgm:cxn modelId="{6FD7E0A2-FADD-491B-94FC-B0C3D8FA7552}" type="presParOf" srcId="{00135B86-ED51-438B-BBD3-9A6C925E6D3C}" destId="{C2047263-CDAA-49A2-9136-B5C1222D97CD}" srcOrd="0" destOrd="0" presId="urn:microsoft.com/office/officeart/2005/8/layout/chevron2"/>
    <dgm:cxn modelId="{EF9E50B2-7B0F-4D04-BB93-C8A8568F1215}" type="presParOf" srcId="{00135B86-ED51-438B-BBD3-9A6C925E6D3C}" destId="{619935C3-9862-4A8E-AB52-B46BD8B4FFC1}" srcOrd="1" destOrd="0" presId="urn:microsoft.com/office/officeart/2005/8/layout/chevron2"/>
    <dgm:cxn modelId="{2D2ABA66-35E0-4A02-B415-6BBF54090D09}" type="presParOf" srcId="{3802C227-F8CA-4779-AE25-E7FEE5864996}" destId="{8B12840B-9098-4586-8665-71BB9849C0B8}" srcOrd="3" destOrd="0" presId="urn:microsoft.com/office/officeart/2005/8/layout/chevron2"/>
    <dgm:cxn modelId="{C8A9DECD-68BA-4F6A-AB80-1C3D1158E94E}" type="presParOf" srcId="{3802C227-F8CA-4779-AE25-E7FEE5864996}" destId="{7E1E2AD1-2772-4944-BDFA-2D3C8EA1123F}" srcOrd="4" destOrd="0" presId="urn:microsoft.com/office/officeart/2005/8/layout/chevron2"/>
    <dgm:cxn modelId="{4820DC7B-8732-4911-B244-910E9C1BE6A4}" type="presParOf" srcId="{7E1E2AD1-2772-4944-BDFA-2D3C8EA1123F}" destId="{C6F5297E-BCDD-4F98-A911-F983460A545B}" srcOrd="0" destOrd="0" presId="urn:microsoft.com/office/officeart/2005/8/layout/chevron2"/>
    <dgm:cxn modelId="{D41D93A7-3F1F-4BC9-AA00-D89531031CA4}" type="presParOf" srcId="{7E1E2AD1-2772-4944-BDFA-2D3C8EA1123F}" destId="{3C767500-81C6-415A-8436-E00546BDA750}" srcOrd="1" destOrd="0" presId="urn:microsoft.com/office/officeart/2005/8/layout/chevron2"/>
    <dgm:cxn modelId="{821F94EA-B3EA-4ACB-8958-D23C3713D0E6}" type="presParOf" srcId="{3802C227-F8CA-4779-AE25-E7FEE5864996}" destId="{8EDA09C0-7B4D-43F0-A103-0B8E7EED77BC}" srcOrd="5" destOrd="0" presId="urn:microsoft.com/office/officeart/2005/8/layout/chevron2"/>
    <dgm:cxn modelId="{7B87BAD6-DF1A-4485-9D5F-4246BE621E6B}" type="presParOf" srcId="{3802C227-F8CA-4779-AE25-E7FEE5864996}" destId="{5638D8E4-137F-4F29-AA72-6FACE066516C}" srcOrd="6" destOrd="0" presId="urn:microsoft.com/office/officeart/2005/8/layout/chevron2"/>
    <dgm:cxn modelId="{A4143EC7-79C2-4F75-9B6F-C38019B5FFB8}" type="presParOf" srcId="{5638D8E4-137F-4F29-AA72-6FACE066516C}" destId="{56C59A80-BAB6-48AE-B667-1951002A4AE2}" srcOrd="0" destOrd="0" presId="urn:microsoft.com/office/officeart/2005/8/layout/chevron2"/>
    <dgm:cxn modelId="{4291A3F1-ED95-4505-9FAD-BCE358A46FDA}" type="presParOf" srcId="{5638D8E4-137F-4F29-AA72-6FACE066516C}" destId="{8F9DBF89-3669-4E4B-A922-3D89999C6A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0340B-500F-4582-BD62-61F8E98E8270}">
      <dsp:nvSpPr>
        <dsp:cNvPr id="0" name=""/>
        <dsp:cNvSpPr/>
      </dsp:nvSpPr>
      <dsp:spPr>
        <a:xfrm rot="5400000">
          <a:off x="-147687" y="94373"/>
          <a:ext cx="1366945" cy="118627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camera</a:t>
          </a:r>
          <a:endParaRPr lang="en-US" sz="2400" b="1" kern="1200" dirty="0"/>
        </a:p>
      </dsp:txBody>
      <dsp:txXfrm rot="-5400000">
        <a:off x="-57353" y="597178"/>
        <a:ext cx="1186278" cy="180667"/>
      </dsp:txXfrm>
    </dsp:sp>
    <dsp:sp modelId="{ABB09208-9E9E-47B8-A0BB-F5FA6BB64FD3}">
      <dsp:nvSpPr>
        <dsp:cNvPr id="0" name=""/>
        <dsp:cNvSpPr/>
      </dsp:nvSpPr>
      <dsp:spPr>
        <a:xfrm rot="5400000">
          <a:off x="3115294" y="-2101078"/>
          <a:ext cx="888981" cy="5091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400" kern="1200" dirty="0" smtClean="0">
              <a:cs typeface="+mj-cs"/>
            </a:rPr>
            <a:t>ถ่ายบันทึกภาพ </a:t>
          </a:r>
          <a:r>
            <a:rPr lang="en-US" sz="3400" kern="1200" dirty="0" smtClean="0">
              <a:cs typeface="+mj-cs"/>
            </a:rPr>
            <a:t>(250 </a:t>
          </a:r>
          <a:r>
            <a:rPr lang="th-TH" sz="3400" kern="1200" dirty="0" smtClean="0">
              <a:cs typeface="+mj-cs"/>
            </a:rPr>
            <a:t>เฟรมต่อวินาที</a:t>
          </a:r>
          <a:r>
            <a:rPr lang="en-US" sz="3400" kern="1200" dirty="0" smtClean="0">
              <a:cs typeface="+mj-cs"/>
            </a:rPr>
            <a:t>)</a:t>
          </a:r>
          <a:endParaRPr lang="en-US" sz="3400" kern="1200" dirty="0">
            <a:cs typeface="+mj-cs"/>
          </a:endParaRPr>
        </a:p>
      </dsp:txBody>
      <dsp:txXfrm rot="-5400000">
        <a:off x="1014216" y="43396"/>
        <a:ext cx="5047742" cy="802189"/>
      </dsp:txXfrm>
    </dsp:sp>
    <dsp:sp modelId="{C2047263-CDAA-49A2-9136-B5C1222D97CD}">
      <dsp:nvSpPr>
        <dsp:cNvPr id="0" name=""/>
        <dsp:cNvSpPr/>
      </dsp:nvSpPr>
      <dsp:spPr>
        <a:xfrm rot="5400000">
          <a:off x="-161772" y="1330116"/>
          <a:ext cx="1366945" cy="1158108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iMovie</a:t>
          </a:r>
          <a:endParaRPr lang="en-US" sz="2400" b="1" kern="1200" dirty="0"/>
        </a:p>
      </dsp:txBody>
      <dsp:txXfrm rot="-5400000">
        <a:off x="-57353" y="1804751"/>
        <a:ext cx="1158108" cy="208837"/>
      </dsp:txXfrm>
    </dsp:sp>
    <dsp:sp modelId="{619935C3-9862-4A8E-AB52-B46BD8B4FFC1}">
      <dsp:nvSpPr>
        <dsp:cNvPr id="0" name=""/>
        <dsp:cNvSpPr/>
      </dsp:nvSpPr>
      <dsp:spPr>
        <a:xfrm rot="5400000">
          <a:off x="3101442" y="-875613"/>
          <a:ext cx="888514" cy="5091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400" kern="1200" dirty="0" smtClean="0">
              <a:cs typeface="+mj-cs"/>
            </a:rPr>
            <a:t>แก้ไขวิธีโอ</a:t>
          </a:r>
          <a:endParaRPr lang="en-US" sz="3400" kern="1200" dirty="0">
            <a:cs typeface="+mj-cs"/>
          </a:endParaRPr>
        </a:p>
      </dsp:txBody>
      <dsp:txXfrm rot="-5400000">
        <a:off x="1000130" y="1269073"/>
        <a:ext cx="5047764" cy="801766"/>
      </dsp:txXfrm>
    </dsp:sp>
    <dsp:sp modelId="{C6F5297E-BCDD-4F98-A911-F983460A545B}">
      <dsp:nvSpPr>
        <dsp:cNvPr id="0" name=""/>
        <dsp:cNvSpPr/>
      </dsp:nvSpPr>
      <dsp:spPr>
        <a:xfrm rot="5400000">
          <a:off x="-161772" y="2551774"/>
          <a:ext cx="1366945" cy="1158108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Video Point</a:t>
          </a:r>
          <a:endParaRPr lang="en-US" sz="2400" b="1" kern="1200" dirty="0"/>
        </a:p>
      </dsp:txBody>
      <dsp:txXfrm rot="-5400000">
        <a:off x="-57353" y="3026409"/>
        <a:ext cx="1158108" cy="208837"/>
      </dsp:txXfrm>
    </dsp:sp>
    <dsp:sp modelId="{3C767500-81C6-415A-8436-E00546BDA750}">
      <dsp:nvSpPr>
        <dsp:cNvPr id="0" name=""/>
        <dsp:cNvSpPr/>
      </dsp:nvSpPr>
      <dsp:spPr>
        <a:xfrm rot="5400000">
          <a:off x="3101442" y="346044"/>
          <a:ext cx="888514" cy="5091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400" kern="1200" dirty="0" smtClean="0">
              <a:cs typeface="+mj-cs"/>
            </a:rPr>
            <a:t>วิเคราะห์ข้อมูลที่ต้องการ</a:t>
          </a:r>
          <a:endParaRPr lang="en-US" sz="3400" kern="1200" dirty="0">
            <a:cs typeface="+mj-cs"/>
          </a:endParaRPr>
        </a:p>
      </dsp:txBody>
      <dsp:txXfrm rot="-5400000">
        <a:off x="1000130" y="2490730"/>
        <a:ext cx="5047764" cy="801766"/>
      </dsp:txXfrm>
    </dsp:sp>
    <dsp:sp modelId="{56C59A80-BAB6-48AE-B667-1951002A4AE2}">
      <dsp:nvSpPr>
        <dsp:cNvPr id="0" name=""/>
        <dsp:cNvSpPr/>
      </dsp:nvSpPr>
      <dsp:spPr>
        <a:xfrm rot="5400000">
          <a:off x="-262396" y="3874056"/>
          <a:ext cx="1366945" cy="956861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Excel</a:t>
          </a:r>
          <a:endParaRPr lang="en-US" sz="2400" b="1" kern="1200" dirty="0"/>
        </a:p>
      </dsp:txBody>
      <dsp:txXfrm rot="-5400000">
        <a:off x="-57353" y="4147445"/>
        <a:ext cx="956861" cy="410084"/>
      </dsp:txXfrm>
    </dsp:sp>
    <dsp:sp modelId="{8F9DBF89-3669-4E4B-A922-3D89999C6A0D}">
      <dsp:nvSpPr>
        <dsp:cNvPr id="0" name=""/>
        <dsp:cNvSpPr/>
      </dsp:nvSpPr>
      <dsp:spPr>
        <a:xfrm rot="5400000">
          <a:off x="3000819" y="1567702"/>
          <a:ext cx="888514" cy="5091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400" kern="1200" dirty="0" smtClean="0">
              <a:cs typeface="+mj-cs"/>
            </a:rPr>
            <a:t>คำนวณผลและแปลข้อมูล</a:t>
          </a:r>
          <a:endParaRPr lang="en-US" sz="3400" kern="1200" dirty="0">
            <a:cs typeface="+mj-cs"/>
          </a:endParaRPr>
        </a:p>
      </dsp:txBody>
      <dsp:txXfrm rot="-5400000">
        <a:off x="899507" y="3712388"/>
        <a:ext cx="5047764" cy="801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15A2-2FF4-4E34-9300-A6E9B8492F1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BBCD5-7C0F-405D-8383-3D7B350D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852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D749E-E63A-41AA-A53E-619F3FEB32D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95353-CCDC-4D00-966B-9E0604C68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5054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ตัวยึดหัวกระดาษ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5353-CCDC-4D00-966B-9E0604C68A0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ตัวยึดหัวกระดาษ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5353-CCDC-4D00-966B-9E0604C68A0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A39B-5F09-43B7-96DD-9ABA72F65783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27524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2290-069B-481E-A082-4BC7EEBBB92B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867217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1299-7988-416D-94B7-4544D21CE004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109057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840D-0D89-4E2A-B300-E8AE041528F1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61942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83B5-AED2-41B2-8FAC-2A8DBECA5355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357340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B04E-6F95-4B5A-BB79-047618C81170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599735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6D3D-2EAE-4090-BF70-0D4C12231145}" type="datetime1">
              <a:rPr lang="th-TH" smtClean="0"/>
              <a:t>08/09/59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761900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526-E433-45AA-A344-F4BF1295AC61}" type="datetime1">
              <a:rPr lang="th-TH" smtClean="0"/>
              <a:t>08/09/59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5098534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D38-9693-4CB3-A3D5-462273952471}" type="datetime1">
              <a:rPr lang="th-TH" smtClean="0"/>
              <a:t>08/09/59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0449220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7908-50D5-4021-903B-ACA9CBD2B142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28029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5AB2-A4D8-45B0-9F7F-A140A7BC2C03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1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6221306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CB27-6503-4007-BBB9-78AD84F44B6E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1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20350-529B-4963-9501-FB77B8A1D90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325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slide" Target="slide2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85723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+mj-cs"/>
              </a:rPr>
              <a:t>A Study of the Motion of a Free Falling Shuttlecock </a:t>
            </a:r>
          </a:p>
          <a:p>
            <a:pPr algn="ctr"/>
            <a:endParaRPr lang="th-TH" b="1" dirty="0">
              <a:cs typeface="+mj-cs"/>
            </a:endParaRPr>
          </a:p>
          <a:p>
            <a:pPr algn="ctr"/>
            <a:r>
              <a:rPr lang="th-TH" sz="4000" b="1" dirty="0" smtClean="0">
                <a:cs typeface="+mj-cs"/>
              </a:rPr>
              <a:t>การศึกษาการเคลื่อนที่แบบตกอิสระของลูกขนไก่</a:t>
            </a:r>
            <a:endParaRPr lang="th-TH" sz="4000" b="1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3357562"/>
            <a:ext cx="4060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cs typeface="+mj-cs"/>
              </a:rPr>
              <a:t>โดย</a:t>
            </a:r>
            <a:r>
              <a:rPr lang="th-TH" b="1" dirty="0" smtClean="0">
                <a:cs typeface="+mj-cs"/>
              </a:rPr>
              <a:t> </a:t>
            </a:r>
            <a:r>
              <a:rPr lang="en-US" b="1" dirty="0" smtClean="0">
                <a:cs typeface="+mj-cs"/>
              </a:rPr>
              <a:t>Kathleen M. McCreary</a:t>
            </a:r>
            <a:endParaRPr lang="en-US" b="1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4929198"/>
            <a:ext cx="4047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cs typeface="+mj-cs"/>
              </a:rPr>
              <a:t>ผู้นำเสนอ นางสาวมาริษา   ชาวส้าน</a:t>
            </a:r>
            <a:endParaRPr lang="en-US" sz="3200" b="1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01090" y="28572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98272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0" name="Rectangle 2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9" name="รูปภาพ 188" descr="Untitled.png"/>
          <p:cNvPicPr>
            <a:picLocks noChangeAspect="1"/>
          </p:cNvPicPr>
          <p:nvPr/>
        </p:nvPicPr>
        <p:blipFill>
          <a:blip r:embed="rId2"/>
          <a:srcRect b="5244"/>
          <a:stretch>
            <a:fillRect/>
          </a:stretch>
        </p:blipFill>
        <p:spPr>
          <a:xfrm>
            <a:off x="1285852" y="1500174"/>
            <a:ext cx="6429420" cy="4138315"/>
          </a:xfrm>
          <a:prstGeom prst="rect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</p:pic>
      <p:sp>
        <p:nvSpPr>
          <p:cNvPr id="190" name="สี่เหลี่ยมมุมมน 189"/>
          <p:cNvSpPr/>
          <p:nvPr/>
        </p:nvSpPr>
        <p:spPr>
          <a:xfrm>
            <a:off x="1214414" y="500042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ผลลัพธ์ที่ได้ และ การวิเคราะห์ผล</a:t>
            </a:r>
            <a:endParaRPr lang="en-US" sz="4800" b="1" dirty="0">
              <a:cs typeface="+mj-cs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000100" y="5929330"/>
            <a:ext cx="726993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>
                <a:cs typeface="+mj-cs"/>
              </a:rPr>
              <a:t>รูปที่ </a:t>
            </a:r>
            <a:r>
              <a:rPr lang="en-US" sz="2400" dirty="0" smtClean="0">
                <a:cs typeface="+mj-cs"/>
              </a:rPr>
              <a:t>2 : </a:t>
            </a:r>
            <a:r>
              <a:rPr lang="th-TH" sz="2400" dirty="0" smtClean="0">
                <a:cs typeface="+mj-cs"/>
              </a:rPr>
              <a:t>กราฟความสัมพันธ์ระหว่างระยะกับเวลา ของการตกลูกขนไก่ตั้งแต่จุดหยุดนิ่ง</a:t>
            </a:r>
            <a:endParaRPr lang="en-US" sz="2400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1.png"/>
          <p:cNvPicPr>
            <a:picLocks noChangeAspect="1"/>
          </p:cNvPicPr>
          <p:nvPr/>
        </p:nvPicPr>
        <p:blipFill>
          <a:blip r:embed="rId2"/>
          <a:srcRect b="9769"/>
          <a:stretch>
            <a:fillRect/>
          </a:stretch>
        </p:blipFill>
        <p:spPr>
          <a:xfrm>
            <a:off x="1214414" y="642919"/>
            <a:ext cx="6807143" cy="4786346"/>
          </a:xfrm>
          <a:prstGeom prst="rect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71472" y="5643578"/>
            <a:ext cx="828464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>
                <a:cs typeface="+mj-cs"/>
              </a:rPr>
              <a:t>รูปที่ </a:t>
            </a:r>
            <a:r>
              <a:rPr lang="en-US" sz="2400" dirty="0" smtClean="0">
                <a:cs typeface="+mj-cs"/>
              </a:rPr>
              <a:t>3 : </a:t>
            </a:r>
            <a:r>
              <a:rPr lang="th-TH" sz="2400" dirty="0" smtClean="0">
                <a:cs typeface="+mj-cs"/>
              </a:rPr>
              <a:t>กราฟความสัมพันธ์ระหว่างระยะกับเวลา ของการตกลูกขนไก่หลังจากการตก </a:t>
            </a:r>
            <a:r>
              <a:rPr lang="en-US" sz="2400" dirty="0" smtClean="0">
                <a:cs typeface="+mj-cs"/>
              </a:rPr>
              <a:t>1.33 </a:t>
            </a:r>
            <a:r>
              <a:rPr lang="th-TH" sz="2400" dirty="0" smtClean="0">
                <a:cs typeface="+mj-cs"/>
              </a:rPr>
              <a:t>เมตร</a:t>
            </a:r>
            <a:endParaRPr lang="en-US" sz="24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11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2.png"/>
          <p:cNvPicPr>
            <a:picLocks noChangeAspect="1"/>
          </p:cNvPicPr>
          <p:nvPr/>
        </p:nvPicPr>
        <p:blipFill>
          <a:blip r:embed="rId2"/>
          <a:srcRect l="1971" r="8521" b="14958"/>
          <a:stretch>
            <a:fillRect/>
          </a:stretch>
        </p:blipFill>
        <p:spPr>
          <a:xfrm>
            <a:off x="1214414" y="500042"/>
            <a:ext cx="6715172" cy="3974818"/>
          </a:xfrm>
          <a:prstGeom prst="rect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28596" y="4643446"/>
            <a:ext cx="828464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>
                <a:cs typeface="+mj-cs"/>
              </a:rPr>
              <a:t>รูปที่ </a:t>
            </a:r>
            <a:r>
              <a:rPr lang="en-US" sz="2400" dirty="0" smtClean="0">
                <a:cs typeface="+mj-cs"/>
              </a:rPr>
              <a:t>4 : </a:t>
            </a:r>
            <a:r>
              <a:rPr lang="th-TH" sz="2400" dirty="0" smtClean="0">
                <a:cs typeface="+mj-cs"/>
              </a:rPr>
              <a:t>กราฟความสัมพันธ์ระหว่างระยะกับเวลา ของการตกลูกขนไก่หลังจากการตก </a:t>
            </a:r>
            <a:r>
              <a:rPr lang="en-US" sz="2400" dirty="0" smtClean="0">
                <a:cs typeface="+mj-cs"/>
              </a:rPr>
              <a:t>1.88 </a:t>
            </a:r>
            <a:r>
              <a:rPr lang="th-TH" sz="2400" dirty="0" smtClean="0">
                <a:cs typeface="+mj-cs"/>
              </a:rPr>
              <a:t>เมตร</a:t>
            </a:r>
            <a:endParaRPr lang="en-US" sz="24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500702"/>
            <a:ext cx="851181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ความเร็วปลายสามารถคำนวณได้จาก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slope 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ค่าความเร็วปลายที่ได้คือ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5.27 m/s</a:t>
            </a:r>
            <a:endParaRPr lang="en-US" b="1" dirty="0">
              <a:solidFill>
                <a:schemeClr val="accent6">
                  <a:lumMod val="50000"/>
                </a:schemeClr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1" t="38447" r="48128" b="14080"/>
          <a:stretch/>
        </p:blipFill>
        <p:spPr bwMode="auto">
          <a:xfrm>
            <a:off x="1285852" y="357166"/>
            <a:ext cx="6736832" cy="4165041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สี่เหลี่ยมผืนผ้า 1"/>
          <p:cNvSpPr/>
          <p:nvPr/>
        </p:nvSpPr>
        <p:spPr>
          <a:xfrm>
            <a:off x="395536" y="5445224"/>
            <a:ext cx="8424936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h-TH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ความสัมพันธ์ของกราฟสอดคล้องกับ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สมการ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  <a:cs typeface="Angsana New"/>
              </a:rPr>
              <a:t>ตำแหน่งที่เป็นฟังก์ชันของ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Angsana New"/>
              </a:rPr>
              <a:t>ความเร็ว 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สำหรับ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ทั้งสองเงื่อนไข คือ แรง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ต้านที่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เป็นสัดส่วนกับ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ความเร็วและ 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ความเร็วกำลังสอง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4714884"/>
            <a:ext cx="62865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รูปที่ </a:t>
            </a:r>
            <a:r>
              <a:rPr lang="en-US" sz="2400" dirty="0" smtClean="0">
                <a:cs typeface="+mj-cs"/>
              </a:rPr>
              <a:t>5 : </a:t>
            </a:r>
            <a:r>
              <a:rPr lang="th-TH" sz="2400" dirty="0" smtClean="0">
                <a:cs typeface="+mj-cs"/>
              </a:rPr>
              <a:t>กราฟความสัมพันธ์ระหว่างระยะกับความเร็ว ของการตกลูกขนไก่</a:t>
            </a:r>
            <a:endParaRPr lang="en-US" sz="2400" dirty="0">
              <a:cs typeface="+mj-cs"/>
            </a:endParaRPr>
          </a:p>
        </p:txBody>
      </p:sp>
      <p:sp>
        <p:nvSpPr>
          <p:cNvPr id="6" name="ลูกศรขวา 5">
            <a:hlinkClick r:id="rId3" action="ppaction://hlinksldjump"/>
          </p:cNvPr>
          <p:cNvSpPr/>
          <p:nvPr/>
        </p:nvSpPr>
        <p:spPr>
          <a:xfrm>
            <a:off x="8501090" y="6500810"/>
            <a:ext cx="357190" cy="35719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8239005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1285852" y="571480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บทสรุป</a:t>
            </a:r>
            <a:endParaRPr lang="en-US" sz="4800" b="1" dirty="0"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500174"/>
            <a:ext cx="8572560" cy="181588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จากงานวิจัยของ </a:t>
            </a:r>
            <a:r>
              <a:rPr lang="en-US" sz="2000" dirty="0" smtClean="0">
                <a:cs typeface="+mj-cs"/>
              </a:rPr>
              <a:t>Peastrsl, Lynch,</a:t>
            </a:r>
            <a:r>
              <a:rPr lang="th-TH" sz="2000" dirty="0" smtClean="0"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Armenti </a:t>
            </a:r>
            <a:r>
              <a:rPr lang="th-TH" dirty="0" smtClean="0">
                <a:cs typeface="+mj-cs"/>
              </a:rPr>
              <a:t>ที่ค้นพบว่าแรงต้านของลูกขนไก่ในการตกอิสระเป็นสัดส่วนกับความเร็วกำลังสอง ความเร็วปลายที่ได้เป็น </a:t>
            </a:r>
            <a:r>
              <a:rPr lang="en-US" dirty="0" smtClean="0">
                <a:cs typeface="+mj-cs"/>
              </a:rPr>
              <a:t>6.8 </a:t>
            </a:r>
            <a:r>
              <a:rPr lang="th-TH" dirty="0" smtClean="0">
                <a:cs typeface="+mj-cs"/>
              </a:rPr>
              <a:t>เมตรต่อวินาที   ทำให้สนับสนุนงานวิจัยของ</a:t>
            </a:r>
            <a:r>
              <a:rPr lang="en-US" dirty="0" smtClean="0"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Kathleen M. McCreary</a:t>
            </a:r>
            <a:r>
              <a:rPr lang="th-TH" sz="2000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ว่า แรงต้านทานของลูกขนไก่เป็นสัดส่วนกับความเร็วกำลังสองได้ดีกว่าเป็นสัดส่วนกับความเร็ว</a:t>
            </a:r>
            <a:endParaRPr lang="en-US" dirty="0"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596" y="3429000"/>
            <a:ext cx="8358246" cy="2677656"/>
          </a:xfrm>
          <a:prstGeom prst="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ความเร็วปลาย</a:t>
            </a:r>
            <a:r>
              <a:rPr lang="en-US" sz="2000" dirty="0" smtClean="0">
                <a:cs typeface="+mj-cs"/>
              </a:rPr>
              <a:t>(  </a:t>
            </a:r>
            <a:r>
              <a:rPr lang="th-TH" sz="2000" dirty="0" smtClean="0">
                <a:cs typeface="+mj-cs"/>
              </a:rPr>
              <a:t>   </a:t>
            </a:r>
            <a:r>
              <a:rPr lang="en-US" sz="2000" dirty="0" smtClean="0">
                <a:cs typeface="+mj-cs"/>
              </a:rPr>
              <a:t>)</a:t>
            </a:r>
            <a:r>
              <a:rPr lang="th-TH" dirty="0" smtClean="0">
                <a:cs typeface="+mj-cs"/>
              </a:rPr>
              <a:t>ที่ได้จาการทดลองนี้คือ </a:t>
            </a:r>
            <a:r>
              <a:rPr lang="en-US" sz="2000" dirty="0" smtClean="0">
                <a:cs typeface="+mj-cs"/>
              </a:rPr>
              <a:t>6.96±0.07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เมตรต่อวินาที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มวลของลูกขนไก่ที่ใช้คือ </a:t>
            </a:r>
            <a:r>
              <a:rPr lang="en-US" sz="2000" dirty="0" smtClean="0">
                <a:cs typeface="+mj-cs"/>
              </a:rPr>
              <a:t>(5025.2±0.2)×</a:t>
            </a:r>
            <a:r>
              <a:rPr lang="th-TH" sz="2000" dirty="0" smtClean="0">
                <a:cs typeface="+mj-cs"/>
              </a:rPr>
              <a:t>   </a:t>
            </a:r>
            <a:r>
              <a:rPr lang="en-US" sz="2000" dirty="0" smtClean="0">
                <a:cs typeface="+mj-cs"/>
              </a:rPr>
              <a:t> </a:t>
            </a:r>
            <a:r>
              <a:rPr lang="th-TH" sz="2000" dirty="0" smtClean="0">
                <a:cs typeface="+mj-cs"/>
              </a:rPr>
              <a:t>      </a:t>
            </a:r>
            <a:r>
              <a:rPr lang="th-TH" dirty="0" smtClean="0">
                <a:cs typeface="+mj-cs"/>
              </a:rPr>
              <a:t>กิโลกรัม</a:t>
            </a:r>
          </a:p>
          <a:p>
            <a:r>
              <a:rPr lang="th-TH" dirty="0" smtClean="0">
                <a:cs typeface="+mj-cs"/>
              </a:rPr>
              <a:t> 	สำหรับแรงต้านทานที่เป็นสัดส่วนกับความเร็วกำลังสอง</a:t>
            </a:r>
          </a:p>
          <a:p>
            <a:endParaRPr lang="en-US" dirty="0" smtClean="0">
              <a:cs typeface="+mj-cs"/>
            </a:endParaRPr>
          </a:p>
          <a:p>
            <a:r>
              <a:rPr lang="en-US" dirty="0" smtClean="0">
                <a:cs typeface="+mj-cs"/>
              </a:rPr>
              <a:t> </a:t>
            </a:r>
            <a:endParaRPr lang="th-TH" dirty="0" smtClean="0">
              <a:cs typeface="+mj-cs"/>
            </a:endParaRPr>
          </a:p>
          <a:p>
            <a:r>
              <a:rPr lang="th-TH" b="1" i="1" dirty="0" smtClean="0"/>
              <a:t>   </a:t>
            </a:r>
            <a:r>
              <a:rPr lang="th-TH" dirty="0" smtClean="0">
                <a:cs typeface="+mj-cs"/>
              </a:rPr>
              <a:t>ฉะนั้นแรงต้านหาได้จาก            </a:t>
            </a:r>
            <a:r>
              <a:rPr lang="en-US" b="1" i="1" dirty="0" smtClean="0"/>
              <a:t>F</a:t>
            </a:r>
            <a:r>
              <a:rPr lang="en-US" b="1" i="1" baseline="-25000" dirty="0" smtClean="0"/>
              <a:t>res </a:t>
            </a:r>
            <a:r>
              <a:rPr lang="en-US" b="1" dirty="0" smtClean="0"/>
              <a:t>=</a:t>
            </a:r>
            <a:r>
              <a:rPr lang="en-US" b="1" i="1" dirty="0" smtClean="0"/>
              <a:t>kmv</a:t>
            </a:r>
            <a:r>
              <a:rPr lang="en-US" b="1" baseline="30000" dirty="0" smtClean="0"/>
              <a:t>2</a:t>
            </a:r>
            <a:endParaRPr lang="en-US" dirty="0">
              <a:cs typeface="+mj-cs"/>
            </a:endParaRPr>
          </a:p>
        </p:txBody>
      </p:sp>
      <p:graphicFrame>
        <p:nvGraphicFramePr>
          <p:cNvPr id="34" name="วัตถุ 33"/>
          <p:cNvGraphicFramePr>
            <a:graphicFrameLocks noChangeAspect="1"/>
          </p:cNvGraphicFramePr>
          <p:nvPr/>
        </p:nvGraphicFramePr>
        <p:xfrm>
          <a:off x="1928794" y="3571876"/>
          <a:ext cx="285752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สมการ" r:id="rId3" imgW="152280" imgH="228600" progId="Equation.3">
                  <p:embed/>
                </p:oleObj>
              </mc:Choice>
              <mc:Fallback>
                <p:oleObj name="สมการ" r:id="rId3" imgW="152280" imgH="2286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571876"/>
                        <a:ext cx="285752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วัตถุ 34"/>
          <p:cNvGraphicFramePr>
            <a:graphicFrameLocks noChangeAspect="1"/>
          </p:cNvGraphicFramePr>
          <p:nvPr/>
        </p:nvGraphicFramePr>
        <p:xfrm>
          <a:off x="2714612" y="4000504"/>
          <a:ext cx="392910" cy="28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สมการ" r:id="rId5" imgW="279360" imgH="203040" progId="Equation.3">
                  <p:embed/>
                </p:oleObj>
              </mc:Choice>
              <mc:Fallback>
                <p:oleObj name="สมการ" r:id="rId5" imgW="279360" imgH="2030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000504"/>
                        <a:ext cx="392910" cy="285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วัตถุ 35"/>
          <p:cNvGraphicFramePr>
            <a:graphicFrameLocks noChangeAspect="1"/>
          </p:cNvGraphicFramePr>
          <p:nvPr/>
        </p:nvGraphicFramePr>
        <p:xfrm>
          <a:off x="1714480" y="4643446"/>
          <a:ext cx="928694" cy="1097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สมการ" r:id="rId7" imgW="558720" imgH="660240" progId="Equation.3">
                  <p:embed/>
                </p:oleObj>
              </mc:Choice>
              <mc:Fallback>
                <p:oleObj name="สมการ" r:id="rId7" imgW="558720" imgH="6602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4643446"/>
                        <a:ext cx="928694" cy="1097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วัตถุ 36"/>
          <p:cNvGraphicFramePr>
            <a:graphicFrameLocks noChangeAspect="1"/>
          </p:cNvGraphicFramePr>
          <p:nvPr/>
        </p:nvGraphicFramePr>
        <p:xfrm>
          <a:off x="3643306" y="4643446"/>
          <a:ext cx="3071834" cy="82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สมการ" r:id="rId9" imgW="1650960" imgH="444240" progId="Equation.3">
                  <p:embed/>
                </p:oleObj>
              </mc:Choice>
              <mc:Fallback>
                <p:oleObj name="สมการ" r:id="rId9" imgW="1650960" imgH="4442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4643446"/>
                        <a:ext cx="3071834" cy="827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ลูกศรเชื่อมต่อแบบตรง 38"/>
          <p:cNvCxnSpPr/>
          <p:nvPr/>
        </p:nvCxnSpPr>
        <p:spPr>
          <a:xfrm>
            <a:off x="2714612" y="500063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ลูกศรขวา 39">
            <a:hlinkClick r:id="rId11" action="ppaction://hlinksldjump"/>
          </p:cNvPr>
          <p:cNvSpPr/>
          <p:nvPr/>
        </p:nvSpPr>
        <p:spPr>
          <a:xfrm>
            <a:off x="8572528" y="6357958"/>
            <a:ext cx="357190" cy="35719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14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7092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>
            <a:hlinkClick r:id="rId3" action="ppaction://hlinksldjump"/>
          </p:cNvPr>
          <p:cNvSpPr/>
          <p:nvPr/>
        </p:nvSpPr>
        <p:spPr>
          <a:xfrm>
            <a:off x="1285852" y="785794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อ้างอิง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0166" y="2500306"/>
            <a:ext cx="607223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Kathleen M. McCreary. (2005). </a:t>
            </a:r>
            <a:r>
              <a:rPr lang="en-US" i="1" dirty="0" smtClean="0"/>
              <a:t>A Study of Motion of a Free Falling Shuttlecock. </a:t>
            </a:r>
            <a:r>
              <a:rPr lang="en-US" dirty="0" smtClean="0"/>
              <a:t>The College of Wooster, Wooster.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ลูกศรขวา 7">
            <a:hlinkClick r:id="rId4" action="ppaction://hlinksldjump"/>
          </p:cNvPr>
          <p:cNvSpPr/>
          <p:nvPr/>
        </p:nvSpPr>
        <p:spPr>
          <a:xfrm>
            <a:off x="8572528" y="6357958"/>
            <a:ext cx="357190" cy="35719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428860" y="1428736"/>
            <a:ext cx="430598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จบการนำเสนอ</a:t>
            </a:r>
          </a:p>
          <a:p>
            <a:pPr algn="ctr"/>
            <a:r>
              <a:rPr lang="th-TH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ขอบคุณค่ะ</a:t>
            </a:r>
            <a:endParaRPr lang="th-TH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</p:txBody>
      </p:sp>
      <p:sp>
        <p:nvSpPr>
          <p:cNvPr id="29700" name="AutoShape 4" descr="ผลการค้นหารูปภาพสำหรับ การ์ตูน ขอบคุณค่ะ ไม่มีพื้นหลั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ผลการค้นหารูปภาพสำหรับ การ์ตูน ขอบคุณค่ะ ไม่มีพื้นหลั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4" name="Picture 8" descr="ผลการค้นหารูปภาพสำหรับ การ์ตูน ขอบคุณค่ะ ไม่มีพื้นหลั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1814"/>
            <a:ext cx="2507271" cy="36861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572528" y="14285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16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มุมมน 2">
            <a:hlinkClick r:id="" action="ppaction://hlinkshowjump?jump=nextslide"/>
          </p:cNvPr>
          <p:cNvSpPr/>
          <p:nvPr/>
        </p:nvSpPr>
        <p:spPr>
          <a:xfrm>
            <a:off x="1285852" y="35716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cs typeface="+mj-cs"/>
              </a:rPr>
              <a:t>วัตถุประสงค์</a:t>
            </a:r>
            <a:endParaRPr lang="en-US" sz="5400" b="1" dirty="0">
              <a:cs typeface="+mj-cs"/>
            </a:endParaRPr>
          </a:p>
        </p:txBody>
      </p:sp>
      <p:sp>
        <p:nvSpPr>
          <p:cNvPr id="6" name="สี่เหลี่ยมมุมมน 5">
            <a:hlinkClick r:id="rId2" action="ppaction://hlinksldjump"/>
          </p:cNvPr>
          <p:cNvSpPr/>
          <p:nvPr/>
        </p:nvSpPr>
        <p:spPr>
          <a:xfrm>
            <a:off x="1285852" y="464344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บทสรุป</a:t>
            </a:r>
            <a:endParaRPr lang="en-US" sz="4800" b="1" dirty="0">
              <a:cs typeface="+mj-cs"/>
            </a:endParaRPr>
          </a:p>
        </p:txBody>
      </p:sp>
      <p:sp>
        <p:nvSpPr>
          <p:cNvPr id="7" name="สี่เหลี่ยมมุมมน 6">
            <a:hlinkClick r:id="rId3" action="ppaction://hlinksldjump"/>
          </p:cNvPr>
          <p:cNvSpPr/>
          <p:nvPr/>
        </p:nvSpPr>
        <p:spPr>
          <a:xfrm>
            <a:off x="1285852" y="357187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ผลลัพธ์ที่ได้ และ การวิเคราะห์ผล</a:t>
            </a:r>
            <a:endParaRPr lang="en-US" sz="4800" b="1" dirty="0">
              <a:cs typeface="+mj-cs"/>
            </a:endParaRPr>
          </a:p>
        </p:txBody>
      </p:sp>
      <p:sp>
        <p:nvSpPr>
          <p:cNvPr id="8" name="สี่เหลี่ยมมุมมน 7">
            <a:hlinkClick r:id="rId4" action="ppaction://hlinksldjump"/>
          </p:cNvPr>
          <p:cNvSpPr/>
          <p:nvPr/>
        </p:nvSpPr>
        <p:spPr>
          <a:xfrm>
            <a:off x="1285852" y="250030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วิธีการทดลอง</a:t>
            </a:r>
            <a:endParaRPr lang="en-US" sz="4800" b="1" dirty="0">
              <a:cs typeface="+mj-cs"/>
            </a:endParaRPr>
          </a:p>
        </p:txBody>
      </p:sp>
      <p:sp>
        <p:nvSpPr>
          <p:cNvPr id="9" name="สี่เหลี่ยมมุมมน 8">
            <a:hlinkClick r:id="rId5" action="ppaction://hlinksldjump"/>
          </p:cNvPr>
          <p:cNvSpPr/>
          <p:nvPr/>
        </p:nvSpPr>
        <p:spPr>
          <a:xfrm>
            <a:off x="1285852" y="142873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บทนำ และ ทฤษฎี</a:t>
            </a:r>
            <a:endParaRPr lang="en-US" sz="4800" b="1" dirty="0">
              <a:cs typeface="+mj-cs"/>
            </a:endParaRPr>
          </a:p>
        </p:txBody>
      </p:sp>
      <p:sp>
        <p:nvSpPr>
          <p:cNvPr id="10" name="สี่เหลี่ยมมุมมน 9">
            <a:hlinkClick r:id="rId6" action="ppaction://hlinksldjump"/>
          </p:cNvPr>
          <p:cNvSpPr/>
          <p:nvPr/>
        </p:nvSpPr>
        <p:spPr>
          <a:xfrm>
            <a:off x="1285852" y="571501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อ้างอิง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2643182"/>
            <a:ext cx="52864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th-TH" sz="3600" b="1" dirty="0" smtClean="0">
                <a:cs typeface="+mj-cs"/>
              </a:rPr>
              <a:t> เพื่อศึกษาการตกแบบอิสระของลูกขนไก่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214414" y="107154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cs typeface="+mj-cs"/>
              </a:rPr>
              <a:t>วัตถุประสงค์</a:t>
            </a:r>
            <a:endParaRPr lang="en-US" sz="5400" b="1" dirty="0">
              <a:cs typeface="+mj-cs"/>
            </a:endParaRPr>
          </a:p>
        </p:txBody>
      </p:sp>
      <p:sp>
        <p:nvSpPr>
          <p:cNvPr id="6" name="ลูกศรขวา 5">
            <a:hlinkClick r:id="" action="ppaction://hlinkshowjump?jump=previousslide"/>
          </p:cNvPr>
          <p:cNvSpPr/>
          <p:nvPr/>
        </p:nvSpPr>
        <p:spPr>
          <a:xfrm>
            <a:off x="8358214" y="6215082"/>
            <a:ext cx="357190" cy="35719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ผลการค้นหารูปภาพสำหรับ ลูกขนไก่ ไม่มีพื้นหลัง"/>
          <p:cNvPicPr>
            <a:picLocks noChangeAspect="1" noChangeArrowheads="1"/>
          </p:cNvPicPr>
          <p:nvPr/>
        </p:nvPicPr>
        <p:blipFill>
          <a:blip r:embed="rId2"/>
          <a:srcRect t="26781" r="1695" b="18982"/>
          <a:stretch>
            <a:fillRect/>
          </a:stretch>
        </p:blipFill>
        <p:spPr bwMode="auto">
          <a:xfrm>
            <a:off x="214282" y="4143380"/>
            <a:ext cx="3625479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8501090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36439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2000240"/>
            <a:ext cx="8358214" cy="3108543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การตกแบบอิสระ (</a:t>
            </a:r>
            <a:r>
              <a:rPr lang="en-US" dirty="0" smtClean="0">
                <a:cs typeface="+mj-cs"/>
              </a:rPr>
              <a:t>free fall</a:t>
            </a:r>
            <a:r>
              <a:rPr lang="th-TH" dirty="0" smtClean="0">
                <a:cs typeface="+mj-cs"/>
              </a:rPr>
              <a:t>)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หมายถึง</a:t>
            </a:r>
            <a:r>
              <a:rPr lang="en-US" dirty="0" smtClean="0">
                <a:cs typeface="+mj-cs"/>
              </a:rPr>
              <a:t>  </a:t>
            </a:r>
            <a:r>
              <a:rPr lang="th-TH" dirty="0" smtClean="0">
                <a:cs typeface="+mj-cs"/>
              </a:rPr>
              <a:t>การตกโดย ไม่มีสิ่งใดกีดขวางหรือกระทบ 	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cs typeface="+mj-cs"/>
              </a:rPr>
              <a:t> การตกสิ่งของหรือวัตถุต่างๆ</a:t>
            </a:r>
            <a:r>
              <a:rPr lang="en-US" dirty="0" smtClean="0">
                <a:cs typeface="+mj-cs"/>
              </a:rPr>
              <a:t>  </a:t>
            </a:r>
            <a:r>
              <a:rPr lang="th-TH" dirty="0" smtClean="0">
                <a:cs typeface="+mj-cs"/>
              </a:rPr>
              <a:t>ไม่ว่าจะมีมวล</a:t>
            </a:r>
            <a:r>
              <a:rPr lang="en-US" dirty="0" smtClean="0">
                <a:cs typeface="+mj-cs"/>
              </a:rPr>
              <a:t> </a:t>
            </a:r>
            <a:r>
              <a:rPr lang="th-TH" dirty="0" smtClean="0">
                <a:cs typeface="+mj-cs"/>
              </a:rPr>
              <a:t>เท่าใด จะตกลงสู่พื้นด้วยความเร่งสม่ำเสมอ  นั่นคือ</a:t>
            </a:r>
            <a:r>
              <a:rPr lang="en-US" b="1" dirty="0" smtClean="0">
                <a:cs typeface="+mj-cs"/>
              </a:rPr>
              <a:t> </a:t>
            </a:r>
            <a:r>
              <a:rPr lang="th-TH" b="1" dirty="0" smtClean="0">
                <a:cs typeface="+mj-cs"/>
              </a:rPr>
              <a:t>ความเร่งมีค่าคงตัวและมีทิศลงในแนวดิ่ง</a:t>
            </a:r>
          </a:p>
          <a:p>
            <a:r>
              <a:rPr lang="th-TH" dirty="0" smtClean="0">
                <a:cs typeface="+mj-cs"/>
              </a:rPr>
              <a:t>	</a:t>
            </a:r>
            <a:r>
              <a:rPr lang="en-US" dirty="0" smtClean="0">
                <a:cs typeface="+mj-cs"/>
              </a:rPr>
              <a:t> </a:t>
            </a:r>
            <a:endParaRPr lang="th-TH" dirty="0" smtClean="0"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 วัตถุที่มีมวลน้อยหรือ วัตถุตกจากที่สูงอากาศจะต้านทานการเคลื่อนที่มากขึ้น และทำให้ความเร่งผิดไป  ซึ่งก็คือ  </a:t>
            </a: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การตกอิสระแบบมีแรงต้าน</a:t>
            </a:r>
            <a:endParaRPr lang="en-US" dirty="0">
              <a:cs typeface="+mj-cs"/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1357290" y="642918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บทนำ และ ทฤษฎี</a:t>
            </a:r>
            <a:endParaRPr lang="en-US" sz="4800" b="1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7632848" cy="138499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เป็นทียอมรับโดยทั่วไปว่า             เมื่อวัตถุตกในชั้นบรรยากาศ แบบอิสระ แรงต้านของวัตถุ เป็นผลเนื่องจากแรงต้านอากาศ  ที่เป็นสัดส่วนกับความเร็วขณะหนึ่งและความเร็วขณะหนึ่งกำลังสอง</a:t>
            </a:r>
            <a:endParaRPr lang="th-TH" dirty="0">
              <a:cs typeface="+mj-cs"/>
            </a:endParaRPr>
          </a:p>
        </p:txBody>
      </p:sp>
      <p:cxnSp>
        <p:nvCxnSpPr>
          <p:cNvPr id="4" name="ลูกศรเชื่อมต่อแบบตรง 3"/>
          <p:cNvCxnSpPr/>
          <p:nvPr/>
        </p:nvCxnSpPr>
        <p:spPr>
          <a:xfrm>
            <a:off x="3357554" y="1285860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3571876"/>
            <a:ext cx="1777064" cy="236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71934" y="3214686"/>
            <a:ext cx="3960440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ข้อดีของลูกขนไก่ในการใช้ศึกษาผลที่เนื่องจากแรงต้านอากาศ</a:t>
            </a:r>
            <a:endParaRPr lang="th-TH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929198"/>
            <a:ext cx="2448271" cy="138499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มีน้ำหนักที่น้อย เบา จึงมีผลต่อแรงดึงดูดของโลกน้อย</a:t>
            </a:r>
            <a:endParaRPr lang="th-TH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5000636"/>
            <a:ext cx="2520280" cy="95410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มีพื้นที่กว้างทำให้ส่งผล  ให้มีแรงต้านมาก</a:t>
            </a:r>
            <a:endParaRPr lang="th-TH" dirty="0">
              <a:cs typeface="+mj-cs"/>
            </a:endParaRPr>
          </a:p>
        </p:txBody>
      </p:sp>
      <p:cxnSp>
        <p:nvCxnSpPr>
          <p:cNvPr id="10" name="ตัวเชื่อมต่อหักมุม 9"/>
          <p:cNvCxnSpPr/>
          <p:nvPr/>
        </p:nvCxnSpPr>
        <p:spPr>
          <a:xfrm rot="16200000" flipH="1">
            <a:off x="6072198" y="4143380"/>
            <a:ext cx="785820" cy="7858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ตัวเชื่อมต่อหักมุม 11"/>
          <p:cNvCxnSpPr/>
          <p:nvPr/>
        </p:nvCxnSpPr>
        <p:spPr>
          <a:xfrm rot="5400000">
            <a:off x="5271510" y="4158250"/>
            <a:ext cx="785818" cy="7560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0834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5875" y="927884"/>
                <a:ext cx="8208912" cy="52322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h-TH" dirty="0" smtClean="0">
                    <a:cs typeface="+mj-cs"/>
                  </a:rPr>
                  <a:t>ถ้าแรงต้านในการเคลื่อนที่ของลูกขนไก่ เป็นสัดส่วนกับความเร็ว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i="1" smtClean="0">
                            <a:latin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𝑟𝑒𝑠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+mj-cs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+mj-cs"/>
                      </a:rPr>
                      <m:t>𝑘𝑚𝑣</m:t>
                    </m:r>
                    <m:r>
                      <a:rPr lang="en-US" b="0" i="1" smtClean="0">
                        <a:latin typeface="Cambria Math"/>
                        <a:cs typeface="+mj-cs"/>
                      </a:rPr>
                      <m:t>)</m:t>
                    </m:r>
                  </m:oMath>
                </a14:m>
                <a:endParaRPr lang="th-TH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75" y="927884"/>
                <a:ext cx="8208912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332" t="-6667" r="-2591" b="-300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7916" y="1844824"/>
                <a:ext cx="7769193" cy="16358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h-TH" dirty="0" smtClean="0">
                    <a:cs typeface="+mj-cs"/>
                  </a:rPr>
                  <a:t>ตำแหน่งของลูกขนไก่อธิบายได้โดยสมการ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+mj-cs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+mj-cs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𝑇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cs typeface="+mj-cs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cs typeface="+mj-cs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  <m:t>𝑇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+mj-cs"/>
                              </a:rPr>
                              <m:t>𝑔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cs typeface="+mj-cs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  <a:cs typeface="+mj-cs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  <m:t>𝑔𝑡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+mj-cs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  <a:cs typeface="+mj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cs typeface="+mj-cs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cs typeface="+mj-cs"/>
                                      </a:rPr>
                                      <m:t>𝑇</m:t>
                                    </m:r>
                                  </m:sub>
                                </m:sSub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cs typeface="+mj-cs"/>
                  </a:rPr>
                  <a:t>----&gt; (1)</a:t>
                </a:r>
              </a:p>
              <a:p>
                <a:pPr algn="ctr"/>
                <a:r>
                  <a:rPr lang="th-TH" dirty="0" smtClean="0">
                    <a:cs typeface="+mj-cs"/>
                  </a:rPr>
                  <a:t>เมื่อ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th-TH" dirty="0" smtClean="0">
                    <a:cs typeface="+mj-cs"/>
                  </a:rPr>
                  <a:t> คือความเร็วปลาย และ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𝑔</m:t>
                    </m:r>
                  </m:oMath>
                </a14:m>
                <a:r>
                  <a:rPr lang="th-TH" dirty="0" smtClean="0">
                    <a:cs typeface="+mj-cs"/>
                  </a:rPr>
                  <a:t> คือ ความเร่งเนื่องจากแรงโน้มถ่วง</a:t>
                </a:r>
                <a:endParaRPr lang="th-TH" dirty="0">
                  <a:cs typeface="+mj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16" y="1844824"/>
                <a:ext cx="7769193" cy="1635832"/>
              </a:xfrm>
              <a:prstGeom prst="rect">
                <a:avLst/>
              </a:prstGeom>
              <a:blipFill rotWithShape="1">
                <a:blip r:embed="rId3"/>
                <a:stretch>
                  <a:fillRect t="-2941" b="-919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88" y="4228378"/>
                <a:ext cx="8129232" cy="1208857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h-TH" dirty="0" smtClean="0">
                    <a:cs typeface="+mj-cs"/>
                  </a:rPr>
                  <a:t>สำหรับตำแหน่งที่เป็นฟังก์ชันของความเร็ว จะอธิบายได้โดยสมการ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+mj-cs"/>
                      </a:rPr>
                      <m:t>𝑥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+mj-cs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+mj-cs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+mj-cs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+mj-cs"/>
                          </a:rPr>
                          <m:t>∙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+mj-cs"/>
                          </a:rPr>
                          <m:t>𝑔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cs typeface="+mj-cs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cs typeface="+mj-cs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cs typeface="+mj-cs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+mj-cs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+mj-cs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+mj-cs"/>
                                  </a:rPr>
                                  <m:t>𝑡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sz="2400" b="0" i="1" smtClean="0">
                                <a:latin typeface="Cambria Math"/>
                                <a:cs typeface="+mj-cs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+mj-cs"/>
                          </a:rPr>
                          <m:t>𝑔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cs typeface="+mj-cs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+mj-cs"/>
                          </a:rPr>
                          <m:t>𝑔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cs typeface="+mj-cs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/>
                                <a:cs typeface="+mj-cs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cs typeface="+mj-cs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cs typeface="+mj-cs"/>
                                  </a:rPr>
                                  <m:t>𝑣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cs typeface="+mj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+mj-cs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cs typeface="+mj-cs"/>
                                      </a:rPr>
                                      <m:t>𝑡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  <a:cs typeface="+mj-cs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𝑔</m:t>
                        </m:r>
                      </m:den>
                    </m:f>
                    <m:r>
                      <m:rPr>
                        <m:sty m:val="p"/>
                      </m:rPr>
                      <a:rPr lang="en-US" sz="2400" i="0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ln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g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cs typeface="+mj-cs"/>
                  </a:rPr>
                  <a:t>----&gt;(2)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88" y="4228378"/>
                <a:ext cx="8129232" cy="1208857"/>
              </a:xfrm>
              <a:prstGeom prst="rect">
                <a:avLst/>
              </a:prstGeom>
              <a:blipFill rotWithShape="1">
                <a:blip r:embed="rId4"/>
                <a:stretch>
                  <a:fillRect t="-396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6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640007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7584" y="476671"/>
                <a:ext cx="7416824" cy="95410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lvl="0" algn="ctr"/>
                <a:r>
                  <a:rPr lang="th-TH" dirty="0" smtClean="0">
                    <a:solidFill>
                      <a:prstClr val="black"/>
                    </a:solidFill>
                  </a:rPr>
                  <a:t>ถ้าแรงต้านในการเคลื่อนที่ของลูกขนไก่ เป็นสัดส่วนกับความเร็วกำลังสอง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h-TH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𝑟𝑒𝑠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𝑘𝑚</m:t>
                    </m:r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th-TH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76671"/>
                <a:ext cx="7416824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5590" r="-328" b="-1677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79712" y="1988840"/>
                <a:ext cx="5400600" cy="1248419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th-TH" dirty="0" smtClean="0"/>
                  <a:t>สมการการเคลื่อนที่จะเป็น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𝑔𝑡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----&gt; (3)</a:t>
                </a:r>
                <a:endParaRPr lang="th-TH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988840"/>
                <a:ext cx="5400600" cy="1248419"/>
              </a:xfrm>
              <a:prstGeom prst="rect">
                <a:avLst/>
              </a:prstGeom>
              <a:blipFill rotWithShape="1">
                <a:blip r:embed="rId3"/>
                <a:stretch>
                  <a:fillRect t="-430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5556" y="4077071"/>
                <a:ext cx="7920880" cy="1272336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lvl="0" algn="ctr"/>
                <a:r>
                  <a:rPr lang="th-TH" dirty="0" smtClean="0">
                    <a:solidFill>
                      <a:prstClr val="black"/>
                    </a:solidFill>
                  </a:rPr>
                  <a:t>สำหรับตำแหน่งที่เป็นฟังก์ชันของความเร็ว จะอธิบายได้โดยสมการ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m:rPr>
                        <m:sty m:val="p"/>
                      </m:rPr>
                      <a:rPr lang="en-US">
                        <a:solidFill>
                          <a:prstClr val="black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/>
                          </a:rPr>
                          <m:t>g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cs typeface="+mj-cs"/>
                  </a:rPr>
                  <a:t>----&gt;(4)</a:t>
                </a:r>
                <a:endParaRPr lang="en-US" sz="2400" dirty="0">
                  <a:solidFill>
                    <a:srgbClr val="FF0000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4077071"/>
                <a:ext cx="7920880" cy="1272336"/>
              </a:xfrm>
              <a:prstGeom prst="rect">
                <a:avLst/>
              </a:prstGeom>
              <a:blipFill rotWithShape="1">
                <a:blip r:embed="rId4"/>
                <a:stretch>
                  <a:fillRect t="-422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ลูกศรขวา 5">
            <a:hlinkClick r:id="rId5" action="ppaction://hlinksldjump"/>
          </p:cNvPr>
          <p:cNvSpPr/>
          <p:nvPr/>
        </p:nvSpPr>
        <p:spPr>
          <a:xfrm>
            <a:off x="8358214" y="6215082"/>
            <a:ext cx="357190" cy="35719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774358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5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600380" cy="3774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4" name="ลูกศรเชื่อมต่อแบบตรง 3"/>
          <p:cNvCxnSpPr/>
          <p:nvPr/>
        </p:nvCxnSpPr>
        <p:spPr>
          <a:xfrm>
            <a:off x="2357422" y="3857628"/>
            <a:ext cx="37398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71868" y="3214686"/>
            <a:ext cx="140415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0.4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 </a:t>
            </a:r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j-cs"/>
              </a:rPr>
              <a:t>เมตร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643578"/>
            <a:ext cx="3839513" cy="4616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>
                <a:cs typeface="+mj-cs"/>
              </a:rPr>
              <a:t>รูปที่ </a:t>
            </a:r>
            <a:r>
              <a:rPr lang="en-US" sz="2400" dirty="0" smtClean="0">
                <a:cs typeface="+mj-cs"/>
              </a:rPr>
              <a:t>1 :</a:t>
            </a:r>
            <a:r>
              <a:rPr lang="th-TH" sz="2400" dirty="0" smtClean="0">
                <a:cs typeface="+mj-cs"/>
              </a:rPr>
              <a:t> การติดตั้งกล้องถ่ายภาพความเร็วสูง</a:t>
            </a:r>
            <a:endParaRPr lang="en-US" sz="2400" dirty="0">
              <a:cs typeface="+mj-cs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285852" y="357166"/>
            <a:ext cx="657229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cs typeface="+mj-cs"/>
              </a:rPr>
              <a:t>วิธีการทดลอง</a:t>
            </a:r>
            <a:endParaRPr lang="en-US" sz="4800" b="1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6594760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ไดอะแกรม 30"/>
          <p:cNvGraphicFramePr/>
          <p:nvPr/>
        </p:nvGraphicFramePr>
        <p:xfrm>
          <a:off x="1571604" y="928670"/>
          <a:ext cx="6048000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ลูกศรขวา 31">
            <a:hlinkClick r:id="rId7" action="ppaction://hlinksldjump"/>
          </p:cNvPr>
          <p:cNvSpPr/>
          <p:nvPr/>
        </p:nvSpPr>
        <p:spPr>
          <a:xfrm>
            <a:off x="8358214" y="6215082"/>
            <a:ext cx="357190" cy="35719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72528" y="1428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7826674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645</Words>
  <Application>Microsoft Office PowerPoint</Application>
  <PresentationFormat>นำเสนอทางหน้าจอ (4:3)</PresentationFormat>
  <Paragraphs>80</Paragraphs>
  <Slides>16</Slides>
  <Notes>2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8" baseType="lpstr">
      <vt:lpstr>ชุดรูปแบบของ Office</vt:lpstr>
      <vt:lpstr>สมการ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4738z</cp:lastModifiedBy>
  <cp:revision>51</cp:revision>
  <dcterms:created xsi:type="dcterms:W3CDTF">2016-06-08T18:03:57Z</dcterms:created>
  <dcterms:modified xsi:type="dcterms:W3CDTF">2016-09-08T14:30:30Z</dcterms:modified>
</cp:coreProperties>
</file>