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4" r:id="rId9"/>
    <p:sldId id="265" r:id="rId10"/>
    <p:sldId id="263" r:id="rId11"/>
    <p:sldId id="266" r:id="rId12"/>
  </p:sldIdLst>
  <p:sldSz cx="9144000" cy="5715000" type="screen16x10"/>
  <p:notesSz cx="6858000" cy="9144000"/>
  <p:defaultTextStyle>
    <a:defPPr>
      <a:defRPr lang="th-TH"/>
    </a:defPPr>
    <a:lvl1pPr marL="0" algn="l" defTabSz="713232" rtl="0" eaLnBrk="1" latinLnBrk="0" hangingPunct="1">
      <a:defRPr sz="218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218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218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218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218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218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218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218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2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A9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0" autoAdjust="0"/>
    <p:restoredTop sz="94660" autoAdjust="0"/>
  </p:normalViewPr>
  <p:slideViewPr>
    <p:cSldViewPr snapToGrid="0">
      <p:cViewPr>
        <p:scale>
          <a:sx n="90" d="100"/>
          <a:sy n="90" d="100"/>
        </p:scale>
        <p:origin x="-798" y="-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5F3E0-21A2-42C3-AB9A-19B18DB256E7}" type="datetimeFigureOut">
              <a:rPr lang="th-TH" smtClean="0"/>
              <a:t>08/09/59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30C39-99C2-4B61-BDDB-48B9ED3C29A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260713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0F8D5-6794-4B30-BB9B-22E1C7EAC856}" type="datetimeFigureOut">
              <a:rPr lang="th-TH" smtClean="0"/>
              <a:t>08/09/59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E8AC5-3ED5-430E-BEB8-4587208270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8002154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E8AC5-3ED5-430E-BEB8-458720827047}" type="slidenum">
              <a:rPr lang="th-TH" smtClean="0"/>
              <a:t>1</a:t>
            </a:fld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899CD95-A067-467A-BD86-C451454608DF}" type="datetime1">
              <a:rPr lang="th-TH" smtClean="0"/>
              <a:t>08/09/59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101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3257-BE7F-4840-ADBD-51DEA5D9718D}" type="datetime1">
              <a:rPr lang="th-TH" smtClean="0"/>
              <a:t>08/09/59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1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9884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7395-5A75-4237-BCF1-0F45B4713E09}" type="datetime1">
              <a:rPr lang="th-TH" smtClean="0"/>
              <a:t>08/09/59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1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8769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90EF7-0EFC-4313-888D-BE6DE208C18E}" type="datetime1">
              <a:rPr lang="th-TH" smtClean="0"/>
              <a:t>08/09/59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1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7437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251E-27EF-408C-90BD-BE76DFF519E2}" type="datetime1">
              <a:rPr lang="th-TH" smtClean="0"/>
              <a:t>08/09/59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1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0288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F644-816F-4A0F-91DA-A8C05EF7AC73}" type="datetime1">
              <a:rPr lang="th-TH" smtClean="0"/>
              <a:t>08/09/59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1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2861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812E4-A707-4803-984A-F251FAFB908D}" type="datetime1">
              <a:rPr lang="th-TH" smtClean="0"/>
              <a:t>08/09/59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1</a:t>
            </a: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50600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1B5C-9DE1-4D75-8369-5AA9819ED8BD}" type="datetime1">
              <a:rPr lang="th-TH" smtClean="0"/>
              <a:t>08/09/59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1</a:t>
            </a:r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7895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DD11-94EE-4A03-9A2F-A506A613686A}" type="datetime1">
              <a:rPr lang="th-TH" smtClean="0"/>
              <a:t>08/09/59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1</a:t>
            </a: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9942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EC79-32E3-4561-B1D2-97373690C097}" type="datetime1">
              <a:rPr lang="th-TH" smtClean="0"/>
              <a:t>08/09/59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1</a:t>
            </a: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74157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AD3D-15CF-4D7D-B845-1D8D6C571256}" type="datetime1">
              <a:rPr lang="th-TH" smtClean="0"/>
              <a:t>08/09/59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1</a:t>
            </a: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0990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5CA3-7FFC-42DB-B99F-418536EB586A}" type="datetime1">
              <a:rPr lang="th-TH" smtClean="0"/>
              <a:t>08/09/59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1</a:t>
            </a: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6997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43AC8-A2D6-4346-9AF6-3EC6D50B336F}" type="datetime1">
              <a:rPr lang="th-TH" smtClean="0"/>
              <a:t>08/09/59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h-TH" smtClean="0"/>
              <a:t>1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78B86-C4E7-4207-B14F-9EFDE7DB87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5531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48640" y="645459"/>
            <a:ext cx="8089751" cy="4561242"/>
          </a:xfrm>
          <a:prstGeom prst="rect">
            <a:avLst/>
          </a:prstGeom>
          <a:solidFill>
            <a:srgbClr val="00B0F0">
              <a:alpha val="63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860612" y="753035"/>
            <a:ext cx="76594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การจำลองสถานการณ์การตกของดินสอ</a:t>
            </a:r>
            <a:br>
              <a:rPr lang="th-TH" sz="44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44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โดยใช้โปรแกรมคอมพิวเตอร์</a:t>
            </a:r>
            <a:endParaRPr lang="th-TH" sz="4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2162287" y="4067928"/>
            <a:ext cx="4862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ผู้นำเสนอ</a:t>
            </a:r>
            <a:r>
              <a:rPr lang="th-TH" sz="2800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นางสาว</a:t>
            </a:r>
            <a:r>
              <a:rPr lang="th-TH" sz="2800" dirty="0" err="1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สาธิ</a:t>
            </a:r>
            <a:r>
              <a:rPr lang="th-TH" sz="2800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ยา  รัตนา</a:t>
            </a:r>
            <a:endParaRPr lang="th-TH" sz="2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914400" y="2732294"/>
            <a:ext cx="7358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ln w="0"/>
                <a:solidFill>
                  <a:schemeClr val="bg1"/>
                </a:solidFill>
                <a:latin typeface="AngsanaUPC" panose="02020603050405020304" pitchFamily="18" charset="-34"/>
                <a:cs typeface="+mj-cs"/>
              </a:rPr>
              <a:t>โดย  </a:t>
            </a:r>
            <a:r>
              <a:rPr lang="en-US" sz="3600" dirty="0">
                <a:ln w="0"/>
                <a:solidFill>
                  <a:schemeClr val="bg1"/>
                </a:solidFill>
                <a:latin typeface="AngsanaUPC" panose="02020603050405020304" pitchFamily="18" charset="-34"/>
                <a:cs typeface="+mj-cs"/>
              </a:rPr>
              <a:t>Rod </a:t>
            </a:r>
            <a:r>
              <a:rPr lang="en-US" sz="3600" dirty="0" smtClean="0">
                <a:ln w="0"/>
                <a:solidFill>
                  <a:schemeClr val="bg1"/>
                </a:solidFill>
                <a:latin typeface="AngsanaUPC" panose="02020603050405020304" pitchFamily="18" charset="-34"/>
                <a:cs typeface="+mj-cs"/>
              </a:rPr>
              <a:t>Cross</a:t>
            </a:r>
            <a:endParaRPr lang="th-TH" sz="3600" dirty="0">
              <a:ln w="0"/>
              <a:solidFill>
                <a:schemeClr val="bg1"/>
              </a:solidFill>
              <a:latin typeface="AngsanaUPC" panose="02020603050405020304" pitchFamily="18" charset="-34"/>
              <a:cs typeface="+mj-cs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1</a:t>
            </a:fld>
            <a:endParaRPr lang="th-TH"/>
          </a:p>
        </p:txBody>
      </p:sp>
      <p:sp>
        <p:nvSpPr>
          <p:cNvPr id="12" name="วงรี 11"/>
          <p:cNvSpPr/>
          <p:nvPr/>
        </p:nvSpPr>
        <p:spPr>
          <a:xfrm>
            <a:off x="8520056" y="79744"/>
            <a:ext cx="531128" cy="47846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1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263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48640" y="1161826"/>
            <a:ext cx="8089751" cy="3980329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48640" y="387275"/>
            <a:ext cx="8089751" cy="774551"/>
          </a:xfrm>
          <a:prstGeom prst="rect">
            <a:avLst/>
          </a:prstGeom>
          <a:solidFill>
            <a:schemeClr val="accent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48640" y="5142155"/>
            <a:ext cx="8089752" cy="279699"/>
          </a:xfrm>
          <a:prstGeom prst="rect">
            <a:avLst/>
          </a:prstGeom>
          <a:solidFill>
            <a:srgbClr val="00B050">
              <a:alpha val="64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763793" y="466628"/>
            <a:ext cx="37221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สรุปผลการทดลอง</a:t>
            </a:r>
            <a:endParaRPr lang="th-TH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ตัวแทนเนื้อหา 1"/>
              <p:cNvSpPr>
                <a:spLocks noGrp="1"/>
              </p:cNvSpPr>
              <p:nvPr>
                <p:ph idx="1"/>
              </p:nvPr>
            </p:nvSpPr>
            <p:spPr>
              <a:xfrm>
                <a:off x="1393907" y="1690577"/>
                <a:ext cx="6399216" cy="1903228"/>
              </a:xfrm>
            </p:spPr>
            <p:txBody>
              <a:bodyPr>
                <a:normAutofit/>
              </a:bodyPr>
              <a:lstStyle/>
              <a:p>
                <a:pPr marL="0" indent="0" algn="thaiDist">
                  <a:buNone/>
                </a:pPr>
                <a:r>
                  <a:rPr lang="th-TH" sz="2800" dirty="0" smtClean="0">
                    <a:latin typeface="Angsana New" pitchFamily="18" charset="-34"/>
                    <a:cs typeface="+mj-cs"/>
                  </a:rPr>
                  <a:t>    จาก</a:t>
                </a:r>
                <a:r>
                  <a:rPr lang="th-TH" sz="2800" dirty="0">
                    <a:latin typeface="Angsana New" pitchFamily="18" charset="-34"/>
                    <a:cs typeface="+mj-cs"/>
                  </a:rPr>
                  <a:t>ผลการทดลองสรุปได้ว่า  ขนาดและทิศทางของการเคลื่อนที่ของดินสอขึ้นอยู่กับค่ามุมเริ่มต้นของการปล่อย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  <a:ea typeface="Cambria Math"/>
                            <a:cs typeface="+mj-cs"/>
                          </a:rPr>
                        </m:ctrlPr>
                      </m:sSubPr>
                      <m:e>
                        <m:r>
                          <a:rPr lang="th-TH" sz="2000" i="1">
                            <a:latin typeface="Cambria Math"/>
                            <a:ea typeface="Cambria Math"/>
                            <a:cs typeface="+mj-cs"/>
                          </a:rPr>
                          <m:t>𝜃</m:t>
                        </m:r>
                      </m:e>
                      <m:sub>
                        <m:r>
                          <a:rPr lang="en-US" sz="2000" i="1">
                            <a:latin typeface="Cambria Math"/>
                            <a:ea typeface="Cambria Math"/>
                            <a:cs typeface="+mj-cs"/>
                          </a:rPr>
                          <m:t>0</m:t>
                        </m:r>
                      </m:sub>
                    </m:sSub>
                  </m:oMath>
                </a14:m>
                <a:r>
                  <a:rPr lang="th-TH" sz="2800" dirty="0">
                    <a:latin typeface="Angsana New" pitchFamily="18" charset="-34"/>
                    <a:cs typeface="+mj-cs"/>
                  </a:rPr>
                  <a:t> และค่าสัมประสิทธิ์แรงเสียดทาน</a:t>
                </a:r>
                <a:r>
                  <a:rPr lang="en-US" sz="2800" dirty="0">
                    <a:latin typeface="Angsana New" pitchFamily="18" charset="-34"/>
                    <a:ea typeface="Cambria Math"/>
                    <a:cs typeface="+mj-cs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  <a:cs typeface="+mj-cs"/>
                      </a:rPr>
                      <m:t>𝜇</m:t>
                    </m:r>
                  </m:oMath>
                </a14:m>
                <a:r>
                  <a:rPr lang="th-TH" sz="2800" dirty="0">
                    <a:latin typeface="Angsana New" pitchFamily="18" charset="-34"/>
                    <a:cs typeface="+mj-cs"/>
                  </a:rPr>
                  <a:t>   และมุมเริ่มต้น</a:t>
                </a:r>
                <a:r>
                  <a:rPr lang="th-TH" sz="2800" dirty="0">
                    <a:latin typeface="Angsana New" pitchFamily="18" charset="-34"/>
                    <a:cs typeface="+mj-cs"/>
                  </a:rPr>
                  <a:t>ของการ</a:t>
                </a:r>
                <a:r>
                  <a:rPr lang="th-TH" sz="2800" dirty="0">
                    <a:latin typeface="Angsana New" pitchFamily="18" charset="-34"/>
                    <a:cs typeface="+mj-cs"/>
                  </a:rPr>
                  <a:t>ปล่อยที่ทำให้ดินสอตกเร็วกว่าค่า </a:t>
                </a:r>
                <a:r>
                  <a:rPr lang="en-US" sz="2800" dirty="0">
                    <a:latin typeface="Angsana New" pitchFamily="18" charset="-34"/>
                    <a:cs typeface="+mj-cs"/>
                  </a:rPr>
                  <a:t>g </a:t>
                </a:r>
                <a:r>
                  <a:rPr lang="th-TH" sz="2800" dirty="0">
                    <a:latin typeface="Angsana New" pitchFamily="18" charset="-34"/>
                    <a:cs typeface="+mj-cs"/>
                  </a:rPr>
                  <a:t>มาตรฐานคือมุมที่มีค่า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  <a:ea typeface="Cambria Math"/>
                            <a:cs typeface="+mj-cs"/>
                          </a:rPr>
                        </m:ctrlPr>
                      </m:sSubPr>
                      <m:e>
                        <m:r>
                          <a:rPr lang="th-TH" sz="2000" i="1">
                            <a:latin typeface="Cambria Math"/>
                            <a:ea typeface="Cambria Math"/>
                            <a:cs typeface="+mj-cs"/>
                          </a:rPr>
                          <m:t>𝜃</m:t>
                        </m:r>
                      </m:e>
                      <m:sub>
                        <m:r>
                          <a:rPr lang="en-US" sz="2000" i="1">
                            <a:latin typeface="Cambria Math"/>
                            <a:ea typeface="Cambria Math"/>
                            <a:cs typeface="+mj-cs"/>
                          </a:rPr>
                          <m:t>0</m:t>
                        </m:r>
                      </m:sub>
                    </m:sSub>
                    <m:r>
                      <a:rPr lang="en-US" sz="2000" i="1">
                        <a:latin typeface="Cambria Math"/>
                        <a:ea typeface="Cambria Math"/>
                        <a:cs typeface="+mj-cs"/>
                      </a:rPr>
                      <m:t>&gt;</m:t>
                    </m:r>
                  </m:oMath>
                </a14:m>
                <a:r>
                  <a:rPr lang="en-US" sz="2800" dirty="0">
                    <a:latin typeface="Angsana New" pitchFamily="18" charset="-34"/>
                    <a:cs typeface="+mj-cs"/>
                  </a:rPr>
                  <a:t>42.1 </a:t>
                </a:r>
                <a:r>
                  <a:rPr lang="th-TH" sz="2800" dirty="0">
                    <a:latin typeface="Angsana New" pitchFamily="18" charset="-34"/>
                    <a:cs typeface="+mj-cs"/>
                  </a:rPr>
                  <a:t>องศา</a:t>
                </a:r>
                <a:endParaRPr lang="th-TH" sz="2800" dirty="0">
                  <a:latin typeface="Angsana New" pitchFamily="18" charset="-34"/>
                  <a:cs typeface="+mj-cs"/>
                </a:endParaRPr>
              </a:p>
              <a:p>
                <a:pPr marL="0" indent="0" algn="thaiDist">
                  <a:buNone/>
                </a:pPr>
                <a:endParaRPr lang="en-US" sz="2800" dirty="0">
                  <a:latin typeface="Angsana New" pitchFamily="18" charset="-34"/>
                  <a:cs typeface="+mj-cs"/>
                </a:endParaRPr>
              </a:p>
            </p:txBody>
          </p:sp>
        </mc:Choice>
        <mc:Fallback>
          <p:sp>
            <p:nvSpPr>
              <p:cNvPr id="14" name="ตัวแทนเนื้อหา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93907" y="1690577"/>
                <a:ext cx="6399216" cy="1903228"/>
              </a:xfrm>
              <a:blipFill rotWithShape="1">
                <a:blip r:embed="rId2"/>
                <a:stretch>
                  <a:fillRect l="-2002" t="-4792" r="-2002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10</a:t>
            </a:fld>
            <a:endParaRPr lang="th-TH"/>
          </a:p>
        </p:txBody>
      </p:sp>
      <p:sp>
        <p:nvSpPr>
          <p:cNvPr id="15" name="วงรี 14"/>
          <p:cNvSpPr/>
          <p:nvPr/>
        </p:nvSpPr>
        <p:spPr>
          <a:xfrm>
            <a:off x="8559210" y="79744"/>
            <a:ext cx="491974" cy="38688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800" b="1" dirty="0" smtClean="0">
                <a:latin typeface="Angsana New" pitchFamily="18" charset="-34"/>
                <a:cs typeface="Angsana New" pitchFamily="18" charset="-34"/>
              </a:rPr>
              <a:t>10</a:t>
            </a:r>
            <a:endParaRPr lang="th-TH" sz="18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9958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48640" y="1161825"/>
            <a:ext cx="8089751" cy="3980329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dirty="0" smtClean="0">
                <a:solidFill>
                  <a:schemeClr val="tx1"/>
                </a:solidFill>
              </a:rPr>
              <a:t>Rod Cross. </a:t>
            </a:r>
            <a:r>
              <a:rPr lang="en-US" sz="2000" dirty="0">
                <a:solidFill>
                  <a:schemeClr val="tx1"/>
                </a:solidFill>
              </a:rPr>
              <a:t>(2006). </a:t>
            </a:r>
            <a:r>
              <a:rPr lang="en-US" sz="2000" dirty="0" smtClean="0">
                <a:solidFill>
                  <a:schemeClr val="tx1"/>
                </a:solidFill>
              </a:rPr>
              <a:t>The </a:t>
            </a:r>
            <a:r>
              <a:rPr lang="en-US" sz="2000" dirty="0">
                <a:solidFill>
                  <a:schemeClr val="tx1"/>
                </a:solidFill>
              </a:rPr>
              <a:t>fall and bounce of pencils </a:t>
            </a:r>
            <a:r>
              <a:rPr lang="en-US" sz="2000" dirty="0" smtClean="0">
                <a:solidFill>
                  <a:schemeClr val="tx1"/>
                </a:solidFill>
              </a:rPr>
              <a:t>and other elongated objects. </a:t>
            </a:r>
            <a:r>
              <a:rPr lang="en-US" sz="2000" i="1" dirty="0" smtClean="0">
                <a:solidFill>
                  <a:schemeClr val="tx1"/>
                </a:solidFill>
              </a:rPr>
              <a:t>American Journal of Physics</a:t>
            </a:r>
            <a:r>
              <a:rPr lang="en-US" sz="2000" dirty="0" smtClean="0">
                <a:solidFill>
                  <a:schemeClr val="tx1"/>
                </a:solidFill>
              </a:rPr>
              <a:t>,74,26-30. 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48640" y="387275"/>
            <a:ext cx="8089751" cy="774551"/>
          </a:xfrm>
          <a:prstGeom prst="rect">
            <a:avLst/>
          </a:prstGeom>
          <a:solidFill>
            <a:schemeClr val="accent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48640" y="5142155"/>
            <a:ext cx="8089752" cy="279699"/>
          </a:xfrm>
          <a:prstGeom prst="rect">
            <a:avLst/>
          </a:prstGeom>
          <a:solidFill>
            <a:srgbClr val="00B050">
              <a:alpha val="64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763793" y="466628"/>
            <a:ext cx="37221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แหล่งอ้างอิง</a:t>
            </a:r>
            <a:endParaRPr lang="th-TH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11</a:t>
            </a:fld>
            <a:endParaRPr lang="th-TH"/>
          </a:p>
        </p:txBody>
      </p:sp>
      <p:sp>
        <p:nvSpPr>
          <p:cNvPr id="9" name="วงรี 8"/>
          <p:cNvSpPr/>
          <p:nvPr/>
        </p:nvSpPr>
        <p:spPr>
          <a:xfrm>
            <a:off x="8559210" y="79744"/>
            <a:ext cx="491974" cy="38688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800" b="1" dirty="0" smtClean="0">
                <a:latin typeface="Angsana New" pitchFamily="18" charset="-34"/>
                <a:cs typeface="Angsana New" pitchFamily="18" charset="-34"/>
              </a:rPr>
              <a:t>11</a:t>
            </a:r>
            <a:endParaRPr lang="th-TH" sz="18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3472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48640" y="1161826"/>
            <a:ext cx="8089751" cy="3980329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48640" y="387275"/>
            <a:ext cx="8089751" cy="774551"/>
          </a:xfrm>
          <a:prstGeom prst="rect">
            <a:avLst/>
          </a:prstGeom>
          <a:solidFill>
            <a:schemeClr val="accent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48640" y="5142155"/>
            <a:ext cx="8089752" cy="279699"/>
          </a:xfrm>
          <a:prstGeom prst="rect">
            <a:avLst/>
          </a:prstGeom>
          <a:solidFill>
            <a:srgbClr val="00B050">
              <a:alpha val="64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763793" y="466628"/>
            <a:ext cx="37221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Outline</a:t>
            </a:r>
            <a:endParaRPr lang="th-TH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10" name="กล่องข้อความ 9"/>
          <p:cNvSpPr txBox="1"/>
          <p:nvPr/>
        </p:nvSpPr>
        <p:spPr>
          <a:xfrm>
            <a:off x="981635" y="1504575"/>
            <a:ext cx="719417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วัตถุประสงค์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บทนำ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ทฤษฎี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วิธีทดลอง</a:t>
            </a:r>
            <a:endParaRPr lang="th-TH" sz="2800" dirty="0">
              <a:latin typeface="Angsana New" pitchFamily="18" charset="-34"/>
              <a:cs typeface="Angsana New" pitchFamily="18" charset="-34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ผล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การทดลองและการวิเคราะห์ผลการ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ทดลอง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สรุป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แหล่ง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อ้างอิง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th-TH" sz="2800" dirty="0">
              <a:latin typeface="Angsana New" pitchFamily="18" charset="-34"/>
              <a:cs typeface="Angsana New" pitchFamily="18" charset="-34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th-TH" sz="28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2</a:t>
            </a:fld>
            <a:endParaRPr lang="th-TH"/>
          </a:p>
        </p:txBody>
      </p:sp>
      <p:sp>
        <p:nvSpPr>
          <p:cNvPr id="13" name="วงรี 12"/>
          <p:cNvSpPr/>
          <p:nvPr/>
        </p:nvSpPr>
        <p:spPr>
          <a:xfrm>
            <a:off x="8638390" y="79744"/>
            <a:ext cx="412793" cy="38688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ngsana New" pitchFamily="18" charset="-34"/>
                <a:cs typeface="Angsana New" pitchFamily="18" charset="-34"/>
              </a:rPr>
              <a:t>2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5162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48640" y="1161826"/>
            <a:ext cx="8089751" cy="3980329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48640" y="387275"/>
            <a:ext cx="8089751" cy="774551"/>
          </a:xfrm>
          <a:prstGeom prst="rect">
            <a:avLst/>
          </a:prstGeom>
          <a:solidFill>
            <a:schemeClr val="accent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48640" y="5142155"/>
            <a:ext cx="8089752" cy="279699"/>
          </a:xfrm>
          <a:prstGeom prst="rect">
            <a:avLst/>
          </a:prstGeom>
          <a:solidFill>
            <a:srgbClr val="00B050">
              <a:alpha val="64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763793" y="466628"/>
            <a:ext cx="37221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วัตถุประสงค์</a:t>
            </a:r>
            <a:endParaRPr lang="th-TH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10" name="กล่องข้อความ 9"/>
          <p:cNvSpPr txBox="1"/>
          <p:nvPr/>
        </p:nvSpPr>
        <p:spPr>
          <a:xfrm>
            <a:off x="1276125" y="1923013"/>
            <a:ext cx="64196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th-TH" sz="2800" dirty="0">
                <a:latin typeface="Angsana New" pitchFamily="18" charset="-34"/>
                <a:cs typeface="Angsana New" pitchFamily="18" charset="-34"/>
              </a:rPr>
              <a:t>เพื่อศึกษาการล้มลงของดินสอจากการจำลองสถานการณ์โดยใช้โปรแกรม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คอมพิวเตอร์</a:t>
            </a:r>
            <a:endParaRPr lang="th-TH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3</a:t>
            </a:fld>
            <a:endParaRPr lang="th-TH"/>
          </a:p>
        </p:txBody>
      </p:sp>
      <p:sp>
        <p:nvSpPr>
          <p:cNvPr id="12" name="วงรี 11"/>
          <p:cNvSpPr/>
          <p:nvPr/>
        </p:nvSpPr>
        <p:spPr>
          <a:xfrm>
            <a:off x="8638390" y="79744"/>
            <a:ext cx="412793" cy="38688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3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7318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48640" y="387275"/>
            <a:ext cx="8089751" cy="774551"/>
          </a:xfrm>
          <a:prstGeom prst="rect">
            <a:avLst/>
          </a:prstGeom>
          <a:solidFill>
            <a:schemeClr val="accent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 smtClean="0">
                <a:cs typeface="+mj-cs"/>
              </a:rPr>
              <a:t>บทนำ</a:t>
            </a:r>
            <a:endParaRPr lang="th-TH" sz="4400" b="1" dirty="0">
              <a:cs typeface="+mj-cs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48640" y="1161826"/>
            <a:ext cx="8089751" cy="3980329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numCol="2" rtlCol="0" anchor="t"/>
          <a:lstStyle/>
          <a:p>
            <a:pPr algn="thaiDist"/>
            <a:endParaRPr lang="th-TH" sz="2800" dirty="0" smtClean="0">
              <a:solidFill>
                <a:schemeClr val="tx1"/>
              </a:solidFill>
              <a:cs typeface="+mj-cs"/>
            </a:endParaRPr>
          </a:p>
          <a:p>
            <a:pPr algn="thaiDist"/>
            <a:r>
              <a:rPr lang="th-TH" sz="2800" dirty="0">
                <a:solidFill>
                  <a:schemeClr val="tx1"/>
                </a:solidFill>
                <a:cs typeface="+mj-cs"/>
              </a:rPr>
              <a:t> </a:t>
            </a:r>
            <a:r>
              <a:rPr lang="th-TH" sz="2800" dirty="0" smtClean="0">
                <a:solidFill>
                  <a:schemeClr val="tx1"/>
                </a:solidFill>
                <a:cs typeface="+mj-cs"/>
              </a:rPr>
              <a:t>  ปัจจุบัน</a:t>
            </a:r>
            <a:r>
              <a:rPr lang="th-TH" sz="2800" dirty="0">
                <a:solidFill>
                  <a:schemeClr val="tx1"/>
                </a:solidFill>
                <a:cs typeface="+mj-cs"/>
              </a:rPr>
              <a:t>ความก้าวหน้าของเทคโนโลยี สามารถพัฒนาโปรแกรมคอมพิวเตอร์มาใช้อธิบายเหตุการณ์ต่างๆที่มีอยู่ในชีวิตประจำวันได้มากขึ้น  ในที่นี้จะใช้การจำลองสถานการณ์โดยใช้โปรแกรมคอมพิวเตอร์วิเคราะห์การล้มลงของดินสอ</a:t>
            </a:r>
            <a:endParaRPr lang="th-TH" sz="2800" dirty="0">
              <a:solidFill>
                <a:schemeClr val="tx1"/>
              </a:solidFill>
              <a:cs typeface="+mj-cs"/>
            </a:endParaRPr>
          </a:p>
        </p:txBody>
      </p:sp>
      <p:pic>
        <p:nvPicPr>
          <p:cNvPr id="6" name="Picture 2" descr="Summer 14 Sketches k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289" y="1573619"/>
            <a:ext cx="3466791" cy="304357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ตัวแทนหมายเลขภาพนิ่ง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4</a:t>
            </a:fld>
            <a:endParaRPr lang="th-TH"/>
          </a:p>
        </p:txBody>
      </p:sp>
      <p:sp>
        <p:nvSpPr>
          <p:cNvPr id="9" name="วงรี 8"/>
          <p:cNvSpPr/>
          <p:nvPr/>
        </p:nvSpPr>
        <p:spPr>
          <a:xfrm>
            <a:off x="8638390" y="79744"/>
            <a:ext cx="412793" cy="38688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4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0007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48640" y="387275"/>
            <a:ext cx="8089751" cy="774551"/>
          </a:xfrm>
          <a:prstGeom prst="rect">
            <a:avLst/>
          </a:prstGeom>
          <a:solidFill>
            <a:schemeClr val="accent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 smtClean="0">
                <a:cs typeface="+mj-cs"/>
              </a:rPr>
              <a:t>ทฤษฎี</a:t>
            </a:r>
            <a:endParaRPr lang="th-TH" sz="4400" b="1" dirty="0">
              <a:cs typeface="+mj-cs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48640" y="1161826"/>
            <a:ext cx="8089751" cy="3980329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12" y="1387922"/>
            <a:ext cx="3024335" cy="35281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สี่เหลี่ยมผืนผ้า 6"/>
              <p:cNvSpPr/>
              <p:nvPr/>
            </p:nvSpPr>
            <p:spPr>
              <a:xfrm>
                <a:off x="4658062" y="1161825"/>
                <a:ext cx="3980329" cy="3980329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th-TH" dirty="0" smtClean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ศึกษาการเคลื่อนที่ของดินสอที่ปล่อยจากมุมต่างๆ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th-TH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ngsana New" pitchFamily="18" charset="-34"/>
                      </a:rPr>
                      <m:t>𝜃</m:t>
                    </m:r>
                    <m:r>
                      <a:rPr lang="en-US" sz="200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ngsana New" pitchFamily="18" charset="-34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ngsana New" pitchFamily="18" charset="-34"/>
                          </a:rPr>
                        </m:ctrlPr>
                      </m:sSubPr>
                      <m:e>
                        <m:r>
                          <a:rPr lang="th-TH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ngsana New" pitchFamily="18" charset="-34"/>
                          </a:rPr>
                          <m:t>𝜃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ngsana New" pitchFamily="18" charset="-34"/>
                          </a:rPr>
                          <m:t>0</m:t>
                        </m:r>
                      </m:sub>
                    </m:sSub>
                    <m:r>
                      <a:rPr lang="en-US" sz="200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ngsana New" pitchFamily="18" charset="-34"/>
                      </a:rPr>
                      <m:t>(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ngsana New" pitchFamily="18" charset="-34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ngsana New" pitchFamily="18" charset="-34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Angsana New" pitchFamily="18" charset="-34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Angsana New" pitchFamily="18" charset="-34"/>
                              </a:rPr>
                              <m:t>𝜔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Angsana New" pitchFamily="18" charset="-34"/>
                              </a:rPr>
                              <m:t>0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ngsana New" pitchFamily="18" charset="-34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ngsana New" pitchFamily="18" charset="-34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ngsana New" pitchFamily="18" charset="-34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Angsana New" pitchFamily="18" charset="-34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Angsana New" pitchFamily="18" charset="-34"/>
                              </a:rPr>
                              <m:t>−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Angsana New" pitchFamily="18" charset="-34"/>
                              </a:rPr>
                              <m:t>𝜔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Angsana New" pitchFamily="18" charset="-34"/>
                              </a:rPr>
                              <m:t>0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ngsana New" pitchFamily="18" charset="-34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)</a:t>
                </a:r>
              </a:p>
              <a:p>
                <a:pPr algn="ctr"/>
                <a:endParaRPr lang="en-US" sz="2000" dirty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endParaRPr>
              </a:p>
              <a:p>
                <a:r>
                  <a:rPr lang="th-TH" sz="2000" dirty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และศึกษาทิศทางการเคลื่อนที่ของดินสอจาก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      F </a:t>
                </a:r>
                <a:r>
                  <a:rPr lang="en-US" sz="2000" dirty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= MH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ngsana New" pitchFamily="18" charset="-34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Angsana New" pitchFamily="18" charset="-34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Angsana New" pitchFamily="18" charset="-34"/>
                              </a:rPr>
                              <m:t>𝜔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Angsana New" pitchFamily="18" charset="-34"/>
                              </a:rPr>
                              <m:t>0</m:t>
                            </m:r>
                          </m:sub>
                        </m:sSub>
                      </m:e>
                      <m:sup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ngsana New" pitchFamily="18" charset="-34"/>
                          </a:rPr>
                          <m:t>2</m:t>
                        </m:r>
                      </m:sup>
                    </m:sSup>
                    <m:func>
                      <m:func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  <a:cs typeface="Angsana New" pitchFamily="18" charset="-34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solidFill>
                              <a:schemeClr val="tx1"/>
                            </a:solidFill>
                            <a:latin typeface="Cambria Math"/>
                            <a:cs typeface="Angsana New" pitchFamily="18" charset="-34"/>
                          </a:rPr>
                          <m:t>sin</m:t>
                        </m:r>
                      </m:fName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ngsana New" pitchFamily="18" charset="-34"/>
                          </a:rPr>
                          <m:t>𝜃</m:t>
                        </m:r>
                      </m:e>
                    </m:func>
                    <m:r>
                      <a:rPr lang="en-US" sz="16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ngsana New" pitchFamily="18" charset="-34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(</a:t>
                </a:r>
                <a:r>
                  <a:rPr lang="en-US" sz="2000" dirty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3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600" i="1" dirty="0">
                            <a:solidFill>
                              <a:schemeClr val="tx1"/>
                            </a:solidFill>
                            <a:latin typeface="Cambria Math"/>
                            <a:cs typeface="Angsana New" pitchFamily="18" charset="-34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 dirty="0">
                            <a:solidFill>
                              <a:schemeClr val="tx1"/>
                            </a:solidFill>
                            <a:latin typeface="Cambria Math"/>
                            <a:cs typeface="Angsana New" pitchFamily="18" charset="-34"/>
                          </a:rPr>
                          <m:t>cos</m:t>
                        </m:r>
                      </m:fName>
                      <m:e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ngsana New" pitchFamily="18" charset="-34"/>
                          </a:rPr>
                          <m:t>𝜃</m:t>
                        </m:r>
                      </m:e>
                    </m:func>
                    <m:r>
                      <a:rPr lang="en-US" sz="1600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ngsana New" pitchFamily="18" charset="-34"/>
                      </a:rPr>
                      <m:t>−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2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dirty="0">
                            <a:solidFill>
                              <a:schemeClr val="tx1"/>
                            </a:solidFill>
                            <a:latin typeface="Cambria Math"/>
                            <a:cs typeface="Angsana New" pitchFamily="18" charset="-34"/>
                          </a:rPr>
                        </m:ctrlPr>
                      </m:sSubPr>
                      <m:e>
                        <m:func>
                          <m:funcPr>
                            <m:ctrlPr>
                              <a:rPr lang="en-US" sz="1600" i="1" dirty="0">
                                <a:solidFill>
                                  <a:schemeClr val="tx1"/>
                                </a:solidFill>
                                <a:latin typeface="Cambria Math"/>
                                <a:cs typeface="Angsana New" pitchFamily="18" charset="-34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600" dirty="0">
                                <a:solidFill>
                                  <a:schemeClr val="tx1"/>
                                </a:solidFill>
                                <a:latin typeface="Cambria Math"/>
                                <a:cs typeface="Angsana New" pitchFamily="18" charset="-34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1600" i="1" dirty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Angsana New" pitchFamily="18" charset="-34"/>
                              </a:rPr>
                              <m:t>𝜃</m:t>
                            </m:r>
                          </m:e>
                        </m:func>
                      </m:e>
                      <m:sub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/>
                            <a:cs typeface="Angsana New" pitchFamily="18" charset="-34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)</a:t>
                </a:r>
                <a:endParaRPr lang="en-US" sz="2000" dirty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endParaRPr>
              </a:p>
              <a:p>
                <a:r>
                  <a:rPr lang="th-TH" sz="2000" dirty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และ</a:t>
                </a:r>
                <a:endParaRPr lang="en-US" sz="2000" dirty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endParaRPr>
              </a:p>
              <a:p>
                <a:r>
                  <a:rPr lang="en-US" sz="2000" dirty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      </a:t>
                </a:r>
                <a:r>
                  <a:rPr lang="en-US" sz="2000" dirty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N =MG - MH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ngsana New" pitchFamily="18" charset="-34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Angsana New" pitchFamily="18" charset="-34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Angsana New" pitchFamily="18" charset="-34"/>
                              </a:rPr>
                              <m:t>𝜔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Angsana New" pitchFamily="18" charset="-34"/>
                              </a:rPr>
                              <m:t>0</m:t>
                            </m:r>
                          </m:sub>
                        </m:sSub>
                      </m:e>
                      <m:sup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ngsana New" pitchFamily="18" charset="-34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(1+2</a:t>
                </a:r>
                <a:r>
                  <a:rPr lang="en-US" sz="2000" dirty="0">
                    <a:solidFill>
                      <a:schemeClr val="tx1"/>
                    </a:solidFill>
                    <a:cs typeface="Angsana New" pitchFamily="18" charset="-34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600" i="1" dirty="0">
                            <a:solidFill>
                              <a:schemeClr val="tx1"/>
                            </a:solidFill>
                            <a:latin typeface="Cambria Math"/>
                            <a:cs typeface="Angsana New" pitchFamily="18" charset="-34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 dirty="0">
                            <a:solidFill>
                              <a:schemeClr val="tx1"/>
                            </a:solidFill>
                            <a:latin typeface="Cambria Math"/>
                            <a:cs typeface="Angsana New" pitchFamily="18" charset="-34"/>
                          </a:rPr>
                          <m:t>cos</m:t>
                        </m:r>
                      </m:fName>
                      <m:e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ngsana New" pitchFamily="18" charset="-34"/>
                          </a:rPr>
                          <m:t>𝜃</m:t>
                        </m:r>
                      </m:e>
                    </m:func>
                    <m:sSub>
                      <m:sSubPr>
                        <m:ctrlPr>
                          <a:rPr lang="en-US" sz="1600" i="1" dirty="0">
                            <a:solidFill>
                              <a:schemeClr val="tx1"/>
                            </a:solidFill>
                            <a:latin typeface="Cambria Math"/>
                            <a:cs typeface="Angsana New" pitchFamily="18" charset="-34"/>
                          </a:rPr>
                        </m:ctrlPr>
                      </m:sSubPr>
                      <m:e>
                        <m:func>
                          <m:funcPr>
                            <m:ctrlPr>
                              <a:rPr lang="en-US" sz="1600" i="1" dirty="0">
                                <a:solidFill>
                                  <a:schemeClr val="tx1"/>
                                </a:solidFill>
                                <a:latin typeface="Cambria Math"/>
                                <a:cs typeface="Angsana New" pitchFamily="18" charset="-34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600" dirty="0">
                                <a:solidFill>
                                  <a:schemeClr val="tx1"/>
                                </a:solidFill>
                                <a:latin typeface="Cambria Math"/>
                                <a:cs typeface="Angsana New" pitchFamily="18" charset="-34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1600" i="1" dirty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Angsana New" pitchFamily="18" charset="-34"/>
                              </a:rPr>
                              <m:t>𝜃</m:t>
                            </m:r>
                          </m:e>
                        </m:func>
                      </m:e>
                      <m:sub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/>
                            <a:cs typeface="Angsana New" pitchFamily="18" charset="-34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-3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dirty="0">
                            <a:solidFill>
                              <a:schemeClr val="tx1"/>
                            </a:solidFill>
                            <a:latin typeface="Cambria Math"/>
                            <a:cs typeface="Angsana New" pitchFamily="18" charset="-34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600" dirty="0">
                            <a:solidFill>
                              <a:schemeClr val="tx1"/>
                            </a:solidFill>
                            <a:latin typeface="Cambria Math"/>
                            <a:cs typeface="Angsana New" pitchFamily="18" charset="-34"/>
                          </a:rPr>
                          <m:t>cos</m:t>
                        </m:r>
                      </m:e>
                      <m:sup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/>
                            <a:cs typeface="Angsana New" pitchFamily="18" charset="-34"/>
                          </a:rPr>
                          <m:t>2</m:t>
                        </m:r>
                      </m:sup>
                    </m:sSup>
                    <m:r>
                      <a:rPr lang="en-US" sz="1600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ngsana New" pitchFamily="18" charset="-34"/>
                      </a:rPr>
                      <m:t>𝜃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)</a:t>
                </a:r>
                <a:endParaRPr lang="th-TH" sz="1800" dirty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endParaRPr>
              </a:p>
              <a:p>
                <a:endParaRPr lang="th-TH" sz="2000" dirty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endParaRPr>
              </a:p>
              <a:p>
                <a:r>
                  <a:rPr lang="th-TH" sz="2000" dirty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         เมื่อ                           </a:t>
                </a:r>
                <a:r>
                  <a:rPr lang="en-US" sz="2800" dirty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F</a:t>
                </a:r>
                <a:r>
                  <a:rPr lang="en-US" dirty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ngsana New" pitchFamily="18" charset="-34"/>
                      </a:rPr>
                      <m:t>𝜇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rPr>
                  <a:t>N</a:t>
                </a:r>
                <a:endParaRPr lang="en-US" sz="2800" dirty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endParaRPr>
              </a:p>
              <a:p>
                <a:pPr algn="ctr"/>
                <a:endParaRPr lang="th-TH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สี่เหลี่ยมผืนผ้า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8062" y="1161825"/>
                <a:ext cx="3980329" cy="3980329"/>
              </a:xfrm>
              <a:prstGeom prst="rect">
                <a:avLst/>
              </a:prstGeom>
              <a:blipFill rotWithShape="1">
                <a:blip r:embed="rId3"/>
                <a:stretch>
                  <a:fillRect l="-183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5</a:t>
            </a:fld>
            <a:endParaRPr lang="th-TH"/>
          </a:p>
        </p:txBody>
      </p:sp>
      <p:sp>
        <p:nvSpPr>
          <p:cNvPr id="8" name="วงรี 7"/>
          <p:cNvSpPr/>
          <p:nvPr/>
        </p:nvSpPr>
        <p:spPr>
          <a:xfrm>
            <a:off x="8638390" y="79744"/>
            <a:ext cx="412793" cy="38688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5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7731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48640" y="1161826"/>
            <a:ext cx="8089751" cy="3980329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48640" y="387275"/>
            <a:ext cx="8089751" cy="774551"/>
          </a:xfrm>
          <a:prstGeom prst="rect">
            <a:avLst/>
          </a:prstGeom>
          <a:solidFill>
            <a:schemeClr val="accent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48640" y="5142155"/>
            <a:ext cx="8089752" cy="279699"/>
          </a:xfrm>
          <a:prstGeom prst="rect">
            <a:avLst/>
          </a:prstGeom>
          <a:solidFill>
            <a:srgbClr val="00B050">
              <a:alpha val="64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763793" y="466628"/>
            <a:ext cx="37221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วิธีทดลอง</a:t>
            </a:r>
            <a:endParaRPr lang="th-TH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548639" y="1161826"/>
            <a:ext cx="3980329" cy="398032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กล่องข้อความ 10"/>
          <p:cNvSpPr txBox="1"/>
          <p:nvPr/>
        </p:nvSpPr>
        <p:spPr>
          <a:xfrm>
            <a:off x="739588" y="1562123"/>
            <a:ext cx="363339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th-TH" sz="2400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วิธีทดลองได้มีการจำลองสถานการณ์ </a:t>
            </a:r>
            <a:r>
              <a:rPr lang="en-US" sz="2400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(Simulation)</a:t>
            </a:r>
            <a:r>
              <a:rPr lang="th-TH" sz="2400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โดยการใช้โปรแกรมคอมพิวเตอร์ (</a:t>
            </a:r>
            <a:r>
              <a:rPr lang="en-US" sz="2400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Software) </a:t>
            </a:r>
            <a:r>
              <a:rPr lang="th-TH" sz="2400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เข้ามาช่วย เพื่อที่จะศึกษาการเคลื่อนที่ของดินสอ โดยมีการเก็บข้อมูล และทำการวิเคราะห์หาสมการที่ถูกต้องจากโปรแกรมคอมพิวเตอร์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th-TH" sz="2400" dirty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956" y="1161826"/>
            <a:ext cx="2999195" cy="31081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ชื่อเรื่อง 1"/>
          <p:cNvSpPr txBox="1">
            <a:spLocks/>
          </p:cNvSpPr>
          <p:nvPr/>
        </p:nvSpPr>
        <p:spPr>
          <a:xfrm>
            <a:off x="5126956" y="4269947"/>
            <a:ext cx="3261468" cy="769782"/>
          </a:xfrm>
          <a:prstGeom prst="rect">
            <a:avLst/>
          </a:prstGeom>
        </p:spPr>
        <p:txBody>
          <a:bodyPr vert="horz" rtlCol="0" anchor="ctr">
            <a:normAutofit fontScale="70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th-TH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รูปที่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1 </a:t>
            </a:r>
            <a:r>
              <a:rPr lang="th-TH" sz="2400" dirty="0" smtClean="0"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rPr>
              <a:t>แสดงการล้มของดินสอ ที่ปลายด้านล่างไม่ได้ยึดติดกับโต๊ะมีอิสระที่จะไถลไปข้างหน้าหรือข้างหลัง</a:t>
            </a:r>
            <a:endParaRPr lang="th-TH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6</a:t>
            </a:fld>
            <a:endParaRPr lang="th-TH"/>
          </a:p>
        </p:txBody>
      </p:sp>
      <p:sp>
        <p:nvSpPr>
          <p:cNvPr id="16" name="วงรี 15"/>
          <p:cNvSpPr/>
          <p:nvPr/>
        </p:nvSpPr>
        <p:spPr>
          <a:xfrm>
            <a:off x="8638390" y="79744"/>
            <a:ext cx="412793" cy="38688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6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9089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48640" y="1161826"/>
            <a:ext cx="8089751" cy="3980329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48640" y="387275"/>
            <a:ext cx="8089751" cy="774551"/>
          </a:xfrm>
          <a:prstGeom prst="rect">
            <a:avLst/>
          </a:prstGeom>
          <a:solidFill>
            <a:schemeClr val="accent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48640" y="5142155"/>
            <a:ext cx="8089752" cy="279699"/>
          </a:xfrm>
          <a:prstGeom prst="rect">
            <a:avLst/>
          </a:prstGeom>
          <a:solidFill>
            <a:srgbClr val="00B050">
              <a:alpha val="64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763793" y="466628"/>
            <a:ext cx="78745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ผลการทดลองและการวิเคราะห์ผลการทดลอง</a:t>
            </a:r>
            <a:endParaRPr lang="th-TH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99" y="1562425"/>
            <a:ext cx="3461146" cy="31791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สี่เหลี่ยมผืนผ้า 15"/>
          <p:cNvSpPr/>
          <p:nvPr/>
        </p:nvSpPr>
        <p:spPr>
          <a:xfrm>
            <a:off x="4658063" y="1161825"/>
            <a:ext cx="3980329" cy="3980329"/>
          </a:xfrm>
          <a:prstGeom prst="rect">
            <a:avLst/>
          </a:prstGeom>
          <a:solidFill>
            <a:srgbClr val="FFC000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ตัวแทนเนื้อหา 1"/>
              <p:cNvSpPr>
                <a:spLocks noGrp="1"/>
              </p:cNvSpPr>
              <p:nvPr>
                <p:ph idx="1"/>
              </p:nvPr>
            </p:nvSpPr>
            <p:spPr>
              <a:xfrm>
                <a:off x="4995655" y="1561864"/>
                <a:ext cx="3305143" cy="3137620"/>
              </a:xfrm>
            </p:spPr>
            <p:txBody>
              <a:bodyPr>
                <a:normAutofit/>
              </a:bodyPr>
              <a:lstStyle/>
              <a:p>
                <a:pPr>
                  <a:buFont typeface="Wingdings" pitchFamily="2" charset="2"/>
                  <a:buChar char="v"/>
                </a:pPr>
                <a:r>
                  <a:rPr lang="th-TH" dirty="0" smtClean="0">
                    <a:latin typeface="Angsana New" pitchFamily="18" charset="-34"/>
                    <a:cs typeface="Angsana New" pitchFamily="18" charset="-34"/>
                  </a:rPr>
                  <a:t>จากกราฟแสดงให้เห็นว่า มุม </a:t>
                </a:r>
                <a14:m>
                  <m:oMath xmlns:m="http://schemas.openxmlformats.org/officeDocument/2006/math">
                    <m:r>
                      <a:rPr lang="th-TH" sz="2000" i="1">
                        <a:latin typeface="Cambria Math"/>
                        <a:ea typeface="Cambria Math"/>
                        <a:cs typeface="Angsana New" pitchFamily="18" charset="-34"/>
                      </a:rPr>
                      <m:t>𝜃</m:t>
                    </m:r>
                  </m:oMath>
                </a14:m>
                <a:r>
                  <a:rPr lang="th-TH" dirty="0" smtClean="0">
                    <a:latin typeface="Angsana New" pitchFamily="18" charset="-34"/>
                    <a:cs typeface="Angsana New" pitchFamily="18" charset="-34"/>
                  </a:rPr>
                  <a:t> มีการเปลี่ยนแปลงตามกาลเวลา ของพื้นผิวที่มี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  <a:ea typeface="Cambria Math"/>
                        <a:cs typeface="Angsana New" pitchFamily="18" charset="-34"/>
                      </a:rPr>
                      <m:t>𝜇</m:t>
                    </m:r>
                    <m:r>
                      <a:rPr lang="en-US" sz="1600" b="0" i="0" smtClean="0">
                        <a:latin typeface="Cambria Math"/>
                        <a:ea typeface="Cambria Math"/>
                        <a:cs typeface="Angsana New" pitchFamily="18" charset="-34"/>
                      </a:rPr>
                      <m:t>=</m:t>
                    </m:r>
                    <m:r>
                      <a:rPr lang="en-US" sz="1600" b="0" i="0" smtClean="0">
                        <a:latin typeface="Cambria Math"/>
                        <a:ea typeface="Cambria Math"/>
                        <a:cs typeface="Angsana New" pitchFamily="18" charset="-34"/>
                      </a:rPr>
                      <m:t>0</m:t>
                    </m:r>
                    <m:r>
                      <a:rPr lang="en-US" sz="1600" b="0" i="0" smtClean="0">
                        <a:latin typeface="Cambria Math"/>
                        <a:ea typeface="Cambria Math"/>
                        <a:cs typeface="Angsana New" pitchFamily="18" charset="-34"/>
                      </a:rPr>
                      <m:t>.</m:t>
                    </m:r>
                    <m:r>
                      <a:rPr lang="en-US" sz="1600" b="0" i="0" smtClean="0">
                        <a:latin typeface="Cambria Math"/>
                        <a:ea typeface="Cambria Math"/>
                        <a:cs typeface="Angsana New" pitchFamily="18" charset="-34"/>
                      </a:rPr>
                      <m:t>15</m:t>
                    </m:r>
                  </m:oMath>
                </a14:m>
                <a:r>
                  <a:rPr lang="th-TH" dirty="0" smtClean="0">
                    <a:latin typeface="Angsana New" pitchFamily="18" charset="-34"/>
                    <a:cs typeface="Angsana New" pitchFamily="18" charset="-34"/>
                  </a:rPr>
                  <a:t>และ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  <a:ea typeface="Cambria Math"/>
                        <a:cs typeface="Angsana New" pitchFamily="18" charset="-34"/>
                      </a:rPr>
                      <m:t>𝜇</m:t>
                    </m:r>
                    <m:r>
                      <a:rPr lang="en-US" sz="1600" b="0" i="0" smtClean="0">
                        <a:latin typeface="Cambria Math"/>
                        <a:ea typeface="Cambria Math"/>
                        <a:cs typeface="Angsana New" pitchFamily="18" charset="-34"/>
                      </a:rPr>
                      <m:t>=</m:t>
                    </m:r>
                    <m:r>
                      <a:rPr lang="en-US" sz="1600" b="0" i="0" smtClean="0">
                        <a:latin typeface="Cambria Math"/>
                        <a:ea typeface="Cambria Math"/>
                        <a:cs typeface="Angsana New" pitchFamily="18" charset="-34"/>
                      </a:rPr>
                      <m:t>0</m:t>
                    </m:r>
                    <m:r>
                      <a:rPr lang="en-US" sz="1600" b="0" i="0" smtClean="0">
                        <a:latin typeface="Cambria Math"/>
                        <a:ea typeface="Cambria Math"/>
                        <a:cs typeface="Angsana New" pitchFamily="18" charset="-34"/>
                      </a:rPr>
                      <m:t>.</m:t>
                    </m:r>
                    <m:r>
                      <a:rPr lang="en-US" sz="1600" b="0" i="0" smtClean="0">
                        <a:latin typeface="Cambria Math"/>
                        <a:ea typeface="Cambria Math"/>
                        <a:cs typeface="Angsana New" pitchFamily="18" charset="-34"/>
                      </a:rPr>
                      <m:t>5</m:t>
                    </m:r>
                  </m:oMath>
                </a14:m>
                <a:endParaRPr lang="en-US" sz="1200" dirty="0" smtClean="0">
                  <a:latin typeface="Angsana New" pitchFamily="18" charset="-34"/>
                  <a:cs typeface="Angsana New" pitchFamily="18" charset="-34"/>
                </a:endParaRPr>
              </a:p>
              <a:p>
                <a:pPr>
                  <a:buFont typeface="Wingdings" pitchFamily="2" charset="2"/>
                  <a:buChar char="v"/>
                </a:pPr>
                <a:r>
                  <a:rPr lang="th-TH" dirty="0" smtClean="0">
                    <a:latin typeface="Angsana New" pitchFamily="18" charset="-34"/>
                    <a:cs typeface="+mj-cs"/>
                  </a:rPr>
                  <a:t>จะ</a:t>
                </a:r>
                <a:r>
                  <a:rPr lang="th-TH" dirty="0" smtClean="0">
                    <a:latin typeface="Angsana New" pitchFamily="18" charset="-34"/>
                    <a:cs typeface="+mj-cs"/>
                  </a:rPr>
                  <a:t>เห็นว่าดินสอที่วางอยู่บนพื้นที่มี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  <a:cs typeface="+mj-cs"/>
                      </a:rPr>
                      <m:t>𝜇</m:t>
                    </m:r>
                  </m:oMath>
                </a14:m>
                <a:r>
                  <a:rPr lang="th-TH" dirty="0" smtClean="0">
                    <a:latin typeface="Angsana New" pitchFamily="18" charset="-34"/>
                    <a:cs typeface="+mj-cs"/>
                  </a:rPr>
                  <a:t> น้อยจะเอียงด้วยมุมที่มากกว่า </a:t>
                </a:r>
                <a:r>
                  <a:rPr lang="th-TH" dirty="0" smtClean="0">
                    <a:latin typeface="Angsana New" pitchFamily="18" charset="-34"/>
                    <a:cs typeface="+mj-cs"/>
                  </a:rPr>
                  <a:t>และ</a:t>
                </a:r>
                <a:r>
                  <a:rPr lang="th-TH" dirty="0" smtClean="0">
                    <a:latin typeface="Angsana New" pitchFamily="18" charset="-34"/>
                    <a:cs typeface="+mj-cs"/>
                  </a:rPr>
                  <a:t>ที่</a:t>
                </a:r>
                <a:r>
                  <a:rPr lang="en-US" dirty="0">
                    <a:ea typeface="Cambria Math"/>
                    <a:cs typeface="+mj-cs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  <a:cs typeface="+mj-cs"/>
                      </a:rPr>
                      <m:t>𝜇</m:t>
                    </m:r>
                  </m:oMath>
                </a14:m>
                <a:r>
                  <a:rPr lang="en-US" dirty="0" smtClean="0">
                    <a:latin typeface="Angsana New" pitchFamily="18" charset="-34"/>
                    <a:cs typeface="+mj-cs"/>
                  </a:rPr>
                  <a:t> </a:t>
                </a:r>
                <a:r>
                  <a:rPr lang="th-TH" dirty="0" smtClean="0">
                    <a:latin typeface="Angsana New" pitchFamily="18" charset="-34"/>
                    <a:cs typeface="+mj-cs"/>
                  </a:rPr>
                  <a:t>มากจะเอียงด้วยมุมที่</a:t>
                </a:r>
                <a:r>
                  <a:rPr lang="th-TH" dirty="0" smtClean="0">
                    <a:latin typeface="Angsana New" pitchFamily="18" charset="-34"/>
                    <a:cs typeface="+mj-cs"/>
                  </a:rPr>
                  <a:t>น้อยกว่า </a:t>
                </a:r>
              </a:p>
              <a:p>
                <a:pPr>
                  <a:buFont typeface="Wingdings" pitchFamily="2" charset="2"/>
                  <a:buChar char="v"/>
                </a:pPr>
                <a:r>
                  <a:rPr lang="th-TH" dirty="0" smtClean="0">
                    <a:latin typeface="Angsana New" pitchFamily="18" charset="-34"/>
                    <a:cs typeface="+mj-cs"/>
                  </a:rPr>
                  <a:t>เช่น ที่ </a:t>
                </a:r>
                <a:r>
                  <a:rPr lang="en-US" dirty="0" smtClean="0">
                    <a:latin typeface="Angsana New" pitchFamily="18" charset="-34"/>
                    <a:cs typeface="+mj-cs"/>
                  </a:rPr>
                  <a:t>0.5 </a:t>
                </a:r>
                <a:r>
                  <a:rPr lang="th-TH" dirty="0" smtClean="0">
                    <a:latin typeface="Angsana New" pitchFamily="18" charset="-34"/>
                    <a:cs typeface="+mj-cs"/>
                  </a:rPr>
                  <a:t>วินาที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  <a:ea typeface="Cambria Math"/>
                        <a:cs typeface="+mj-cs"/>
                      </a:rPr>
                      <m:t>𝜇</m:t>
                    </m:r>
                    <m:r>
                      <a:rPr lang="en-US" sz="1800" b="0" i="1" smtClean="0">
                        <a:latin typeface="Cambria Math"/>
                        <a:ea typeface="Cambria Math"/>
                        <a:cs typeface="+mj-cs"/>
                      </a:rPr>
                      <m:t>(</m:t>
                    </m:r>
                    <m:r>
                      <a:rPr lang="en-US" sz="1800" b="0" i="1" smtClean="0">
                        <a:latin typeface="Cambria Math"/>
                        <a:ea typeface="Cambria Math"/>
                        <a:cs typeface="+mj-cs"/>
                      </a:rPr>
                      <m:t>0</m:t>
                    </m:r>
                    <m:r>
                      <a:rPr lang="en-US" sz="1800" b="0" i="1" smtClean="0">
                        <a:latin typeface="Cambria Math"/>
                        <a:ea typeface="Cambria Math"/>
                        <a:cs typeface="+mj-cs"/>
                      </a:rPr>
                      <m:t>.</m:t>
                    </m:r>
                    <m:r>
                      <a:rPr lang="en-US" sz="1800" b="0" i="1" smtClean="0">
                        <a:latin typeface="Cambria Math"/>
                        <a:ea typeface="Cambria Math"/>
                        <a:cs typeface="+mj-cs"/>
                      </a:rPr>
                      <m:t>15</m:t>
                    </m:r>
                    <m:r>
                      <a:rPr lang="en-US" sz="1800" b="0" i="1" smtClean="0">
                        <a:latin typeface="Cambria Math"/>
                        <a:ea typeface="Cambria Math"/>
                        <a:cs typeface="+mj-cs"/>
                      </a:rPr>
                      <m:t>)</m:t>
                    </m:r>
                  </m:oMath>
                </a14:m>
                <a:r>
                  <a:rPr lang="th-TH" dirty="0" smtClean="0">
                    <a:latin typeface="Angsana New" pitchFamily="18" charset="-34"/>
                    <a:cs typeface="+mj-cs"/>
                  </a:rPr>
                  <a:t>จะเบนด้วยมุมประมาณ</a:t>
                </a:r>
                <a:r>
                  <a:rPr lang="en-US" dirty="0" smtClean="0">
                    <a:latin typeface="Angsana New" pitchFamily="18" charset="-34"/>
                    <a:cs typeface="+mj-cs"/>
                  </a:rPr>
                  <a:t>45</a:t>
                </a:r>
                <a:r>
                  <a:rPr lang="th-TH" dirty="0" smtClean="0">
                    <a:latin typeface="Angsana New" pitchFamily="18" charset="-34"/>
                    <a:cs typeface="+mj-cs"/>
                  </a:rPr>
                  <a:t>องศา และ</a:t>
                </a:r>
                <a:r>
                  <a:rPr lang="en-US" dirty="0">
                    <a:ea typeface="Cambria Math"/>
                    <a:cs typeface="+mj-cs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  <a:ea typeface="Cambria Math"/>
                        <a:cs typeface="+mj-cs"/>
                      </a:rPr>
                      <m:t>𝜇</m:t>
                    </m:r>
                    <m:r>
                      <a:rPr lang="en-US" sz="1600" i="1">
                        <a:latin typeface="Cambria Math"/>
                        <a:ea typeface="Cambria Math"/>
                        <a:cs typeface="+mj-cs"/>
                      </a:rPr>
                      <m:t>(</m:t>
                    </m:r>
                    <m:r>
                      <a:rPr lang="en-US" sz="1600" i="1">
                        <a:latin typeface="Cambria Math"/>
                        <a:ea typeface="Cambria Math"/>
                        <a:cs typeface="+mj-cs"/>
                      </a:rPr>
                      <m:t>0</m:t>
                    </m:r>
                    <m:r>
                      <a:rPr lang="en-US" sz="1600" i="1">
                        <a:latin typeface="Cambria Math"/>
                        <a:ea typeface="Cambria Math"/>
                        <a:cs typeface="+mj-cs"/>
                      </a:rPr>
                      <m:t>.</m:t>
                    </m:r>
                    <m:r>
                      <a:rPr lang="en-US" sz="1600" i="1">
                        <a:latin typeface="Cambria Math"/>
                        <a:ea typeface="Cambria Math"/>
                        <a:cs typeface="+mj-cs"/>
                      </a:rPr>
                      <m:t>5</m:t>
                    </m:r>
                    <m:r>
                      <a:rPr lang="en-US" sz="1600" i="1">
                        <a:latin typeface="Cambria Math"/>
                        <a:ea typeface="Cambria Math"/>
                        <a:cs typeface="+mj-cs"/>
                      </a:rPr>
                      <m:t>)</m:t>
                    </m:r>
                  </m:oMath>
                </a14:m>
                <a:r>
                  <a:rPr lang="th-TH" dirty="0" smtClean="0">
                    <a:latin typeface="Angsana New" pitchFamily="18" charset="-34"/>
                    <a:cs typeface="+mj-cs"/>
                  </a:rPr>
                  <a:t>จะเบนด้วยมุมประมาณ </a:t>
                </a:r>
                <a:r>
                  <a:rPr lang="en-US" dirty="0" smtClean="0">
                    <a:latin typeface="Angsana New" pitchFamily="18" charset="-34"/>
                    <a:cs typeface="+mj-cs"/>
                  </a:rPr>
                  <a:t>40</a:t>
                </a:r>
                <a:r>
                  <a:rPr lang="th-TH" dirty="0" smtClean="0">
                    <a:latin typeface="Angsana New" pitchFamily="18" charset="-34"/>
                    <a:cs typeface="+mj-cs"/>
                  </a:rPr>
                  <a:t> องศา</a:t>
                </a:r>
                <a:endParaRPr lang="en-US" dirty="0">
                  <a:latin typeface="Angsana New" pitchFamily="18" charset="-34"/>
                  <a:cs typeface="+mj-cs"/>
                </a:endParaRPr>
              </a:p>
            </p:txBody>
          </p:sp>
        </mc:Choice>
        <mc:Fallback>
          <p:sp>
            <p:nvSpPr>
              <p:cNvPr id="17" name="ตัวแทนเนื้อหา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95655" y="1561864"/>
                <a:ext cx="3305143" cy="3137620"/>
              </a:xfrm>
              <a:blipFill rotWithShape="1">
                <a:blip r:embed="rId3"/>
                <a:stretch>
                  <a:fillRect l="-1657" t="-2330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7</a:t>
            </a:fld>
            <a:endParaRPr lang="th-TH"/>
          </a:p>
        </p:txBody>
      </p:sp>
      <p:sp>
        <p:nvSpPr>
          <p:cNvPr id="18" name="วงรี 17"/>
          <p:cNvSpPr/>
          <p:nvPr/>
        </p:nvSpPr>
        <p:spPr>
          <a:xfrm>
            <a:off x="8638390" y="79744"/>
            <a:ext cx="412793" cy="38688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7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2641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48640" y="1161826"/>
            <a:ext cx="8089751" cy="3980329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48640" y="387275"/>
            <a:ext cx="8089751" cy="774551"/>
          </a:xfrm>
          <a:prstGeom prst="rect">
            <a:avLst/>
          </a:prstGeom>
          <a:solidFill>
            <a:schemeClr val="accent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48640" y="5142155"/>
            <a:ext cx="8089752" cy="279699"/>
          </a:xfrm>
          <a:prstGeom prst="rect">
            <a:avLst/>
          </a:prstGeom>
          <a:solidFill>
            <a:srgbClr val="00B050">
              <a:alpha val="64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763793" y="466628"/>
            <a:ext cx="78745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ผลการทดลองและการวิเคราะห์ผลการทดลอง</a:t>
            </a:r>
            <a:endParaRPr lang="th-TH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4658063" y="1161825"/>
            <a:ext cx="3980329" cy="3980329"/>
          </a:xfrm>
          <a:prstGeom prst="rect">
            <a:avLst/>
          </a:prstGeom>
          <a:solidFill>
            <a:srgbClr val="FFC000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ตัวแทนเนื้อหา 1"/>
          <p:cNvSpPr>
            <a:spLocks noGrp="1"/>
          </p:cNvSpPr>
          <p:nvPr>
            <p:ph idx="1"/>
          </p:nvPr>
        </p:nvSpPr>
        <p:spPr>
          <a:xfrm>
            <a:off x="5135526" y="1594884"/>
            <a:ext cx="3124388" cy="3258768"/>
          </a:xfrm>
        </p:spPr>
        <p:txBody>
          <a:bodyPr>
            <a:normAutofit/>
          </a:bodyPr>
          <a:lstStyle/>
          <a:p>
            <a:pPr algn="thaiDist">
              <a:buFont typeface="Wingdings" pitchFamily="2" charset="2"/>
              <a:buChar char="v"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จากกราฟจะเห็นได้ว่า เมื่อเริ่มปล่อยดินสอแรง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N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จะลดลงเรื่อยๆเกือบจะเป็นศูนย์และเพิ่มขึ้นอีกเล็กน้อยเมื่อดินสอใกล้จะล้มลงถึงโต๊ะ</a:t>
            </a:r>
          </a:p>
          <a:p>
            <a:pPr algn="thaiDist">
              <a:buFont typeface="Wingdings" pitchFamily="2" charset="2"/>
              <a:buChar char="v"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แต่แรง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F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จะค่อยๆเพิ่มขึ้นค่อนข้างแตกต่างจากแรง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N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เมื่อเริ่มปล่อยดินสอ และลดลงเมื่อดินสอใกล้จะล้มลงถึงโต๊ะ</a:t>
            </a:r>
          </a:p>
          <a:p>
            <a:pPr marL="0" indent="0">
              <a:buNone/>
            </a:pPr>
            <a:endParaRPr lang="en-US" dirty="0">
              <a:latin typeface="Angsana New" pitchFamily="18" charset="-34"/>
              <a:cs typeface="+mj-cs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884" y="1297625"/>
            <a:ext cx="3456436" cy="33598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ชื่อเรื่อง 1"/>
          <p:cNvSpPr txBox="1">
            <a:spLocks/>
          </p:cNvSpPr>
          <p:nvPr/>
        </p:nvSpPr>
        <p:spPr>
          <a:xfrm>
            <a:off x="857884" y="4705940"/>
            <a:ext cx="3960440" cy="576064"/>
          </a:xfrm>
          <a:prstGeom prst="rect">
            <a:avLst/>
          </a:prstGeom>
        </p:spPr>
        <p:txBody>
          <a:bodyPr vert="horz" rtlCol="0" anchor="t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th-TH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กราฟ </a:t>
            </a:r>
            <a:r>
              <a:rPr lang="th-TH" sz="2400" dirty="0" smtClean="0"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rPr>
              <a:t>แสดงแรง 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rPr>
              <a:t>F</a:t>
            </a:r>
            <a:r>
              <a:rPr lang="th-TH" sz="2400" dirty="0" smtClean="0"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rPr>
              <a:t>กับ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rPr>
              <a:t>N</a:t>
            </a:r>
            <a:r>
              <a:rPr lang="th-TH" sz="2400" dirty="0" smtClean="0"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rPr>
              <a:t>เทียบกับเวลา</a:t>
            </a:r>
            <a:endParaRPr lang="th-TH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8</a:t>
            </a:fld>
            <a:endParaRPr lang="th-TH"/>
          </a:p>
        </p:txBody>
      </p:sp>
      <p:sp>
        <p:nvSpPr>
          <p:cNvPr id="13" name="วงรี 12"/>
          <p:cNvSpPr/>
          <p:nvPr/>
        </p:nvSpPr>
        <p:spPr>
          <a:xfrm>
            <a:off x="8638390" y="79744"/>
            <a:ext cx="412793" cy="38688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8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8883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48640" y="1161826"/>
            <a:ext cx="8089751" cy="3980329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48640" y="387275"/>
            <a:ext cx="8089751" cy="774551"/>
          </a:xfrm>
          <a:prstGeom prst="rect">
            <a:avLst/>
          </a:prstGeom>
          <a:solidFill>
            <a:schemeClr val="accent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48640" y="5142155"/>
            <a:ext cx="8089752" cy="279699"/>
          </a:xfrm>
          <a:prstGeom prst="rect">
            <a:avLst/>
          </a:prstGeom>
          <a:solidFill>
            <a:srgbClr val="00B050">
              <a:alpha val="64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763793" y="466628"/>
            <a:ext cx="78745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ผลการทดลองและการวิเคราะห์ผลการทดลอง</a:t>
            </a:r>
            <a:endParaRPr lang="th-TH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4658063" y="1161825"/>
            <a:ext cx="3980329" cy="3980329"/>
          </a:xfrm>
          <a:prstGeom prst="rect">
            <a:avLst/>
          </a:prstGeom>
          <a:solidFill>
            <a:srgbClr val="FFC000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ตัวแทนเนื้อหา 1"/>
              <p:cNvSpPr>
                <a:spLocks noGrp="1"/>
              </p:cNvSpPr>
              <p:nvPr>
                <p:ph idx="1"/>
              </p:nvPr>
            </p:nvSpPr>
            <p:spPr>
              <a:xfrm>
                <a:off x="5135526" y="1594884"/>
                <a:ext cx="3124388" cy="3258768"/>
              </a:xfrm>
            </p:spPr>
            <p:txBody>
              <a:bodyPr>
                <a:normAutofit/>
              </a:bodyPr>
              <a:lstStyle/>
              <a:p>
                <a:pPr marL="0" indent="0" algn="thaiDist">
                  <a:buNone/>
                </a:pPr>
                <a:r>
                  <a:rPr lang="th-TH" dirty="0" smtClean="0">
                    <a:latin typeface="Angsana New" pitchFamily="18" charset="-34"/>
                    <a:cs typeface="Angsana New" pitchFamily="18" charset="-34"/>
                  </a:rPr>
                  <a:t>จะเห็นได้ว่า</a:t>
                </a:r>
              </a:p>
              <a:p>
                <a:pPr algn="thaiDist">
                  <a:buFont typeface="Wingdings" pitchFamily="2" charset="2"/>
                  <a:buChar char="v"/>
                </a:pPr>
                <a:r>
                  <a:rPr lang="th-TH" dirty="0" smtClean="0">
                    <a:latin typeface="Angsana New" pitchFamily="18" charset="-34"/>
                    <a:cs typeface="Angsana New" pitchFamily="18" charset="-34"/>
                  </a:rPr>
                  <a:t> ถ้า</a:t>
                </a:r>
                <a:r>
                  <a:rPr lang="th-TH" dirty="0">
                    <a:latin typeface="Angsana New" pitchFamily="18" charset="-34"/>
                    <a:cs typeface="Angsana New" pitchFamily="18" charset="-34"/>
                  </a:rPr>
                  <a:t>ค่า   </a:t>
                </a:r>
                <a14:m>
                  <m:oMath xmlns:m="http://schemas.openxmlformats.org/officeDocument/2006/math">
                    <m:r>
                      <a:rPr lang="th-TH" sz="1600" b="0" i="1">
                        <a:latin typeface="Cambria Math"/>
                        <a:ea typeface="Cambria Math"/>
                        <a:cs typeface="Angsana New" pitchFamily="18" charset="-34"/>
                      </a:rPr>
                      <m:t>𝜇</m:t>
                    </m:r>
                    <m:r>
                      <a:rPr lang="th-TH" sz="1600" b="0" i="1">
                        <a:latin typeface="Cambria Math"/>
                        <a:ea typeface="Cambria Math"/>
                        <a:cs typeface="Angsana New" pitchFamily="18" charset="-34"/>
                      </a:rPr>
                      <m:t>&lt;</m:t>
                    </m:r>
                    <m:r>
                      <a:rPr lang="en-US" sz="1600" b="0" i="1">
                        <a:latin typeface="Cambria Math"/>
                        <a:ea typeface="Cambria Math"/>
                        <a:cs typeface="Angsana New" pitchFamily="18" charset="-34"/>
                      </a:rPr>
                      <m:t>0</m:t>
                    </m:r>
                    <m:r>
                      <a:rPr lang="en-US" sz="1600" b="0" i="1">
                        <a:latin typeface="Cambria Math"/>
                        <a:ea typeface="Cambria Math"/>
                        <a:cs typeface="Angsana New" pitchFamily="18" charset="-34"/>
                      </a:rPr>
                      <m:t>.</m:t>
                    </m:r>
                    <m:r>
                      <a:rPr lang="en-US" sz="1600" b="0" i="1">
                        <a:latin typeface="Cambria Math"/>
                        <a:ea typeface="Cambria Math"/>
                        <a:cs typeface="Angsana New" pitchFamily="18" charset="-34"/>
                      </a:rPr>
                      <m:t>37</m:t>
                    </m:r>
                  </m:oMath>
                </a14:m>
                <a:r>
                  <a:rPr lang="en-US" sz="1600" dirty="0">
                    <a:latin typeface="Angsana New" pitchFamily="18" charset="-34"/>
                    <a:cs typeface="Angsana New" pitchFamily="18" charset="-34"/>
                  </a:rPr>
                  <a:t> </a:t>
                </a:r>
                <a:r>
                  <a:rPr lang="th-TH" dirty="0">
                    <a:latin typeface="Angsana New" pitchFamily="18" charset="-34"/>
                    <a:cs typeface="Angsana New" pitchFamily="18" charset="-34"/>
                  </a:rPr>
                  <a:t>จะทำให้ปลายด้านล่างของดินสอที่ติดกับโต๊ะไถลไปข้างหลังก่อนตอนเริ่มปล่อยดินสอและจะไถลมาข้างหน้าอีกเพียงเล็กน้อยเมื่อดินสอใกล้จะล้มลงถึงโต๊ะ</a:t>
                </a:r>
              </a:p>
              <a:p>
                <a:pPr algn="thaiDist">
                  <a:buFont typeface="Wingdings" pitchFamily="2" charset="2"/>
                  <a:buChar char="v"/>
                </a:pPr>
                <a:r>
                  <a:rPr lang="th-TH" dirty="0" smtClean="0">
                    <a:latin typeface="Angsana New" pitchFamily="18" charset="-34"/>
                    <a:cs typeface="Angsana New" pitchFamily="18" charset="-34"/>
                  </a:rPr>
                  <a:t>  และถ้าค่า</a:t>
                </a:r>
                <a14:m>
                  <m:oMath xmlns:m="http://schemas.openxmlformats.org/officeDocument/2006/math">
                    <m:r>
                      <a:rPr lang="th-TH" sz="1600">
                        <a:latin typeface="Cambria Math"/>
                        <a:ea typeface="Cambria Math"/>
                        <a:cs typeface="Angsana New" pitchFamily="18" charset="-34"/>
                      </a:rPr>
                      <m:t>  </m:t>
                    </m:r>
                    <m:r>
                      <a:rPr lang="th-TH" sz="1600" i="1">
                        <a:latin typeface="Cambria Math"/>
                        <a:ea typeface="Cambria Math"/>
                        <a:cs typeface="Angsana New" pitchFamily="18" charset="-34"/>
                      </a:rPr>
                      <m:t>𝜇</m:t>
                    </m:r>
                    <m:r>
                      <a:rPr lang="en-US" sz="1600" i="1">
                        <a:latin typeface="Cambria Math"/>
                        <a:ea typeface="Cambria Math"/>
                        <a:cs typeface="Angsana New" pitchFamily="18" charset="-34"/>
                      </a:rPr>
                      <m:t>&gt;</m:t>
                    </m:r>
                    <m:r>
                      <a:rPr lang="en-US" sz="1600" i="1">
                        <a:latin typeface="Cambria Math"/>
                        <a:ea typeface="Cambria Math"/>
                        <a:cs typeface="Angsana New" pitchFamily="18" charset="-34"/>
                      </a:rPr>
                      <m:t>0</m:t>
                    </m:r>
                    <m:r>
                      <a:rPr lang="en-US" sz="1600" i="1">
                        <a:latin typeface="Cambria Math"/>
                        <a:ea typeface="Cambria Math"/>
                        <a:cs typeface="Angsana New" pitchFamily="18" charset="-34"/>
                      </a:rPr>
                      <m:t>.</m:t>
                    </m:r>
                    <m:r>
                      <a:rPr lang="en-US" sz="1600" i="1">
                        <a:latin typeface="Cambria Math"/>
                        <a:ea typeface="Cambria Math"/>
                        <a:cs typeface="Angsana New" pitchFamily="18" charset="-34"/>
                      </a:rPr>
                      <m:t>37</m:t>
                    </m:r>
                  </m:oMath>
                </a14:m>
                <a:r>
                  <a:rPr lang="en-US" dirty="0">
                    <a:latin typeface="Angsana New" pitchFamily="18" charset="-34"/>
                    <a:cs typeface="Angsana New" pitchFamily="18" charset="-34"/>
                  </a:rPr>
                  <a:t> </a:t>
                </a:r>
                <a:r>
                  <a:rPr lang="th-TH" dirty="0">
                    <a:latin typeface="Angsana New" pitchFamily="18" charset="-34"/>
                    <a:cs typeface="Angsana New" pitchFamily="18" charset="-34"/>
                  </a:rPr>
                  <a:t>จะทำให้ปลายด้านล่างของดินสอที่ติดกับโต๊ะไถลไปข้างหน้า</a:t>
                </a:r>
                <a:endParaRPr lang="th-TH" dirty="0">
                  <a:latin typeface="Angsana New" pitchFamily="18" charset="-34"/>
                  <a:cs typeface="Angsana New" pitchFamily="18" charset="-34"/>
                </a:endParaRPr>
              </a:p>
              <a:p>
                <a:pPr algn="thaiDist">
                  <a:buFont typeface="Wingdings" pitchFamily="2" charset="2"/>
                  <a:buChar char="Ø"/>
                </a:pPr>
                <a:endParaRPr lang="en-US" dirty="0">
                  <a:latin typeface="Angsana New" pitchFamily="18" charset="-34"/>
                  <a:cs typeface="+mj-cs"/>
                </a:endParaRPr>
              </a:p>
            </p:txBody>
          </p:sp>
        </mc:Choice>
        <mc:Fallback>
          <p:sp>
            <p:nvSpPr>
              <p:cNvPr id="14" name="ตัวแทนเนื้อหา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35526" y="1594884"/>
                <a:ext cx="3124388" cy="3258768"/>
              </a:xfrm>
              <a:blipFill rotWithShape="1">
                <a:blip r:embed="rId2"/>
                <a:stretch>
                  <a:fillRect l="-2144" t="-1873" r="-2339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460" y="1297625"/>
            <a:ext cx="3219609" cy="30834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ชื่อเรื่อง 1"/>
          <p:cNvSpPr txBox="1">
            <a:spLocks/>
          </p:cNvSpPr>
          <p:nvPr/>
        </p:nvSpPr>
        <p:spPr>
          <a:xfrm>
            <a:off x="633076" y="4553439"/>
            <a:ext cx="3960440" cy="576064"/>
          </a:xfrm>
          <a:prstGeom prst="rect">
            <a:avLst/>
          </a:prstGeom>
        </p:spPr>
        <p:txBody>
          <a:bodyPr vert="horz" rtlCol="0" anchor="t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th-TH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กราฟ </a:t>
            </a:r>
            <a:r>
              <a:rPr lang="th-TH" sz="2400" dirty="0" smtClean="0"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rPr>
              <a:t>แสดงการกระจัดของดินสอเทียบกับเวลา</a:t>
            </a:r>
            <a:endParaRPr lang="th-TH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B86-C4E7-4207-B14F-9EFDE7DB8739}" type="slidenum">
              <a:rPr lang="th-TH" smtClean="0"/>
              <a:t>9</a:t>
            </a:fld>
            <a:endParaRPr lang="th-TH"/>
          </a:p>
        </p:txBody>
      </p:sp>
      <p:sp>
        <p:nvSpPr>
          <p:cNvPr id="13" name="วงรี 12"/>
          <p:cNvSpPr/>
          <p:nvPr/>
        </p:nvSpPr>
        <p:spPr>
          <a:xfrm>
            <a:off x="8638390" y="79744"/>
            <a:ext cx="412793" cy="38688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9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0609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399</TotalTime>
  <Words>634</Words>
  <Application>Microsoft Office PowerPoint</Application>
  <PresentationFormat>นำเสนอทางหน้าจอ (16:10)</PresentationFormat>
  <Paragraphs>70</Paragraphs>
  <Slides>11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11</vt:i4>
      </vt:variant>
    </vt:vector>
  </HeadingPairs>
  <TitlesOfParts>
    <vt:vector size="12" baseType="lpstr"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คเณศ อธิรัตนกรัณฑ์</dc:creator>
  <cp:lastModifiedBy>4738z</cp:lastModifiedBy>
  <cp:revision>14</cp:revision>
  <dcterms:created xsi:type="dcterms:W3CDTF">2015-04-24T15:18:17Z</dcterms:created>
  <dcterms:modified xsi:type="dcterms:W3CDTF">2016-09-08T14:06:40Z</dcterms:modified>
</cp:coreProperties>
</file>