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6" r:id="rId10"/>
    <p:sldId id="264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54A67-CC8D-4AE8-B8F8-1D978B7F6728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7E841-F0AB-43AA-91B1-539607FE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4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7E841-F0AB-43AA-91B1-539607FEEF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08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0A7C-01F6-4904-A790-6FD6B90AE876}" type="datetime1">
              <a:rPr lang="en-US" smtClean="0"/>
              <a:t>9/8/2016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75A0-3C15-4CDF-B413-03E73986E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9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A8408-A635-40A5-B503-2B6B3F422D1D}" type="datetime1">
              <a:rPr lang="en-US" smtClean="0"/>
              <a:t>9/8/2016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75A0-3C15-4CDF-B413-03E73986E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1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EDCD-C4C4-4754-BB82-61BD1974BCEB}" type="datetime1">
              <a:rPr lang="en-US" smtClean="0"/>
              <a:t>9/8/2016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75A0-3C15-4CDF-B413-03E73986E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8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0FB4-ABA4-4A06-A5B0-9D96D862205E}" type="datetime1">
              <a:rPr lang="en-US" smtClean="0"/>
              <a:t>9/8/2016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75A0-3C15-4CDF-B413-03E73986E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7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04CD-98EB-4F8B-ACA7-FF525B1AC3EC}" type="datetime1">
              <a:rPr lang="en-US" smtClean="0"/>
              <a:t>9/8/2016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75A0-3C15-4CDF-B413-03E73986E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92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ECC3-7C5A-4B88-8290-23C5DF6DDD84}" type="datetime1">
              <a:rPr lang="en-US" smtClean="0"/>
              <a:t>9/8/2016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75A0-3C15-4CDF-B413-03E73986E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6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DC3B-A188-420E-8961-DAB6900B7129}" type="datetime1">
              <a:rPr lang="en-US" smtClean="0"/>
              <a:t>9/8/2016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75A0-3C15-4CDF-B413-03E73986E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54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F37B-7604-4A00-9CA1-EF394A8FF9AA}" type="datetime1">
              <a:rPr lang="en-US" smtClean="0"/>
              <a:t>9/8/2016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75A0-3C15-4CDF-B413-03E73986E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0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501F-2AD6-4AB1-A1E4-23AB152F9D6A}" type="datetime1">
              <a:rPr lang="en-US" smtClean="0"/>
              <a:t>9/8/2016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75A0-3C15-4CDF-B413-03E73986E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91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85EA-6D4C-45F9-A1C6-5E52831F93B2}" type="datetime1">
              <a:rPr lang="en-US" smtClean="0"/>
              <a:t>9/8/2016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75A0-3C15-4CDF-B413-03E73986E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29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E881-FB3F-4E5B-830C-53A4D3F27BFE}" type="datetime1">
              <a:rPr lang="en-US" smtClean="0"/>
              <a:t>9/8/2016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75A0-3C15-4CDF-B413-03E73986E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5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4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8E777-1F0A-4138-9C40-38F18C4106FC}" type="datetime1">
              <a:rPr lang="en-US" smtClean="0"/>
              <a:t>9/8/2016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75A0-3C15-4CDF-B413-03E73986E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4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914400"/>
            <a:ext cx="7467600" cy="5116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cs typeface="+mj-cs"/>
              </a:rPr>
              <a:t>ชื่องานวิจัย</a:t>
            </a:r>
            <a:r>
              <a:rPr lang="th-TH" sz="3200" dirty="0" smtClean="0">
                <a:cs typeface="+mj-cs"/>
              </a:rPr>
              <a:t>	</a:t>
            </a:r>
            <a:r>
              <a:rPr lang="en-US" sz="3200" dirty="0" smtClean="0">
                <a:cs typeface="+mj-cs"/>
              </a:rPr>
              <a:t>Rotational dynamics with Tracker</a:t>
            </a:r>
            <a:endParaRPr lang="th-TH" sz="3200" dirty="0" smtClean="0">
              <a:cs typeface="+mj-cs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3200" b="1" dirty="0" smtClean="0">
                <a:cs typeface="+mj-cs"/>
              </a:rPr>
              <a:t>ผู้วิจัย</a:t>
            </a:r>
            <a:r>
              <a:rPr lang="th-TH" sz="3200" dirty="0" smtClean="0">
                <a:cs typeface="+mj-cs"/>
              </a:rPr>
              <a:t>		</a:t>
            </a:r>
            <a:r>
              <a:rPr lang="en-US" sz="3200" dirty="0" smtClean="0">
                <a:ea typeface="Calibri"/>
                <a:cs typeface="+mj-cs"/>
              </a:rPr>
              <a:t>T </a:t>
            </a:r>
            <a:r>
              <a:rPr lang="en-US" sz="3200" dirty="0" err="1" smtClean="0">
                <a:ea typeface="Calibri"/>
                <a:cs typeface="+mj-cs"/>
              </a:rPr>
              <a:t>Eadkhong</a:t>
            </a:r>
            <a:r>
              <a:rPr lang="en-US" sz="3200" dirty="0" smtClean="0">
                <a:ea typeface="Calibri"/>
                <a:cs typeface="+mj-cs"/>
              </a:rPr>
              <a:t>, </a:t>
            </a:r>
            <a:r>
              <a:rPr lang="en-US" sz="3200" dirty="0">
                <a:ea typeface="Calibri"/>
                <a:cs typeface="+mj-cs"/>
              </a:rPr>
              <a:t>R </a:t>
            </a:r>
            <a:r>
              <a:rPr lang="en-US" sz="3200" dirty="0" err="1" smtClean="0">
                <a:ea typeface="Calibri"/>
                <a:cs typeface="+mj-cs"/>
              </a:rPr>
              <a:t>Rajsadorn</a:t>
            </a:r>
            <a:r>
              <a:rPr lang="en-US" sz="3200" dirty="0" smtClean="0">
                <a:ea typeface="Calibri"/>
                <a:cs typeface="+mj-cs"/>
              </a:rPr>
              <a:t>, </a:t>
            </a:r>
            <a:r>
              <a:rPr lang="th-TH" sz="3200" dirty="0" smtClean="0">
                <a:ea typeface="Calibri"/>
                <a:cs typeface="+mj-cs"/>
              </a:rPr>
              <a:t>			</a:t>
            </a:r>
            <a:r>
              <a:rPr lang="en-US" sz="3200" dirty="0" smtClean="0">
                <a:ea typeface="Calibri"/>
                <a:cs typeface="+mj-cs"/>
              </a:rPr>
              <a:t>P </a:t>
            </a:r>
            <a:r>
              <a:rPr lang="en-US" sz="3200" dirty="0" err="1" smtClean="0">
                <a:ea typeface="Calibri"/>
                <a:cs typeface="+mj-cs"/>
              </a:rPr>
              <a:t>Jannual</a:t>
            </a:r>
            <a:r>
              <a:rPr lang="th-TH" sz="3200" dirty="0" smtClean="0">
                <a:ea typeface="Calibri"/>
                <a:cs typeface="+mj-cs"/>
              </a:rPr>
              <a:t> </a:t>
            </a:r>
            <a:r>
              <a:rPr lang="en-US" sz="3200" dirty="0" smtClean="0">
                <a:ea typeface="Calibri"/>
                <a:cs typeface="+mj-cs"/>
              </a:rPr>
              <a:t> and </a:t>
            </a:r>
            <a:r>
              <a:rPr lang="en-US" sz="3200" dirty="0">
                <a:ea typeface="Calibri"/>
                <a:cs typeface="+mj-cs"/>
              </a:rPr>
              <a:t>S </a:t>
            </a:r>
            <a:r>
              <a:rPr lang="en-US" sz="3200" dirty="0" err="1" smtClean="0">
                <a:ea typeface="Calibri"/>
                <a:cs typeface="+mj-cs"/>
              </a:rPr>
              <a:t>Danworaphong</a:t>
            </a:r>
            <a:endParaRPr lang="th-TH" sz="3200" baseline="30000" dirty="0" smtClean="0">
              <a:ea typeface="Calibri"/>
              <a:cs typeface="+mj-cs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3200" b="1" dirty="0" smtClean="0">
                <a:ea typeface="Calibri"/>
                <a:cs typeface="+mj-cs"/>
              </a:rPr>
              <a:t>ผู้นำเสนอ </a:t>
            </a:r>
            <a:r>
              <a:rPr lang="th-TH" sz="3200" dirty="0" smtClean="0">
                <a:ea typeface="Calibri"/>
                <a:cs typeface="+mj-cs"/>
              </a:rPr>
              <a:t>	นางสาว พัชรา</a:t>
            </a:r>
            <a:r>
              <a:rPr lang="th-TH" sz="3200" dirty="0" err="1" smtClean="0">
                <a:ea typeface="Calibri"/>
                <a:cs typeface="+mj-cs"/>
              </a:rPr>
              <a:t>ภรณ์</a:t>
            </a:r>
            <a:r>
              <a:rPr lang="th-TH" sz="3200" dirty="0" smtClean="0">
                <a:ea typeface="Calibri"/>
                <a:cs typeface="+mj-cs"/>
              </a:rPr>
              <a:t>  เจริญผล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3200" dirty="0">
                <a:ea typeface="Calibri"/>
                <a:cs typeface="+mj-cs"/>
              </a:rPr>
              <a:t>	</a:t>
            </a:r>
            <a:r>
              <a:rPr lang="th-TH" sz="3200" dirty="0" smtClean="0">
                <a:ea typeface="Calibri"/>
                <a:cs typeface="+mj-cs"/>
              </a:rPr>
              <a:t>	รหัสนักศึกษา 56141267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3200" dirty="0">
                <a:ea typeface="Calibri"/>
                <a:cs typeface="+mj-cs"/>
              </a:rPr>
              <a:t>	</a:t>
            </a:r>
            <a:r>
              <a:rPr lang="th-TH" sz="3200" dirty="0" smtClean="0">
                <a:ea typeface="Calibri"/>
                <a:cs typeface="+mj-cs"/>
              </a:rPr>
              <a:t>	หมู่เรียน </a:t>
            </a:r>
            <a:r>
              <a:rPr lang="th-TH" sz="3200" dirty="0" err="1" smtClean="0">
                <a:ea typeface="Calibri"/>
                <a:cs typeface="+mj-cs"/>
              </a:rPr>
              <a:t>ฟส.ด</a:t>
            </a:r>
            <a:r>
              <a:rPr lang="th-TH" sz="3200" dirty="0" smtClean="0">
                <a:ea typeface="Calibri"/>
                <a:cs typeface="+mj-cs"/>
              </a:rPr>
              <a:t>56.ค5.1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3200" dirty="0">
              <a:ea typeface="Calibri"/>
              <a:cs typeface="+mj-cs"/>
            </a:endParaRPr>
          </a:p>
          <a:p>
            <a:endParaRPr lang="en-US" sz="3200" dirty="0">
              <a:cs typeface="+mj-cs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75A0-3C15-4CDF-B413-03E73986E3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0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3600" dirty="0" smtClean="0"/>
              <a:t>การวิเคราะห์ผลและผลการทดลอง</a:t>
            </a:r>
            <a:endParaRPr lang="en-US" sz="3600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idx="1"/>
          </p:nvPr>
        </p:nvSpPr>
        <p:spPr>
          <a:xfrm>
            <a:off x="351638" y="1219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th-TH" b="1" dirty="0" smtClean="0">
                <a:cs typeface="+mj-cs"/>
              </a:rPr>
              <a:t>ตารางที่ 1 </a:t>
            </a:r>
            <a:r>
              <a:rPr lang="th-TH" dirty="0" smtClean="0">
                <a:cs typeface="+mj-cs"/>
              </a:rPr>
              <a:t>ผลการทดลอง สำหรับการทดสอบ ขึ้นอยู่กับกฎหมาย ของ</a:t>
            </a:r>
            <a:r>
              <a:rPr lang="th-TH" dirty="0" err="1" smtClean="0">
                <a:cs typeface="+mj-cs"/>
              </a:rPr>
              <a:t>นิว</a:t>
            </a:r>
            <a:r>
              <a:rPr lang="th-TH" dirty="0" smtClean="0">
                <a:cs typeface="+mj-cs"/>
              </a:rPr>
              <a:t>ตัน และ ทฤษฎีบท งาน พลังงาน      </a:t>
            </a:r>
          </a:p>
          <a:p>
            <a:pPr marL="0" indent="0">
              <a:buNone/>
            </a:pPr>
            <a:r>
              <a:rPr lang="th-TH" dirty="0" smtClean="0">
                <a:cs typeface="+mj-cs"/>
              </a:rPr>
              <a:t>มวลของแผ่น รูปทรงกระบอก = 187.5 กรัม</a:t>
            </a:r>
            <a:endParaRPr lang="en-US" dirty="0"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124200"/>
            <a:ext cx="634207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75A0-3C15-4CDF-B413-03E73986E3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0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3600" dirty="0" smtClean="0"/>
              <a:t>การวิเคราะห์ผลและผลการทดลอง</a:t>
            </a:r>
            <a:endParaRPr lang="en-US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54811"/>
            <a:ext cx="2743200" cy="197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43435" y="6030953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cs typeface="+mj-cs"/>
              </a:rPr>
              <a:t>3</a:t>
            </a:r>
            <a:endParaRPr lang="en-US" dirty="0"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1"/>
          <a:stretch/>
        </p:blipFill>
        <p:spPr bwMode="auto">
          <a:xfrm>
            <a:off x="4191000" y="1152245"/>
            <a:ext cx="3201697" cy="2182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5759893" y="3303234"/>
            <a:ext cx="506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cs typeface="+mj-cs"/>
              </a:rPr>
              <a:t>2</a:t>
            </a:r>
            <a:endParaRPr lang="en-US" sz="2000" dirty="0"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56" y="3786819"/>
            <a:ext cx="2895600" cy="206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213" y="3703344"/>
            <a:ext cx="3200400" cy="222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17956" y="330250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cs typeface="+mj-cs"/>
              </a:rPr>
              <a:t>1</a:t>
            </a:r>
            <a:r>
              <a:rPr lang="en-US" dirty="0">
                <a:cs typeface="+mj-cs"/>
              </a:rPr>
              <a:t>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86933" y="6096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cs typeface="+mj-cs"/>
              </a:rPr>
              <a:t>4</a:t>
            </a:r>
            <a:r>
              <a:rPr lang="en-US" dirty="0">
                <a:cs typeface="+mj-cs"/>
              </a:rPr>
              <a:t> 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75A0-3C15-4CDF-B413-03E73986E3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9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dirty="0" smtClean="0"/>
              <a:t>สรุป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ตัวแทนเนื้อหา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>
                    <a:cs typeface="+mj-cs"/>
                  </a:rPr>
                  <a:t>I =</a:t>
                </a:r>
                <a:r>
                  <a:rPr lang="th-TH" sz="2800" dirty="0">
                    <a:cs typeface="+mj-cs"/>
                  </a:rPr>
                  <a:t> 4.69 </a:t>
                </a:r>
                <a:r>
                  <a:rPr lang="en-US" sz="2800" dirty="0">
                    <a:cs typeface="+mj-cs"/>
                  </a:rPr>
                  <a:t>x </a:t>
                </a:r>
                <a:r>
                  <a:rPr lang="th-TH" sz="2800" dirty="0">
                    <a:cs typeface="+mj-cs"/>
                  </a:rPr>
                  <a:t>10</a:t>
                </a:r>
                <a:r>
                  <a:rPr lang="en-US" sz="2800" baseline="30000" dirty="0">
                    <a:cs typeface="+mj-cs"/>
                  </a:rPr>
                  <a:t>-4</a:t>
                </a:r>
                <a:r>
                  <a:rPr lang="en-US" sz="2800" dirty="0"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>
                        <a:latin typeface="Cambria Math"/>
                        <a:cs typeface="+mj-cs"/>
                      </a:rPr>
                      <m:t>±</m:t>
                    </m:r>
                  </m:oMath>
                </a14:m>
                <a:r>
                  <a:rPr lang="en-US" sz="2800" dirty="0">
                    <a:cs typeface="+mj-cs"/>
                  </a:rPr>
                  <a:t> </a:t>
                </a:r>
                <a:r>
                  <a:rPr lang="th-TH" sz="2800" dirty="0">
                    <a:cs typeface="+mj-cs"/>
                  </a:rPr>
                  <a:t>0.27 </a:t>
                </a:r>
                <a:r>
                  <a:rPr lang="en-US" sz="2800" dirty="0">
                    <a:cs typeface="+mj-cs"/>
                  </a:rPr>
                  <a:t>x </a:t>
                </a:r>
                <a:r>
                  <a:rPr lang="th-TH" sz="2800" dirty="0">
                    <a:cs typeface="+mj-cs"/>
                  </a:rPr>
                  <a:t>10</a:t>
                </a:r>
                <a:r>
                  <a:rPr lang="en-US" sz="2800" baseline="30000" dirty="0">
                    <a:cs typeface="+mj-cs"/>
                  </a:rPr>
                  <a:t>-4</a:t>
                </a:r>
                <a:r>
                  <a:rPr lang="th-TH" sz="2800" dirty="0">
                    <a:cs typeface="+mj-cs"/>
                  </a:rPr>
                  <a:t>  </a:t>
                </a:r>
                <a:r>
                  <a:rPr lang="en-US" sz="2800" dirty="0">
                    <a:cs typeface="+mj-cs"/>
                  </a:rPr>
                  <a:t>kg/m</a:t>
                </a:r>
                <a:r>
                  <a:rPr lang="en-US" sz="2800" baseline="30000" dirty="0">
                    <a:cs typeface="+mj-cs"/>
                  </a:rPr>
                  <a:t>2</a:t>
                </a:r>
                <a:r>
                  <a:rPr lang="en-US" sz="2800" dirty="0">
                    <a:cs typeface="+mj-cs"/>
                  </a:rPr>
                  <a:t> </a:t>
                </a:r>
                <a:r>
                  <a:rPr lang="th-TH" sz="2800" dirty="0">
                    <a:cs typeface="+mj-cs"/>
                  </a:rPr>
                  <a:t> ประมาณ 3.3% เบี่ยงเบนจากค่าทาง</a:t>
                </a:r>
                <a:r>
                  <a:rPr lang="th-TH" sz="2800" dirty="0" smtClean="0">
                    <a:cs typeface="+mj-cs"/>
                  </a:rPr>
                  <a:t>ทฤษฎี</a:t>
                </a:r>
                <a:endParaRPr lang="th-TH" sz="2800" dirty="0">
                  <a:cs typeface="+mj-cs"/>
                </a:endParaRPr>
              </a:p>
              <a:p>
                <a:r>
                  <a:rPr lang="th-TH" sz="2800" dirty="0">
                    <a:cs typeface="+mj-cs"/>
                  </a:rPr>
                  <a:t>จากการวิเคราะห์ได้ค่าสัมประสิทธิ์แรงเสียดทานในการหมุน </a:t>
                </a:r>
                <a:r>
                  <a:rPr lang="en-US" sz="2800" dirty="0">
                    <a:cs typeface="+mj-cs"/>
                  </a:rPr>
                  <a:t>6.5 x </a:t>
                </a:r>
                <a:r>
                  <a:rPr lang="en-US" sz="2800" dirty="0" smtClean="0">
                    <a:cs typeface="+mj-cs"/>
                  </a:rPr>
                  <a:t>10</a:t>
                </a:r>
                <a:r>
                  <a:rPr lang="th-TH" sz="2800" baseline="30000" dirty="0">
                    <a:solidFill>
                      <a:prstClr val="black"/>
                    </a:solidFill>
                    <a:cs typeface="+mj-cs"/>
                  </a:rPr>
                  <a:t> </a:t>
                </a:r>
                <a:r>
                  <a:rPr lang="th-TH" sz="2800" baseline="30000" dirty="0" smtClean="0">
                    <a:solidFill>
                      <a:prstClr val="black"/>
                    </a:solidFill>
                    <a:cs typeface="+mj-cs"/>
                  </a:rPr>
                  <a:t>-5</a:t>
                </a:r>
                <a:r>
                  <a:rPr lang="th-TH" sz="2800" dirty="0" smtClean="0">
                    <a:cs typeface="+mj-cs"/>
                  </a:rPr>
                  <a:t> </a:t>
                </a:r>
                <a:r>
                  <a:rPr lang="en-US" sz="2800" dirty="0" smtClean="0">
                    <a:cs typeface="+mj-cs"/>
                  </a:rPr>
                  <a:t>kg</a:t>
                </a:r>
                <a:r>
                  <a:rPr lang="th-TH" sz="2800" dirty="0" smtClean="0">
                    <a:cs typeface="+mj-cs"/>
                  </a:rPr>
                  <a:t> </a:t>
                </a:r>
                <a:r>
                  <a:rPr lang="en-US" sz="2800" dirty="0" smtClean="0">
                    <a:cs typeface="+mj-cs"/>
                  </a:rPr>
                  <a:t>/m</a:t>
                </a:r>
                <a:r>
                  <a:rPr lang="th-TH" sz="2800" baseline="30000" dirty="0">
                    <a:cs typeface="+mj-cs"/>
                  </a:rPr>
                  <a:t>2</a:t>
                </a:r>
                <a:r>
                  <a:rPr lang="en-US" sz="2800" dirty="0">
                    <a:cs typeface="+mj-cs"/>
                  </a:rPr>
                  <a:t>s</a:t>
                </a:r>
                <a:r>
                  <a:rPr lang="en-US" sz="2800" baseline="30000" dirty="0">
                    <a:cs typeface="+mj-cs"/>
                  </a:rPr>
                  <a:t>-1</a:t>
                </a:r>
                <a:r>
                  <a:rPr lang="th-TH" sz="2800" dirty="0">
                    <a:cs typeface="+mj-cs"/>
                  </a:rPr>
                  <a:t>  เมื่อ</a:t>
                </a:r>
                <a:r>
                  <a:rPr lang="en-US" sz="2800" dirty="0">
                    <a:cs typeface="+mj-cs"/>
                  </a:rPr>
                  <a:t> I =</a:t>
                </a:r>
                <a:r>
                  <a:rPr lang="th-TH" sz="2800" dirty="0">
                    <a:cs typeface="+mj-cs"/>
                  </a:rPr>
                  <a:t> </a:t>
                </a:r>
                <a:r>
                  <a:rPr lang="en-US" sz="2800" dirty="0">
                    <a:cs typeface="+mj-cs"/>
                  </a:rPr>
                  <a:t>4.54 x 10</a:t>
                </a:r>
                <a:r>
                  <a:rPr lang="th-TH" sz="2800" baseline="30000" dirty="0">
                    <a:cs typeface="+mj-cs"/>
                  </a:rPr>
                  <a:t>-4</a:t>
                </a:r>
                <a:r>
                  <a:rPr lang="th-TH" sz="2800" dirty="0">
                    <a:cs typeface="+mj-cs"/>
                  </a:rPr>
                  <a:t> </a:t>
                </a:r>
                <a:r>
                  <a:rPr lang="en-US" sz="2800" dirty="0">
                    <a:cs typeface="+mj-cs"/>
                  </a:rPr>
                  <a:t> </a:t>
                </a:r>
                <a:r>
                  <a:rPr lang="en-US" sz="2800" dirty="0" smtClean="0">
                    <a:cs typeface="+mj-cs"/>
                  </a:rPr>
                  <a:t>kg/m</a:t>
                </a:r>
                <a:r>
                  <a:rPr lang="en-US" sz="2800" baseline="30000" dirty="0" smtClean="0">
                    <a:cs typeface="+mj-cs"/>
                  </a:rPr>
                  <a:t>2</a:t>
                </a:r>
                <a:endParaRPr lang="th-TH" sz="2800" baseline="30000" dirty="0" smtClean="0">
                  <a:cs typeface="+mj-cs"/>
                </a:endParaRPr>
              </a:p>
              <a:p>
                <a:r>
                  <a:rPr lang="th-TH" sz="2800" dirty="0">
                    <a:cs typeface="+mj-cs"/>
                  </a:rPr>
                  <a:t>ค่าของ </a:t>
                </a:r>
                <a:r>
                  <a:rPr lang="en-US" sz="2800" dirty="0">
                    <a:cs typeface="+mj-cs"/>
                  </a:rPr>
                  <a:t>b</a:t>
                </a:r>
                <a:r>
                  <a:rPr lang="en-US" sz="2800" dirty="0" smtClean="0">
                    <a:cs typeface="+mj-cs"/>
                  </a:rPr>
                  <a:t> </a:t>
                </a:r>
                <a:r>
                  <a:rPr lang="th-TH" sz="2800" dirty="0">
                    <a:cs typeface="+mj-cs"/>
                  </a:rPr>
                  <a:t>จะถูกใช้ในการ</a:t>
                </a:r>
                <a:r>
                  <a:rPr lang="th-TH" sz="2800" dirty="0" smtClean="0">
                    <a:cs typeface="+mj-cs"/>
                  </a:rPr>
                  <a:t>คำนวณความเร่งที่เกิด</a:t>
                </a:r>
                <a:r>
                  <a:rPr lang="th-TH" sz="2800" dirty="0">
                    <a:cs typeface="+mj-cs"/>
                  </a:rPr>
                  <a:t>จากแรงเสียดทานในการหมุน ผลที่ได้จากการทดลองขึ้นอยู่กับ</a:t>
                </a:r>
                <a:r>
                  <a:rPr lang="th-TH" sz="2800" dirty="0" smtClean="0">
                    <a:cs typeface="+mj-cs"/>
                  </a:rPr>
                  <a:t>กฎของ</a:t>
                </a:r>
                <a:r>
                  <a:rPr lang="th-TH" sz="2800" dirty="0" err="1">
                    <a:cs typeface="+mj-cs"/>
                  </a:rPr>
                  <a:t>นิว</a:t>
                </a:r>
                <a:r>
                  <a:rPr lang="th-TH" sz="2800" dirty="0">
                    <a:cs typeface="+mj-cs"/>
                  </a:rPr>
                  <a:t>ตันในตารางที่ </a:t>
                </a:r>
                <a:r>
                  <a:rPr lang="en-US" sz="2800" dirty="0" smtClean="0">
                    <a:cs typeface="+mj-cs"/>
                  </a:rPr>
                  <a:t>1</a:t>
                </a:r>
                <a:endParaRPr lang="th-TH" sz="2800" dirty="0" smtClean="0">
                  <a:cs typeface="+mj-cs"/>
                </a:endParaRPr>
              </a:p>
            </p:txBody>
          </p:sp>
        </mc:Choice>
        <mc:Fallback xmlns="">
          <p:sp>
            <p:nvSpPr>
              <p:cNvPr id="3" name="ตัวแทนเนื้อหา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752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75A0-3C15-4CDF-B413-03E73986E3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47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dirty="0" smtClean="0"/>
              <a:t>อ้างอิง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dirty="0" smtClean="0">
                <a:solidFill>
                  <a:prstClr val="black"/>
                </a:solidFill>
                <a:ea typeface="Calibri"/>
                <a:cs typeface="+mj-cs"/>
              </a:rPr>
              <a:t>T </a:t>
            </a:r>
            <a:r>
              <a:rPr lang="en-US" sz="2400" dirty="0" err="1" smtClean="0">
                <a:solidFill>
                  <a:prstClr val="black"/>
                </a:solidFill>
                <a:ea typeface="Calibri"/>
                <a:cs typeface="+mj-cs"/>
              </a:rPr>
              <a:t>Eadkhong</a:t>
            </a:r>
            <a:r>
              <a:rPr lang="en-US" sz="2400" dirty="0" smtClean="0">
                <a:solidFill>
                  <a:prstClr val="black"/>
                </a:solidFill>
                <a:ea typeface="Calibri"/>
                <a:cs typeface="+mj-cs"/>
              </a:rPr>
              <a:t>, </a:t>
            </a:r>
            <a:r>
              <a:rPr lang="en-US" sz="2400" dirty="0" smtClean="0">
                <a:solidFill>
                  <a:prstClr val="black"/>
                </a:solidFill>
                <a:ea typeface="Calibri"/>
                <a:cs typeface="+mj-cs"/>
              </a:rPr>
              <a:t>R </a:t>
            </a:r>
            <a:r>
              <a:rPr lang="en-US" sz="2400" dirty="0" err="1" smtClean="0">
                <a:solidFill>
                  <a:prstClr val="black"/>
                </a:solidFill>
                <a:ea typeface="Calibri"/>
                <a:cs typeface="+mj-cs"/>
              </a:rPr>
              <a:t>Rajsadorn</a:t>
            </a:r>
            <a:r>
              <a:rPr lang="en-US" sz="2400" dirty="0" smtClean="0">
                <a:solidFill>
                  <a:prstClr val="black"/>
                </a:solidFill>
                <a:ea typeface="Calibri"/>
                <a:cs typeface="+mj-cs"/>
              </a:rPr>
              <a:t>, </a:t>
            </a:r>
            <a:r>
              <a:rPr lang="en-US" sz="2400" dirty="0" smtClean="0">
                <a:solidFill>
                  <a:prstClr val="black"/>
                </a:solidFill>
                <a:ea typeface="Calibri"/>
                <a:cs typeface="+mj-cs"/>
              </a:rPr>
              <a:t>P </a:t>
            </a:r>
            <a:r>
              <a:rPr lang="en-US" sz="2400" dirty="0" err="1" smtClean="0">
                <a:solidFill>
                  <a:prstClr val="black"/>
                </a:solidFill>
                <a:ea typeface="Calibri"/>
                <a:cs typeface="+mj-cs"/>
              </a:rPr>
              <a:t>Jannual</a:t>
            </a:r>
            <a:r>
              <a:rPr lang="en-US" sz="2400" baseline="30000" dirty="0">
                <a:solidFill>
                  <a:prstClr val="black"/>
                </a:solidFill>
                <a:ea typeface="Calibri"/>
                <a:cs typeface="+mj-cs"/>
              </a:rPr>
              <a:t> </a:t>
            </a:r>
            <a:r>
              <a:rPr lang="th-TH" sz="2400" dirty="0" smtClean="0">
                <a:solidFill>
                  <a:prstClr val="black"/>
                </a:solidFill>
                <a:ea typeface="Calibri"/>
                <a:cs typeface="+mj-cs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ea typeface="Calibri"/>
                <a:cs typeface="+mj-cs"/>
              </a:rPr>
              <a:t>and S </a:t>
            </a:r>
            <a:r>
              <a:rPr lang="en-US" sz="2400" dirty="0" err="1" smtClean="0">
                <a:solidFill>
                  <a:prstClr val="black"/>
                </a:solidFill>
                <a:ea typeface="Calibri"/>
                <a:cs typeface="+mj-cs"/>
              </a:rPr>
              <a:t>Danworaphong</a:t>
            </a:r>
            <a:r>
              <a:rPr lang="en-US" sz="2400" dirty="0" smtClean="0">
                <a:solidFill>
                  <a:prstClr val="black"/>
                </a:solidFill>
                <a:ea typeface="Calibri"/>
                <a:cs typeface="+mj-cs"/>
              </a:rPr>
              <a:t>. (</a:t>
            </a:r>
            <a:r>
              <a:rPr lang="en-US" sz="2400" dirty="0">
                <a:solidFill>
                  <a:prstClr val="black"/>
                </a:solidFill>
                <a:ea typeface="Calibri"/>
                <a:cs typeface="+mj-cs"/>
              </a:rPr>
              <a:t>2012). Rotational dynamics with </a:t>
            </a:r>
            <a:r>
              <a:rPr lang="en-US" sz="2400" dirty="0" smtClean="0">
                <a:solidFill>
                  <a:prstClr val="black"/>
                </a:solidFill>
                <a:ea typeface="Calibri"/>
                <a:cs typeface="+mj-cs"/>
              </a:rPr>
              <a:t>Tracker.  </a:t>
            </a:r>
            <a:r>
              <a:rPr lang="en-US" sz="2400" i="1" dirty="0" smtClean="0">
                <a:solidFill>
                  <a:prstClr val="black"/>
                </a:solidFill>
                <a:ea typeface="Calibri"/>
                <a:cs typeface="+mj-cs"/>
              </a:rPr>
              <a:t>EUROPEAN </a:t>
            </a:r>
            <a:r>
              <a:rPr lang="en-US" sz="2400" i="1" dirty="0">
                <a:solidFill>
                  <a:prstClr val="black"/>
                </a:solidFill>
                <a:ea typeface="Calibri"/>
                <a:cs typeface="+mj-cs"/>
              </a:rPr>
              <a:t>JOURNAL OF PHYSICS </a:t>
            </a:r>
            <a:r>
              <a:rPr lang="en-US" sz="2400" i="1" dirty="0" smtClean="0">
                <a:solidFill>
                  <a:prstClr val="black"/>
                </a:solidFill>
                <a:ea typeface="Calibri"/>
                <a:cs typeface="+mj-cs"/>
              </a:rPr>
              <a:t>  </a:t>
            </a:r>
            <a:r>
              <a:rPr lang="en-US" sz="2400" dirty="0" smtClean="0">
                <a:solidFill>
                  <a:prstClr val="black"/>
                </a:solidFill>
                <a:ea typeface="Calibri"/>
                <a:cs typeface="+mj-cs"/>
              </a:rPr>
              <a:t>,10.1088/0143-0807/33/3/615.</a:t>
            </a:r>
            <a:endParaRPr lang="en-US" sz="2400" dirty="0">
              <a:solidFill>
                <a:prstClr val="black"/>
              </a:solidFill>
              <a:ea typeface="Calibri"/>
              <a:cs typeface="+mj-cs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th-TH" sz="1800" baseline="30000" dirty="0">
              <a:solidFill>
                <a:prstClr val="black"/>
              </a:solidFill>
              <a:ea typeface="Calibri"/>
              <a:cs typeface="Angsana New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75A0-3C15-4CDF-B413-03E73986E35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582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th-TH" dirty="0" smtClean="0">
                <a:cs typeface="+mj-cs"/>
              </a:rPr>
              <a:t>วัตถุประสงค์</a:t>
            </a:r>
          </a:p>
          <a:p>
            <a:pPr marL="514350" indent="-514350">
              <a:buAutoNum type="arabicPeriod"/>
            </a:pPr>
            <a:r>
              <a:rPr lang="th-TH" dirty="0" smtClean="0">
                <a:cs typeface="+mj-cs"/>
              </a:rPr>
              <a:t>บทนำ</a:t>
            </a:r>
          </a:p>
          <a:p>
            <a:pPr marL="514350" indent="-514350">
              <a:buAutoNum type="arabicPeriod"/>
            </a:pPr>
            <a:r>
              <a:rPr lang="th-TH" dirty="0" smtClean="0">
                <a:cs typeface="+mj-cs"/>
              </a:rPr>
              <a:t>ทฤษฎี</a:t>
            </a:r>
          </a:p>
          <a:p>
            <a:pPr marL="514350" indent="-514350">
              <a:buAutoNum type="arabicPeriod"/>
            </a:pPr>
            <a:r>
              <a:rPr lang="th-TH" dirty="0" smtClean="0">
                <a:cs typeface="+mj-cs"/>
              </a:rPr>
              <a:t>วิธีการดำเนินงานวิจัย</a:t>
            </a:r>
          </a:p>
          <a:p>
            <a:pPr marL="514350" indent="-514350">
              <a:buAutoNum type="arabicPeriod"/>
            </a:pPr>
            <a:r>
              <a:rPr lang="th-TH" dirty="0" smtClean="0">
                <a:cs typeface="+mj-cs"/>
              </a:rPr>
              <a:t>การวิเคราะห์ผล และผลของงานวิจัย</a:t>
            </a:r>
          </a:p>
          <a:p>
            <a:pPr marL="514350" indent="-514350">
              <a:buAutoNum type="arabicPeriod"/>
            </a:pPr>
            <a:r>
              <a:rPr lang="th-TH" dirty="0" smtClean="0">
                <a:cs typeface="+mj-cs"/>
              </a:rPr>
              <a:t>สรุป</a:t>
            </a:r>
          </a:p>
          <a:p>
            <a:pPr marL="514350" indent="-514350">
              <a:buAutoNum type="arabicPeriod"/>
            </a:pPr>
            <a:r>
              <a:rPr lang="th-TH" dirty="0" smtClean="0">
                <a:cs typeface="+mj-cs"/>
              </a:rPr>
              <a:t>อ้างอิง</a:t>
            </a:r>
            <a:endParaRPr lang="en-US" dirty="0"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75A0-3C15-4CDF-B413-03E73986E3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8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dirty="0" smtClean="0"/>
              <a:t>วัตถุประสงค์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>
                <a:cs typeface="+mj-cs"/>
              </a:rPr>
              <a:t>เพื่อศึกษาการเคลื่อนที่แบบหมุนของแผ่นกลมด้วยกล้อง</a:t>
            </a:r>
            <a:r>
              <a:rPr lang="th-TH" dirty="0" smtClean="0">
                <a:cs typeface="+mj-cs"/>
              </a:rPr>
              <a:t>วีดี</a:t>
            </a:r>
            <a:r>
              <a:rPr lang="th-TH" dirty="0">
                <a:cs typeface="+mj-cs"/>
              </a:rPr>
              <a:t>โ</a:t>
            </a:r>
            <a:r>
              <a:rPr lang="th-TH" dirty="0" smtClean="0">
                <a:cs typeface="+mj-cs"/>
              </a:rPr>
              <a:t>อความเร็ว</a:t>
            </a:r>
            <a:r>
              <a:rPr lang="th-TH" dirty="0" smtClean="0">
                <a:cs typeface="+mj-cs"/>
              </a:rPr>
              <a:t>สูงและโปรแกรมวิเคราะห์วีดีโอ</a:t>
            </a:r>
            <a:endParaRPr lang="en-US" dirty="0">
              <a:cs typeface="+mj-cs"/>
            </a:endParaRPr>
          </a:p>
          <a:p>
            <a:r>
              <a:rPr lang="th-TH" dirty="0" smtClean="0">
                <a:ea typeface="Calibri"/>
                <a:cs typeface="+mj-cs"/>
              </a:rPr>
              <a:t>เพื่อ</a:t>
            </a:r>
            <a:r>
              <a:rPr lang="th-TH" dirty="0">
                <a:ea typeface="Calibri"/>
                <a:cs typeface="+mj-cs"/>
              </a:rPr>
              <a:t>หาค่าสัมประสิทธิ์แรงเสียดทานเชิงเส้นของหมุน (</a:t>
            </a:r>
            <a:r>
              <a:rPr lang="en-US" dirty="0">
                <a:latin typeface="Angsana New"/>
                <a:ea typeface="Calibri"/>
                <a:cs typeface="+mj-cs"/>
              </a:rPr>
              <a:t>b</a:t>
            </a:r>
            <a:r>
              <a:rPr lang="th-TH" dirty="0" smtClean="0">
                <a:latin typeface="Angsana New"/>
                <a:ea typeface="Calibri"/>
                <a:cs typeface="+mj-cs"/>
              </a:rPr>
              <a:t>)</a:t>
            </a:r>
            <a:endParaRPr lang="en-US" dirty="0" smtClean="0">
              <a:latin typeface="Angsana New"/>
              <a:ea typeface="Calibri"/>
              <a:cs typeface="+mj-cs"/>
            </a:endParaRPr>
          </a:p>
          <a:p>
            <a:r>
              <a:rPr lang="th-TH" dirty="0">
                <a:ea typeface="Calibri"/>
                <a:cs typeface="+mj-cs"/>
              </a:rPr>
              <a:t>เพื่อหา</a:t>
            </a:r>
            <a:r>
              <a:rPr lang="th-TH" dirty="0" smtClean="0">
                <a:latin typeface="Angsana New"/>
                <a:ea typeface="Calibri"/>
                <a:cs typeface="+mj-cs"/>
              </a:rPr>
              <a:t>ความสัมพันธ์</a:t>
            </a:r>
            <a:r>
              <a:rPr lang="th-TH" dirty="0">
                <a:latin typeface="Angsana New"/>
                <a:ea typeface="Calibri"/>
                <a:cs typeface="+mj-cs"/>
              </a:rPr>
              <a:t>ระหว่าง แรง และ ความเร่งเชิงมุม ของการเคลื่อนที่แบบหมุน และการอนุรักษ์</a:t>
            </a:r>
            <a:r>
              <a:rPr lang="th-TH" dirty="0" smtClean="0">
                <a:latin typeface="Angsana New"/>
                <a:ea typeface="Calibri"/>
                <a:cs typeface="+mj-cs"/>
              </a:rPr>
              <a:t>พลังงาน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75A0-3C15-4CDF-B413-03E73986E3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1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dirty="0" smtClean="0"/>
              <a:t>บทนำ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>
                <a:cs typeface="+mj-cs"/>
              </a:rPr>
              <a:t>	</a:t>
            </a:r>
            <a:endParaRPr lang="en-US" dirty="0"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3" t="50000" r="38844" b="28542"/>
          <a:stretch/>
        </p:blipFill>
        <p:spPr bwMode="auto">
          <a:xfrm>
            <a:off x="336755" y="3961302"/>
            <a:ext cx="4004112" cy="219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9" t="25759" r="20645" b="37121"/>
          <a:stretch/>
        </p:blipFill>
        <p:spPr>
          <a:xfrm>
            <a:off x="1295400" y="1828800"/>
            <a:ext cx="5781367" cy="190836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213625"/>
            <a:ext cx="3657600" cy="168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75A0-3C15-4CDF-B413-03E73986E3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7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dirty="0" smtClean="0"/>
              <a:t>ทฤษฎี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ตัวแทนเนื้อหา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th-TH" b="1" dirty="0">
                    <a:cs typeface="+mj-cs"/>
                  </a:rPr>
                  <a:t>ค่าสัมประสิทธิ์เชิงเส้นของแรงเสียดทาน</a:t>
                </a:r>
                <a:endParaRPr lang="th-TH" dirty="0" smtClean="0">
                  <a:solidFill>
                    <a:schemeClr val="tx1"/>
                  </a:solidFill>
                  <a:ea typeface="Times New Roman"/>
                  <a:cs typeface="+mj-cs"/>
                </a:endParaRP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th-TH" dirty="0" smtClean="0">
                    <a:solidFill>
                      <a:schemeClr val="tx1"/>
                    </a:solidFill>
                    <a:ea typeface="Times New Roman"/>
                    <a:cs typeface="+mj-cs"/>
                  </a:rPr>
                  <a:t>ความสัมพันธ์ระหว่าง</a:t>
                </a:r>
                <a:r>
                  <a:rPr lang="th-TH" dirty="0" smtClean="0">
                    <a:ea typeface="Times New Roman"/>
                    <a:cs typeface="+mj-cs"/>
                  </a:rPr>
                  <a:t>ความเร่ง</a:t>
                </a:r>
                <a:r>
                  <a:rPr lang="th-TH" dirty="0" smtClean="0">
                    <a:solidFill>
                      <a:schemeClr val="tx1"/>
                    </a:solidFill>
                    <a:ea typeface="Times New Roman"/>
                    <a:cs typeface="+mj-cs"/>
                  </a:rPr>
                  <a:t>เนื่องจากแรงเสียดทานในการหมุน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+mj-cs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+mj-cs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+mj-cs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effectLst/>
                    <a:latin typeface="Angsana New"/>
                    <a:ea typeface="Times New Roman"/>
                    <a:cs typeface="+mj-cs"/>
                  </a:rPr>
                  <a:t>) </a:t>
                </a:r>
                <a:r>
                  <a:rPr lang="th-TH" dirty="0">
                    <a:solidFill>
                      <a:schemeClr val="tx1"/>
                    </a:solidFill>
                    <a:latin typeface="Angsana New"/>
                    <a:ea typeface="Times New Roman"/>
                    <a:cs typeface="+mj-cs"/>
                  </a:rPr>
                  <a:t>และความเร็วเชิงมุม (</a:t>
                </a:r>
                <a:r>
                  <a:rPr lang="en-US" dirty="0">
                    <a:solidFill>
                      <a:schemeClr val="tx1"/>
                    </a:solidFill>
                    <a:ea typeface="Times New Roman"/>
                    <a:cs typeface="+mj-cs"/>
                  </a:rPr>
                  <a:t>ω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ngsana New"/>
                    <a:ea typeface="Times New Roman"/>
                    <a:cs typeface="+mj-cs"/>
                  </a:rPr>
                  <a:t>) </a:t>
                </a:r>
                <a:r>
                  <a:rPr lang="th-TH" dirty="0">
                    <a:solidFill>
                      <a:schemeClr val="tx1"/>
                    </a:solidFill>
                    <a:latin typeface="Angsana New"/>
                    <a:ea typeface="Times New Roman"/>
                    <a:cs typeface="+mj-cs"/>
                  </a:rPr>
                  <a:t>สามารถแสดงเป็น</a:t>
                </a:r>
                <a:endParaRPr lang="en-US" sz="2000" dirty="0">
                  <a:solidFill>
                    <a:schemeClr val="tx1"/>
                  </a:solidFill>
                  <a:ea typeface="Times New Roman"/>
                  <a:cs typeface="+mj-cs"/>
                </a:endParaRP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+mj-cs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+mj-cs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+mj-cs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+mj-cs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+mj-cs"/>
                        </a:rPr>
                        <m:t>𝑏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+mj-cs"/>
                        </a:rPr>
                        <m:t>𝜔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a typeface="Times New Roman"/>
                  <a:cs typeface="+mj-cs"/>
                </a:endParaRP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th-TH" dirty="0">
                    <a:solidFill>
                      <a:schemeClr val="tx1"/>
                    </a:solidFill>
                    <a:ea typeface="Times New Roman"/>
                    <a:cs typeface="+mj-cs"/>
                  </a:rPr>
                  <a:t>โดยที่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+mj-cs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effectLst/>
                    <a:latin typeface="Angsana New"/>
                    <a:ea typeface="Times New Roman"/>
                    <a:cs typeface="+mj-cs"/>
                  </a:rPr>
                  <a:t> </a:t>
                </a:r>
                <a:r>
                  <a:rPr lang="th-TH" dirty="0">
                    <a:solidFill>
                      <a:schemeClr val="tx1"/>
                    </a:solidFill>
                    <a:latin typeface="Angsana New"/>
                    <a:ea typeface="Times New Roman"/>
                    <a:cs typeface="+mj-cs"/>
                  </a:rPr>
                  <a:t>คือเส้นประสิทธิภาพ ของแรงเสียดทานในการหมุน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ngsana New"/>
                    <a:ea typeface="Times New Roman"/>
                    <a:cs typeface="+mj-cs"/>
                  </a:rPr>
                  <a:t> </a:t>
                </a:r>
                <a:endParaRPr lang="en-US" sz="2000" dirty="0">
                  <a:solidFill>
                    <a:schemeClr val="tx1"/>
                  </a:solidFill>
                  <a:ea typeface="Times New Roman"/>
                  <a:cs typeface="+mj-cs"/>
                </a:endParaRP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dirty="0">
                    <a:solidFill>
                      <a:schemeClr val="tx1"/>
                    </a:solidFill>
                    <a:effectLst/>
                    <a:latin typeface="Angsana New"/>
                    <a:ea typeface="Times New Roman"/>
                    <a:cs typeface="+mj-cs"/>
                  </a:rPr>
                  <a:t> </a:t>
                </a:r>
                <a:r>
                  <a:rPr lang="th-TH" dirty="0">
                    <a:solidFill>
                      <a:schemeClr val="tx1"/>
                    </a:solidFill>
                    <a:latin typeface="Angsana New"/>
                    <a:ea typeface="Times New Roman"/>
                    <a:cs typeface="+mj-cs"/>
                  </a:rPr>
                  <a:t>ดังนั้นเราจึงมีสมการเชิงอนุพันธ์ที่สามารถได้อย่างง่ายดายได้รับการแก้ไขเพื่อให้การแก้ปัญหาต่อไปนี้ </a:t>
                </a:r>
                <a:endParaRPr lang="en-US" sz="2000" dirty="0">
                  <a:solidFill>
                    <a:schemeClr val="tx1"/>
                  </a:solidFill>
                  <a:ea typeface="Times New Roman"/>
                  <a:cs typeface="+mj-cs"/>
                </a:endParaRP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+mj-cs"/>
                        </a:rPr>
                        <m:t>ω</m:t>
                      </m:r>
                      <m:r>
                        <a:rPr lang="en-US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+mj-cs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+mj-cs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+mj-cs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+mj-cs"/>
                            </a:rPr>
                            <m:t>0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+mj-cs"/>
                            </a:rPr>
                            <m:t> 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+mj-cs"/>
                        </a:rPr>
                        <m:t>exp</m:t>
                      </m:r>
                      <m:r>
                        <a:rPr lang="en-US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+mj-cs"/>
                        </a:rPr>
                        <m:t>⁡(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+mj-cs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+mj-cs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+mj-cs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+mj-cs"/>
                            </a:rPr>
                            <m:t>𝐼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+mj-cs"/>
                        </a:rPr>
                        <m:t>t</m:t>
                      </m:r>
                      <m:r>
                        <a:rPr lang="en-US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+mj-cs"/>
                        </a:rPr>
                        <m:t>)</m:t>
                      </m:r>
                    </m:oMath>
                  </m:oMathPara>
                </a14:m>
                <a:endParaRPr lang="en-US" sz="2000" dirty="0">
                  <a:ea typeface="Times New Roman"/>
                  <a:cs typeface="+mj-cs"/>
                </a:endParaRP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endParaRPr lang="th-TH" dirty="0">
                  <a:latin typeface="Angsana New"/>
                  <a:ea typeface="Times New Roman"/>
                  <a:cs typeface="+mj-cs"/>
                </a:endParaRPr>
              </a:p>
              <a:p>
                <a:endParaRPr lang="en-US" dirty="0">
                  <a:cs typeface="+mj-cs"/>
                </a:endParaRPr>
              </a:p>
            </p:txBody>
          </p:sp>
        </mc:Choice>
        <mc:Fallback xmlns="">
          <p:sp>
            <p:nvSpPr>
              <p:cNvPr id="3" name="ตัวแทนเนื้อหา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1348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61302"/>
            <a:ext cx="304165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75A0-3C15-4CDF-B413-03E73986E3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2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dirty="0" smtClean="0"/>
              <a:t>ทฤษฎี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ตัวแทนเนื้อหา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4525963"/>
              </a:xfrm>
            </p:spPr>
            <p:txBody>
              <a:bodyPr>
                <a:normAutofit fontScale="77500" lnSpcReduction="20000"/>
              </a:bodyPr>
              <a:lstStyle/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th-TH" dirty="0" smtClean="0">
                    <a:latin typeface="Angsana New"/>
                    <a:ea typeface="Times New Roman"/>
                    <a:cs typeface="+mj-cs"/>
                  </a:rPr>
                  <a:t>แรงบิด</a:t>
                </a:r>
                <a:r>
                  <a:rPr lang="th-TH" dirty="0">
                    <a:latin typeface="Angsana New"/>
                    <a:ea typeface="Times New Roman"/>
                    <a:cs typeface="+mj-cs"/>
                  </a:rPr>
                  <a:t>และอัตราเร่งเชิงมุม  โดยใช้ความสัมพันธ์ระหว่างแรงบิดตรงสุทธิ ( </a:t>
                </a:r>
                <a:r>
                  <a:rPr lang="en-US" dirty="0">
                    <a:ea typeface="Times New Roman"/>
                    <a:cs typeface="+mj-cs"/>
                  </a:rPr>
                  <a:t>τ</a:t>
                </a:r>
                <a:r>
                  <a:rPr lang="en-US" dirty="0">
                    <a:effectLst/>
                    <a:latin typeface="Angsana New"/>
                    <a:ea typeface="Times New Roman"/>
                    <a:cs typeface="+mj-cs"/>
                  </a:rPr>
                  <a:t> ) </a:t>
                </a:r>
                <a:r>
                  <a:rPr lang="th-TH" dirty="0">
                    <a:latin typeface="Angsana New"/>
                    <a:ea typeface="Times New Roman"/>
                    <a:cs typeface="+mj-cs"/>
                  </a:rPr>
                  <a:t>และความเร่งเชิงมุม </a:t>
                </a:r>
                <a:r>
                  <a:rPr lang="th-TH" dirty="0" smtClean="0">
                    <a:ea typeface="Times New Roman"/>
                    <a:cs typeface="+mj-cs"/>
                  </a:rPr>
                  <a:t>( </a:t>
                </a:r>
                <a:r>
                  <a:rPr lang="en-US" dirty="0">
                    <a:ea typeface="Times New Roman"/>
                    <a:cs typeface="+mj-cs"/>
                  </a:rPr>
                  <a:t>α</a:t>
                </a:r>
                <a:r>
                  <a:rPr lang="en-US" dirty="0">
                    <a:effectLst/>
                    <a:latin typeface="Angsana New"/>
                    <a:ea typeface="Times New Roman"/>
                    <a:cs typeface="+mj-cs"/>
                  </a:rPr>
                  <a:t> )      </a:t>
                </a:r>
                <a:endParaRPr lang="en-US" sz="2000" dirty="0">
                  <a:ea typeface="Times New Roman"/>
                  <a:cs typeface="+mj-cs"/>
                </a:endParaRP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+mj-cs"/>
                        </a:rPr>
                        <m:t>𝜏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+mj-cs"/>
                        </a:rPr>
                        <m:t>=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+mj-cs"/>
                        </a:rPr>
                        <m:t>𝐼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+mj-cs"/>
                        </a:rPr>
                        <m:t>𝛼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+mj-cs"/>
                        </a:rPr>
                        <m:t> </m:t>
                      </m:r>
                    </m:oMath>
                  </m:oMathPara>
                </a14:m>
                <a:endParaRPr lang="en-US" sz="2000" dirty="0">
                  <a:ea typeface="Times New Roman"/>
                  <a:cs typeface="+mj-cs"/>
                </a:endParaRP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dirty="0">
                    <a:ea typeface="Times New Roman"/>
                    <a:cs typeface="+mj-cs"/>
                  </a:rPr>
                  <a:t>t</a:t>
                </a:r>
                <a:r>
                  <a:rPr lang="th-TH" dirty="0">
                    <a:ea typeface="Times New Roman"/>
                    <a:cs typeface="+mj-cs"/>
                  </a:rPr>
                  <a:t>ส่วนใหญ่นำมาใช้กับระบบ ด้วยมีความ</a:t>
                </a:r>
                <a:r>
                  <a:rPr lang="th-TH" dirty="0" smtClean="0">
                    <a:ea typeface="Times New Roman"/>
                    <a:cs typeface="+mj-cs"/>
                  </a:rPr>
                  <a:t>ตึงเชือก </a:t>
                </a:r>
                <a:r>
                  <a:rPr lang="en-US" dirty="0">
                    <a:effectLst/>
                    <a:latin typeface="Angsana New"/>
                    <a:ea typeface="Times New Roman"/>
                    <a:cs typeface="+mj-cs"/>
                  </a:rPr>
                  <a:t>T </a:t>
                </a:r>
                <a:r>
                  <a:rPr lang="th-TH" dirty="0">
                    <a:latin typeface="Angsana New"/>
                    <a:ea typeface="Times New Roman"/>
                    <a:cs typeface="+mj-cs"/>
                  </a:rPr>
                  <a:t>ซึ่งเขียนได้ในแง่ของการแขวนมวล (</a:t>
                </a:r>
                <a:r>
                  <a:rPr lang="en-US" dirty="0">
                    <a:effectLst/>
                    <a:latin typeface="Angsana New"/>
                    <a:ea typeface="Times New Roman"/>
                    <a:cs typeface="+mj-cs"/>
                  </a:rPr>
                  <a:t>m) </a:t>
                </a:r>
                <a:r>
                  <a:rPr lang="th-TH" dirty="0">
                    <a:latin typeface="Angsana New"/>
                    <a:ea typeface="Times New Roman"/>
                    <a:cs typeface="+mj-cs"/>
                  </a:rPr>
                  <a:t>และความเร่งเชิงมุม (</a:t>
                </a:r>
                <a:r>
                  <a:rPr lang="en-US" dirty="0">
                    <a:ea typeface="Times New Roman"/>
                    <a:cs typeface="+mj-cs"/>
                  </a:rPr>
                  <a:t>α</a:t>
                </a:r>
                <a:r>
                  <a:rPr lang="en-US" dirty="0">
                    <a:effectLst/>
                    <a:latin typeface="Angsana New"/>
                    <a:ea typeface="Times New Roman"/>
                    <a:cs typeface="+mj-cs"/>
                  </a:rPr>
                  <a:t>) </a:t>
                </a:r>
                <a:endParaRPr lang="en-US" sz="2000" dirty="0">
                  <a:ea typeface="Times New Roman"/>
                  <a:cs typeface="+mj-cs"/>
                </a:endParaRP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+mj-cs"/>
                        </a:rPr>
                        <m:t>𝑡</m:t>
                      </m:r>
                      <m:r>
                        <a:rPr lang="en-US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+mj-cs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+mj-cs"/>
                        </a:rPr>
                        <m:t>𝑚</m:t>
                      </m:r>
                      <m:r>
                        <a:rPr lang="en-US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+mj-cs"/>
                        </a:rPr>
                        <m:t>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+mj-cs"/>
                        </a:rPr>
                        <m:t>𝑔</m:t>
                      </m:r>
                      <m:r>
                        <a:rPr lang="en-US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+mj-cs"/>
                        </a:rPr>
                        <m:t>−</m:t>
                      </m:r>
                      <m:r>
                        <a:rPr lang="en-US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+mj-cs"/>
                        </a:rPr>
                        <m:t>𝑟</m:t>
                      </m:r>
                      <m:r>
                        <a:rPr lang="en-US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+mj-cs"/>
                        </a:rPr>
                        <m:t>𝛼</m:t>
                      </m:r>
                      <m:r>
                        <a:rPr lang="en-US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+mj-cs"/>
                        </a:rPr>
                        <m:t>)</m:t>
                      </m:r>
                    </m:oMath>
                  </m:oMathPara>
                </a14:m>
                <a:endParaRPr lang="en-US" sz="2000" dirty="0">
                  <a:ea typeface="Times New Roman"/>
                  <a:cs typeface="+mj-cs"/>
                </a:endParaRP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dirty="0">
                    <a:effectLst/>
                    <a:latin typeface="Angsana New"/>
                    <a:ea typeface="Times New Roman"/>
                    <a:cs typeface="+mj-cs"/>
                  </a:rPr>
                  <a:t>G   </a:t>
                </a:r>
                <a:r>
                  <a:rPr lang="th-TH" dirty="0">
                    <a:latin typeface="Angsana New"/>
                    <a:ea typeface="Times New Roman"/>
                    <a:cs typeface="+mj-cs"/>
                  </a:rPr>
                  <a:t>หมายถึงการเร่งความเร็วแรงโน้มถ่วงคือ </a:t>
                </a:r>
                <a:r>
                  <a:rPr lang="en-US" dirty="0">
                    <a:effectLst/>
                    <a:latin typeface="Angsana New"/>
                    <a:ea typeface="Times New Roman"/>
                    <a:cs typeface="+mj-cs"/>
                  </a:rPr>
                  <a:t>9 8ms - 2 </a:t>
                </a:r>
                <a:r>
                  <a:rPr lang="th-TH" dirty="0">
                    <a:latin typeface="Angsana New"/>
                    <a:ea typeface="Times New Roman"/>
                    <a:cs typeface="+mj-cs"/>
                  </a:rPr>
                  <a:t>และ </a:t>
                </a:r>
                <a:r>
                  <a:rPr lang="en-US" dirty="0">
                    <a:effectLst/>
                    <a:latin typeface="Angsana New"/>
                    <a:ea typeface="Times New Roman"/>
                    <a:cs typeface="+mj-cs"/>
                  </a:rPr>
                  <a:t>r </a:t>
                </a:r>
                <a:r>
                  <a:rPr lang="th-TH" dirty="0">
                    <a:latin typeface="Angsana New"/>
                    <a:ea typeface="Times New Roman"/>
                    <a:cs typeface="+mj-cs"/>
                  </a:rPr>
                  <a:t>คือรัศมีของ</a:t>
                </a:r>
                <a:r>
                  <a:rPr lang="th-TH" dirty="0" smtClean="0">
                    <a:latin typeface="Angsana New"/>
                    <a:ea typeface="Times New Roman"/>
                    <a:cs typeface="+mj-cs"/>
                  </a:rPr>
                  <a:t>แผ่นดิสก์</a:t>
                </a:r>
                <a:r>
                  <a:rPr lang="en-US" dirty="0">
                    <a:effectLst/>
                    <a:latin typeface="Angsana New"/>
                    <a:ea typeface="Times New Roman"/>
                    <a:cs typeface="+mj-cs"/>
                  </a:rPr>
                  <a:t> </a:t>
                </a:r>
                <a:r>
                  <a:rPr lang="th-TH" dirty="0">
                    <a:latin typeface="Angsana New"/>
                    <a:ea typeface="Times New Roman"/>
                    <a:cs typeface="+mj-cs"/>
                  </a:rPr>
                  <a:t>ดังนั้น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+mj-cs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+mj-cs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+mj-cs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Angsana New"/>
                    <a:ea typeface="Times New Roman"/>
                    <a:cs typeface="+mj-cs"/>
                  </a:rPr>
                  <a:t> </a:t>
                </a:r>
                <a:r>
                  <a:rPr lang="th-TH" dirty="0">
                    <a:latin typeface="Angsana New"/>
                    <a:ea typeface="Times New Roman"/>
                    <a:cs typeface="+mj-cs"/>
                  </a:rPr>
                  <a:t>สามารถคำนวณได้จาก</a:t>
                </a:r>
                <a:endParaRPr lang="en-US" sz="2000" dirty="0">
                  <a:ea typeface="Times New Roman"/>
                  <a:cs typeface="+mj-cs"/>
                </a:endParaRP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+mj-cs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+mj-cs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+mj-cs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+mj-cs"/>
                        </a:rPr>
                        <m:t>=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+mj-cs"/>
                        </a:rPr>
                        <m:t>𝑟𝑇</m:t>
                      </m:r>
                    </m:oMath>
                  </m:oMathPara>
                </a14:m>
                <a:endParaRPr lang="en-US" sz="2000" dirty="0">
                  <a:ea typeface="Times New Roman"/>
                  <a:cs typeface="+mj-cs"/>
                </a:endParaRPr>
              </a:p>
              <a:p>
                <a:endParaRPr lang="en-US" dirty="0">
                  <a:cs typeface="+mj-cs"/>
                </a:endParaRPr>
              </a:p>
            </p:txBody>
          </p:sp>
        </mc:Choice>
        <mc:Fallback xmlns="">
          <p:sp>
            <p:nvSpPr>
              <p:cNvPr id="3" name="ตัวแทนเนื้อหา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4525963"/>
              </a:xfrm>
              <a:blipFill rotWithShape="1">
                <a:blip r:embed="rId2"/>
                <a:stretch>
                  <a:fillRect l="-1185" t="-1752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75A0-3C15-4CDF-B413-03E73986E3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3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dirty="0" smtClean="0"/>
              <a:t>ทฤษฎี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ตัวแทนเนื้อหา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th-TH" dirty="0" smtClean="0">
                    <a:ea typeface="Times New Roman"/>
                    <a:cs typeface="+mj-cs"/>
                  </a:rPr>
                  <a:t>	การ</a:t>
                </a:r>
                <a:r>
                  <a:rPr lang="th-TH" dirty="0">
                    <a:ea typeface="Times New Roman"/>
                    <a:cs typeface="+mj-cs"/>
                  </a:rPr>
                  <a:t>อนุรักษ์พลังงาน</a:t>
                </a:r>
                <a:r>
                  <a:rPr lang="en-US" dirty="0">
                    <a:effectLst/>
                    <a:latin typeface="Angsana New"/>
                    <a:ea typeface="Times New Roman"/>
                    <a:cs typeface="+mj-cs"/>
                  </a:rPr>
                  <a:t> </a:t>
                </a:r>
                <a:r>
                  <a:rPr lang="th-TH" dirty="0">
                    <a:latin typeface="Angsana New"/>
                    <a:ea typeface="Times New Roman"/>
                    <a:cs typeface="+mj-cs"/>
                  </a:rPr>
                  <a:t>ใช้ทฤษฎีงาน-พลังงานเพื่อประเมินค่าของ</a:t>
                </a:r>
                <a:r>
                  <a:rPr lang="en-US" dirty="0">
                    <a:effectLst/>
                    <a:latin typeface="Angsana New"/>
                    <a:ea typeface="Times New Roman"/>
                    <a:cs typeface="+mj-cs"/>
                  </a:rPr>
                  <a:t> I </a:t>
                </a:r>
                <a:r>
                  <a:rPr lang="th-TH" dirty="0">
                    <a:latin typeface="Angsana New"/>
                    <a:ea typeface="Times New Roman"/>
                    <a:cs typeface="+mj-cs"/>
                  </a:rPr>
                  <a:t>เนื่องจากพลังงานเป็นอย่างดีระหว่างหลักสูตรของการหมุน การอนุรักษ์พลังงาน อ้างถึง รูปภาพ2 (</a:t>
                </a:r>
                <a:r>
                  <a:rPr lang="en-US" dirty="0">
                    <a:effectLst/>
                    <a:latin typeface="Angsana New"/>
                    <a:ea typeface="Times New Roman"/>
                    <a:cs typeface="+mj-cs"/>
                  </a:rPr>
                  <a:t>a), </a:t>
                </a:r>
                <a:r>
                  <a:rPr lang="th-TH" dirty="0">
                    <a:latin typeface="Angsana New"/>
                    <a:ea typeface="Times New Roman"/>
                    <a:cs typeface="+mj-cs"/>
                  </a:rPr>
                  <a:t>สามารถแสดงเป็น</a:t>
                </a:r>
                <a:endParaRPr lang="en-US" sz="2000" dirty="0">
                  <a:ea typeface="Times New Roman"/>
                  <a:cs typeface="+mj-cs"/>
                </a:endParaRP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+mj-cs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+mj-cs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+mj-cs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+mj-cs"/>
                            </a:rPr>
                            <m:t>𝑃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+mj-cs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+mj-cs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+mj-cs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+mj-cs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+mj-cs"/>
                            </a:rPr>
                            <m:t>𝐾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+mj-cs"/>
                            </a:rPr>
                            <m:t>𝑡𝑟</m:t>
                          </m:r>
                        </m:sup>
                      </m:sSubSup>
                      <m:r>
                        <a:rPr lang="en-US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+mj-cs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+mj-cs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+mj-cs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+mj-cs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+mj-cs"/>
                            </a:rPr>
                            <m:t>𝑘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+mj-cs"/>
                            </a:rPr>
                            <m:t>𝑟</m:t>
                          </m:r>
                        </m:sup>
                      </m:sSubSup>
                      <m:r>
                        <a:rPr lang="en-US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+mj-cs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+mj-cs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+mj-cs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+mj-cs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+mj-cs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+mj-cs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+mj-cs"/>
                        </a:rPr>
                        <m:t>0</m:t>
                      </m:r>
                    </m:oMath>
                  </m:oMathPara>
                </a14:m>
                <a:endParaRPr lang="en-US" sz="2000" dirty="0">
                  <a:ea typeface="Times New Roman"/>
                  <a:cs typeface="+mj-cs"/>
                </a:endParaRP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+mj-cs"/>
                        </a:rPr>
                        <m:t>𝑚𝑔</m:t>
                      </m:r>
                      <m:r>
                        <a:rPr lang="en-US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+mj-cs"/>
                        </a:rPr>
                        <m:t>∆</m:t>
                      </m:r>
                      <m:r>
                        <a:rPr lang="en-US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+mj-cs"/>
                        </a:rPr>
                        <m:t>𝑦</m:t>
                      </m:r>
                      <m:r>
                        <a:rPr lang="en-US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+mj-cs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+mj-cs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+mj-cs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+mj-cs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+mj-c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+mj-cs"/>
                            </a:rPr>
                            <m:t>𝑚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+mj-cs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+mj-cs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+mj-cs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+mj-cs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+mj-cs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+mj-cs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+mj-cs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+mj-cs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+mj-cs"/>
                            </a:rPr>
                            <m:t>𝑣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+mj-cs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+mj-cs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+mj-cs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+mj-cs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+mj-cs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+mj-cs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+mj-cs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+mj-cs"/>
                        </a:rPr>
                        <m:t>0</m:t>
                      </m:r>
                    </m:oMath>
                  </m:oMathPara>
                </a14:m>
                <a:endParaRPr lang="en-US" sz="2000" dirty="0">
                  <a:ea typeface="Times New Roman"/>
                  <a:cs typeface="+mj-cs"/>
                </a:endParaRPr>
              </a:p>
            </p:txBody>
          </p:sp>
        </mc:Choice>
        <mc:Fallback xmlns="">
          <p:sp>
            <p:nvSpPr>
              <p:cNvPr id="3" name="ตัวแทนเนื้อหา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75A0-3C15-4CDF-B413-03E73986E3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6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3600" dirty="0" smtClean="0"/>
              <a:t>วิธีการดำเนินการวิจัย</a:t>
            </a:r>
            <a:endParaRPr lang="en-US" sz="36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9" t="21834" r="25663" b="16001"/>
          <a:stretch/>
        </p:blipFill>
        <p:spPr bwMode="auto">
          <a:xfrm>
            <a:off x="685800" y="1289740"/>
            <a:ext cx="3048000" cy="1908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3200400"/>
            <a:ext cx="344989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cs typeface="+mj-cs"/>
              </a:rPr>
              <a:t>รูปภาพที่ 1 </a:t>
            </a:r>
            <a:r>
              <a:rPr lang="th-TH" sz="2400" dirty="0" smtClean="0">
                <a:cs typeface="+mj-cs"/>
              </a:rPr>
              <a:t>(</a:t>
            </a:r>
            <a:r>
              <a:rPr lang="en-US" sz="2400" dirty="0" smtClean="0">
                <a:cs typeface="+mj-cs"/>
              </a:rPr>
              <a:t>a</a:t>
            </a:r>
            <a:r>
              <a:rPr lang="th-TH" sz="2400" dirty="0" smtClean="0">
                <a:cs typeface="+mj-cs"/>
              </a:rPr>
              <a:t>) ขนาดของส่วนต่างๆ   </a:t>
            </a:r>
            <a:endParaRPr lang="en-US" sz="2400" dirty="0" smtClean="0">
              <a:cs typeface="+mj-cs"/>
            </a:endParaRPr>
          </a:p>
          <a:p>
            <a:r>
              <a:rPr lang="th-TH" sz="2400" dirty="0" smtClean="0">
                <a:cs typeface="+mj-cs"/>
              </a:rPr>
              <a:t> (</a:t>
            </a:r>
            <a:r>
              <a:rPr lang="en-US" sz="2400" dirty="0" smtClean="0">
                <a:cs typeface="+mj-cs"/>
              </a:rPr>
              <a:t>b</a:t>
            </a:r>
            <a:r>
              <a:rPr lang="th-TH" sz="2400" dirty="0" smtClean="0">
                <a:cs typeface="+mj-cs"/>
              </a:rPr>
              <a:t>) ล้อและเพลลาที่ใช้ในการทดลองนี้</a:t>
            </a:r>
            <a:endParaRPr lang="en-US" sz="2400" dirty="0"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17" y="2667000"/>
            <a:ext cx="396144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9679" y="5334000"/>
            <a:ext cx="38095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cs typeface="+mj-cs"/>
              </a:rPr>
              <a:t>รูปภาพที่ 2 </a:t>
            </a:r>
            <a:r>
              <a:rPr lang="th-TH" sz="2400" dirty="0" smtClean="0">
                <a:cs typeface="+mj-cs"/>
              </a:rPr>
              <a:t>(</a:t>
            </a:r>
            <a:r>
              <a:rPr lang="en-US" sz="2400" dirty="0" smtClean="0">
                <a:cs typeface="+mj-cs"/>
              </a:rPr>
              <a:t>a</a:t>
            </a:r>
            <a:r>
              <a:rPr lang="th-TH" sz="2400" dirty="0" smtClean="0">
                <a:cs typeface="+mj-cs"/>
              </a:rPr>
              <a:t>)</a:t>
            </a:r>
            <a:r>
              <a:rPr lang="en-US" sz="2400" dirty="0" smtClean="0">
                <a:cs typeface="+mj-cs"/>
              </a:rPr>
              <a:t> </a:t>
            </a:r>
            <a:r>
              <a:rPr lang="th-TH" sz="2400" dirty="0" smtClean="0">
                <a:cs typeface="+mj-cs"/>
              </a:rPr>
              <a:t>การตั้งอุปกรณ์การทดลอง (</a:t>
            </a:r>
            <a:r>
              <a:rPr lang="en-US" sz="2400" dirty="0" smtClean="0">
                <a:cs typeface="+mj-cs"/>
              </a:rPr>
              <a:t>b</a:t>
            </a:r>
            <a:r>
              <a:rPr lang="th-TH" sz="2400" dirty="0" smtClean="0">
                <a:cs typeface="+mj-cs"/>
              </a:rPr>
              <a:t>) แผนภาพ การคำนวณความเร่ง</a:t>
            </a:r>
            <a:endParaRPr lang="en-US" sz="2400" dirty="0">
              <a:cs typeface="+mj-cs"/>
            </a:endParaRP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75A0-3C15-4CDF-B413-03E73986E3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1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5" t="8309" r="22519" b="39878"/>
          <a:stretch/>
        </p:blipFill>
        <p:spPr>
          <a:xfrm>
            <a:off x="609600" y="1371600"/>
            <a:ext cx="7770963" cy="3581400"/>
          </a:xfrm>
        </p:spPr>
      </p:pic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3600" dirty="0" smtClean="0"/>
              <a:t>วิธีการดำเนินการวิจัย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410200"/>
            <a:ext cx="8763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cs typeface="+mj-cs"/>
              </a:rPr>
              <a:t>รูปภาพที่ 3 </a:t>
            </a:r>
            <a:r>
              <a:rPr lang="th-TH" sz="2400" dirty="0" smtClean="0">
                <a:cs typeface="+mj-cs"/>
              </a:rPr>
              <a:t>(</a:t>
            </a:r>
            <a:r>
              <a:rPr lang="en-US" sz="2400" dirty="0" smtClean="0">
                <a:cs typeface="+mj-cs"/>
              </a:rPr>
              <a:t>a</a:t>
            </a:r>
            <a:r>
              <a:rPr lang="th-TH" sz="2400" dirty="0" smtClean="0">
                <a:cs typeface="+mj-cs"/>
              </a:rPr>
              <a:t>) และ (</a:t>
            </a:r>
            <a:r>
              <a:rPr lang="en-US" sz="2400" dirty="0" smtClean="0">
                <a:cs typeface="+mj-cs"/>
              </a:rPr>
              <a:t>b</a:t>
            </a:r>
            <a:r>
              <a:rPr lang="th-TH" sz="2400" dirty="0" smtClean="0">
                <a:cs typeface="+mj-cs"/>
              </a:rPr>
              <a:t>) (</a:t>
            </a:r>
            <a:r>
              <a:rPr lang="en-US" sz="2400" dirty="0" err="1" smtClean="0">
                <a:cs typeface="+mj-cs"/>
              </a:rPr>
              <a:t>x,y</a:t>
            </a:r>
            <a:r>
              <a:rPr lang="th-TH" sz="2400" dirty="0" smtClean="0">
                <a:cs typeface="+mj-cs"/>
              </a:rPr>
              <a:t>)</a:t>
            </a:r>
            <a:r>
              <a:rPr lang="en-US" sz="2400" dirty="0" smtClean="0">
                <a:cs typeface="+mj-cs"/>
              </a:rPr>
              <a:t> </a:t>
            </a:r>
            <a:r>
              <a:rPr lang="th-TH" sz="2400" dirty="0" smtClean="0">
                <a:cs typeface="+mj-cs"/>
              </a:rPr>
              <a:t>การทำจุดสังเกตและการเคลื่อนที่ของล้อและเพลา(</a:t>
            </a:r>
            <a:r>
              <a:rPr lang="en-US" sz="2400" dirty="0" smtClean="0">
                <a:cs typeface="+mj-cs"/>
              </a:rPr>
              <a:t>c</a:t>
            </a:r>
            <a:r>
              <a:rPr lang="th-TH" sz="2400" dirty="0" smtClean="0">
                <a:cs typeface="+mj-cs"/>
              </a:rPr>
              <a:t>) และ (</a:t>
            </a:r>
            <a:r>
              <a:rPr lang="en-US" sz="2400" dirty="0" smtClean="0">
                <a:cs typeface="+mj-cs"/>
              </a:rPr>
              <a:t>d</a:t>
            </a:r>
            <a:r>
              <a:rPr lang="th-TH" sz="2400" dirty="0" smtClean="0">
                <a:cs typeface="+mj-cs"/>
              </a:rPr>
              <a:t>) การสังเกตการเคลื่อนที่ของลูกเทนนิส</a:t>
            </a:r>
            <a:endParaRPr lang="en-US" sz="2400" dirty="0">
              <a:cs typeface="+mj-cs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75A0-3C15-4CDF-B413-03E73986E3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9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458</Words>
  <Application>Microsoft Office PowerPoint</Application>
  <PresentationFormat>นำเสนอทางหน้าจอ (4:3)</PresentationFormat>
  <Paragraphs>71</Paragraphs>
  <Slides>13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13</vt:i4>
      </vt:variant>
    </vt:vector>
  </HeadingPairs>
  <TitlesOfParts>
    <vt:vector size="14" baseType="lpstr">
      <vt:lpstr>ชุดรูปแบบของ Office</vt:lpstr>
      <vt:lpstr>งานนำเสนอ PowerPoint</vt:lpstr>
      <vt:lpstr>Outline</vt:lpstr>
      <vt:lpstr>วัตถุประสงค์</vt:lpstr>
      <vt:lpstr>บทนำ</vt:lpstr>
      <vt:lpstr>ทฤษฎี</vt:lpstr>
      <vt:lpstr>ทฤษฎี</vt:lpstr>
      <vt:lpstr>ทฤษฎี</vt:lpstr>
      <vt:lpstr>วิธีการดำเนินการวิจัย</vt:lpstr>
      <vt:lpstr>วิธีการดำเนินการวิจัย</vt:lpstr>
      <vt:lpstr>การวิเคราะห์ผลและผลการทดลอง</vt:lpstr>
      <vt:lpstr>การวิเคราะห์ผลและผลการทดลอง</vt:lpstr>
      <vt:lpstr>สรุป</vt:lpstr>
      <vt:lpstr>อ้างอิง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ADMIN_L</dc:creator>
  <cp:lastModifiedBy>ADMIN_L</cp:lastModifiedBy>
  <cp:revision>20</cp:revision>
  <dcterms:created xsi:type="dcterms:W3CDTF">2016-09-06T04:53:25Z</dcterms:created>
  <dcterms:modified xsi:type="dcterms:W3CDTF">2016-09-08T10:42:42Z</dcterms:modified>
</cp:coreProperties>
</file>