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67" r:id="rId3"/>
    <p:sldId id="258" r:id="rId4"/>
    <p:sldId id="259" r:id="rId5"/>
    <p:sldId id="268" r:id="rId6"/>
    <p:sldId id="260" r:id="rId7"/>
    <p:sldId id="264" r:id="rId8"/>
    <p:sldId id="265" r:id="rId9"/>
    <p:sldId id="270" r:id="rId10"/>
    <p:sldId id="266" r:id="rId11"/>
    <p:sldId id="261" r:id="rId12"/>
    <p:sldId id="262" r:id="rId13"/>
    <p:sldId id="271" r:id="rId14"/>
    <p:sldId id="263" r:id="rId1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FF66CC"/>
    <a:srgbClr val="FF3300"/>
    <a:srgbClr val="FF0000"/>
    <a:srgbClr val="FF0066"/>
    <a:srgbClr val="FFCCFF"/>
    <a:srgbClr val="00FFFF"/>
    <a:srgbClr val="FFFFCC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4660"/>
  </p:normalViewPr>
  <p:slideViewPr>
    <p:cSldViewPr>
      <p:cViewPr>
        <p:scale>
          <a:sx n="80" d="100"/>
          <a:sy n="80" d="100"/>
        </p:scale>
        <p:origin x="-1056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5D463-0349-45DC-8472-EA57D17CBA4F}" type="datetimeFigureOut">
              <a:rPr lang="th-TH" smtClean="0"/>
              <a:t>08/09/59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B02D9-D99F-4EAC-A4C7-AFAE65CF88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1825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02D9-D99F-4EAC-A4C7-AFAE65CF8815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6242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ามเหลี่ยมมุมฉาก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grpSp>
        <p:nvGrpSpPr>
          <p:cNvPr id="2" name="กลุ่ม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รูปแบบอิสระ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รูปแบบอิสระ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รูปแบบอิสระ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ตัวเชื่อมต่อตรง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ตัวแทน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AE25E06-4F77-4427-B363-012FFB23A7DD}" type="datetime1">
              <a:rPr lang="th-TH" smtClean="0"/>
              <a:t>08/09/59</a:t>
            </a:fld>
            <a:endParaRPr lang="th-TH" dirty="0"/>
          </a:p>
        </p:txBody>
      </p:sp>
      <p:sp>
        <p:nvSpPr>
          <p:cNvPr id="19" name="ตัวแทน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h-TH" dirty="0"/>
          </a:p>
        </p:txBody>
      </p:sp>
      <p:sp>
        <p:nvSpPr>
          <p:cNvPr id="27" name="ตัวแทน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39365D4-434E-4D6F-86CB-0DF2FE23F78E}" type="slidenum">
              <a:rPr lang="th-TH" smtClean="0"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58CE50-9345-4305-A135-41D6613DB435}" type="datetime1">
              <a:rPr lang="th-TH" smtClean="0"/>
              <a:t>08/09/59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365D4-434E-4D6F-86CB-0DF2FE23F78E}" type="slidenum">
              <a:rPr lang="th-TH" smtClean="0"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650CA5-C428-40A2-B041-798E8FA6493C}" type="datetime1">
              <a:rPr lang="th-TH" smtClean="0"/>
              <a:t>08/09/59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365D4-434E-4D6F-86CB-0DF2FE23F78E}" type="slidenum">
              <a:rPr lang="th-TH" smtClean="0"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4AED03-01A5-4D9B-AADB-947AE937C3FE}" type="datetime1">
              <a:rPr lang="th-TH" smtClean="0"/>
              <a:t>08/09/59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365D4-434E-4D6F-86CB-0DF2FE23F78E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C8C288-3765-4404-B240-49E952FE893F}" type="datetime1">
              <a:rPr lang="th-TH" smtClean="0"/>
              <a:t>08/09/59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365D4-434E-4D6F-86CB-0DF2FE23F78E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7" name="เครื่องหมายบั้ง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เครื่องหมายบั้ง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C2A77F-D036-4ADA-B8B5-D783BCF3BE68}" type="datetime1">
              <a:rPr lang="th-TH" smtClean="0"/>
              <a:t>08/09/59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365D4-434E-4D6F-86CB-0DF2FE23F78E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2CFE9-ACA0-4C36-BA76-A2BA2953E605}" type="datetime1">
              <a:rPr lang="th-TH" smtClean="0"/>
              <a:t>08/09/59</a:t>
            </a:fld>
            <a:endParaRPr lang="th-TH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 dirty="0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365D4-434E-4D6F-86CB-0DF2FE23F78E}" type="slidenum">
              <a:rPr lang="th-TH" smtClean="0"/>
              <a:t>‹#›</a:t>
            </a:fld>
            <a:endParaRPr lang="th-TH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B941BD-97D0-4B59-8893-05920140E679}" type="datetime1">
              <a:rPr lang="th-TH" smtClean="0"/>
              <a:t>08/09/59</a:t>
            </a:fld>
            <a:endParaRPr lang="th-TH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 dirty="0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365D4-434E-4D6F-86CB-0DF2FE23F78E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B92C4F-7742-4B0E-8438-F83504FAC77D}" type="datetime1">
              <a:rPr lang="th-TH" smtClean="0"/>
              <a:t>08/09/59</a:t>
            </a:fld>
            <a:endParaRPr lang="th-TH" dirty="0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365D4-434E-4D6F-86CB-0DF2FE23F78E}" type="slidenum">
              <a:rPr lang="th-TH" smtClean="0"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6F47CB9-0F8E-40D8-8905-8AF9ABA127C9}" type="datetime1">
              <a:rPr lang="th-TH" smtClean="0"/>
              <a:t>08/09/59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365D4-434E-4D6F-86CB-0DF2FE23F78E}" type="slidenum">
              <a:rPr lang="th-TH" smtClean="0"/>
              <a:t>‹#›</a:t>
            </a:fld>
            <a:endParaRPr lang="th-TH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h-TH" dirty="0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EE13249-D88E-4A72-B978-5416364DC0B2}" type="datetime1">
              <a:rPr lang="th-TH" smtClean="0"/>
              <a:t>08/09/59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39365D4-434E-4D6F-86CB-0DF2FE23F78E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รูปแบบอิสระ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รูปแบบอิสระ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สามเหลี่ยมมุมฉาก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ตัวเชื่อมต่อตรง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เครื่องหมายบั้ง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เครื่องหมายบั้ง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รูปแบบอิสระ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รูปแบบอิสระ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สามเหลี่ยมมุมฉาก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ตัวเชื่อมต่อตรง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ตัวแทนชื่อเรื่อง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ตัวแทนข้อความ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แทนวันที่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E17CB7F-64D0-4097-B229-B91F6FF7C7CC}" type="datetime1">
              <a:rPr lang="th-TH" smtClean="0"/>
              <a:t>08/09/59</a:t>
            </a:fld>
            <a:endParaRPr lang="th-TH" dirty="0"/>
          </a:p>
        </p:txBody>
      </p:sp>
      <p:sp>
        <p:nvSpPr>
          <p:cNvPr id="22" name="ตัวแทน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h-TH" dirty="0"/>
          </a:p>
        </p:txBody>
      </p:sp>
      <p:sp>
        <p:nvSpPr>
          <p:cNvPr id="18" name="ตัวแทน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39365D4-434E-4D6F-86CB-0DF2FE23F78E}" type="slidenum">
              <a:rPr lang="th-TH" smtClean="0"/>
              <a:t>‹#›</a:t>
            </a:fld>
            <a:endParaRPr lang="th-T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59532" y="2132856"/>
            <a:ext cx="8460940" cy="4725144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th-TH" sz="4600" b="1" dirty="0">
                <a:latin typeface="Angsana New" pitchFamily="18" charset="-34"/>
                <a:cs typeface="Angsana New" pitchFamily="18" charset="-34"/>
              </a:rPr>
              <a:t>การผลิตก๊าซไฮโดรเจนโดยใช้พลังงานแสงอาทิตย์ </a:t>
            </a:r>
            <a:r>
              <a:rPr lang="en-US" sz="4600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4600" dirty="0">
                <a:latin typeface="Angsana New" pitchFamily="18" charset="-34"/>
                <a:cs typeface="Angsana New" pitchFamily="18" charset="-34"/>
              </a:rPr>
            </a:br>
            <a:r>
              <a:rPr lang="en-US" sz="4600" b="1" dirty="0">
                <a:latin typeface="Angsana New" pitchFamily="18" charset="-34"/>
                <a:cs typeface="Angsana New" pitchFamily="18" charset="-34"/>
              </a:rPr>
              <a:t>Hydrogen Gas Production Energized By Solar Energy</a:t>
            </a:r>
            <a:endParaRPr lang="th-TH" sz="4600" b="1" dirty="0" smtClean="0">
              <a:latin typeface="Angsana New" pitchFamily="18" charset="-34"/>
              <a:cs typeface="Angsana New" pitchFamily="18" charset="-34"/>
            </a:endParaRPr>
          </a:p>
          <a:p>
            <a:pPr algn="ctr"/>
            <a:endParaRPr lang="en-US" sz="3800" b="1" dirty="0" smtClean="0">
              <a:latin typeface="Angsana New" pitchFamily="18" charset="-34"/>
              <a:cs typeface="Angsana New" pitchFamily="18" charset="-34"/>
            </a:endParaRPr>
          </a:p>
          <a:p>
            <a:pPr algn="ctr"/>
            <a:endParaRPr lang="th-TH" sz="2800" b="1" dirty="0"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ผู้จัดทำ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วิจัย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 </a:t>
            </a:r>
            <a:endParaRPr lang="th-TH" sz="4000" b="1" dirty="0" smtClean="0"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อิ</a:t>
            </a:r>
            <a:r>
              <a:rPr lang="th-TH" sz="4000" b="1" dirty="0">
                <a:latin typeface="Angsana New" pitchFamily="18" charset="-34"/>
                <a:cs typeface="Angsana New" pitchFamily="18" charset="-34"/>
              </a:rPr>
              <a:t>ศกฤตา 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  โลห</a:t>
            </a:r>
            <a:r>
              <a:rPr lang="th-TH" sz="4000" b="1" dirty="0">
                <a:latin typeface="Angsana New" pitchFamily="18" charset="-34"/>
                <a:cs typeface="Angsana New" pitchFamily="18" charset="-34"/>
              </a:rPr>
              <a:t>พรหม </a:t>
            </a:r>
          </a:p>
          <a:p>
            <a:pPr algn="ctr"/>
            <a:endParaRPr lang="th-TH" sz="4000" b="1" dirty="0" smtClean="0"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ผู้นำเสนอ    นางสาวปาริชาด  สุริยะ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วงศ์</a:t>
            </a:r>
          </a:p>
          <a:p>
            <a:pPr algn="ctr"/>
            <a:endParaRPr lang="th-TH" sz="2800" b="1" dirty="0">
              <a:latin typeface="Angsana New" pitchFamily="18" charset="-34"/>
              <a:cs typeface="Angsana New" pitchFamily="18" charset="-34"/>
            </a:endParaRPr>
          </a:p>
          <a:p>
            <a:pPr algn="ctr"/>
            <a:endParaRPr lang="th-TH" sz="2800" b="1" dirty="0" smtClean="0">
              <a:latin typeface="Angsana New" pitchFamily="18" charset="-34"/>
              <a:cs typeface="Angsana New" pitchFamily="18" charset="-34"/>
            </a:endParaRPr>
          </a:p>
          <a:p>
            <a:pPr algn="l"/>
            <a:endParaRPr lang="en-US" sz="2600" b="1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sz="3000" b="1" dirty="0" smtClean="0"/>
          </a:p>
          <a:p>
            <a:endParaRPr lang="th-TH" sz="3000" b="1" dirty="0"/>
          </a:p>
          <a:p>
            <a:fld id="{F0573D99-7B1E-4E22-AABB-E2CF6AD5DCBB}" type="slidenum">
              <a:rPr lang="th-TH" sz="3000" b="1" smtClean="0"/>
              <a:t>1</a:t>
            </a:fld>
            <a:endParaRPr lang="th-TH" sz="3000" b="1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65D4-434E-4D6F-86CB-0DF2FE23F78E}" type="slidenum">
              <a:rPr lang="th-TH" smtClean="0"/>
              <a:t>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9657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62"/>
            <a:ext cx="9144000" cy="6858000"/>
          </a:xfrm>
          <a:prstGeom prst="rect">
            <a:avLst/>
          </a:prstGeom>
        </p:spPr>
      </p:pic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4000" dirty="0" smtClean="0">
                <a:effectLst/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4000" dirty="0" smtClean="0">
                <a:effectLst/>
                <a:latin typeface="Angsana New" pitchFamily="18" charset="-34"/>
                <a:cs typeface="Angsana New" pitchFamily="18" charset="-34"/>
              </a:rPr>
            </a:br>
            <a:r>
              <a:rPr lang="th-TH" sz="3600" dirty="0" smtClean="0">
                <a:effectLst/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3600" dirty="0">
                <a:effectLst/>
                <a:latin typeface="Angsana New" pitchFamily="18" charset="-34"/>
                <a:cs typeface="Angsana New" pitchFamily="18" charset="-34"/>
              </a:rPr>
              <a:t>กักเก็บและการหาปริมาณก๊าซไฮโดรเจน </a:t>
            </a:r>
            <a:r>
              <a:rPr lang="en-US" sz="4000" dirty="0">
                <a:effectLst/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4000" dirty="0">
                <a:effectLst/>
                <a:latin typeface="Angsana New" pitchFamily="18" charset="-34"/>
                <a:cs typeface="Angsana New" pitchFamily="18" charset="-34"/>
              </a:rPr>
            </a:br>
            <a:endParaRPr lang="th-TH" sz="40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รูปภาพ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649" y="1753899"/>
            <a:ext cx="3816424" cy="39377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316416" y="6309320"/>
            <a:ext cx="509776" cy="365125"/>
          </a:xfrm>
        </p:spPr>
        <p:txBody>
          <a:bodyPr/>
          <a:lstStyle/>
          <a:p>
            <a:fld id="{039365D4-434E-4D6F-86CB-0DF2FE23F78E}" type="slidenum">
              <a:rPr lang="th-TH" sz="2400" smtClean="0">
                <a:latin typeface="Angsana New" pitchFamily="18" charset="-34"/>
                <a:cs typeface="Angsana New" pitchFamily="18" charset="-34"/>
              </a:rPr>
              <a:t>10</a:t>
            </a:fld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8822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575556" y="1916832"/>
            <a:ext cx="7992888" cy="3384375"/>
          </a:xfrm>
          <a:ln w="3810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09728" indent="0"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	จาก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การศึกษาและทดสอบจะพบว่าความเข้มข้นของสารละลายจะมีผลโดยตรงต่อกา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รนำไฟฟ้า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ของสารละลายอิเล็กโทรไลต์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ถ้า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ความเข้มข้นสารละลายมาก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จะนำไฟฟ้า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ได้ดี แต่มีข้อเสียที่ใช้พลังงานมาก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กระแสสูง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ถ้า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ความเข้มข้นสารละลายน้อย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จะนำไฟฟ้า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ได้ไม่ค่อยดี แต่มีข้อดีที่ใช้พลังงาน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น้อย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(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กระแสต่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ำ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ซึ่งสารละลายต่างชนิดกันจะเกิดกา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รนำไฟฟ้า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ที่ต่างกันและทนการกัดกร่อนที่เวลาแตกต่างกัน อุณหภูมิเริ่มต้นการทดลองมีผลต่ออัตราการผลิตก๊าซไฮโดรเจน ถ้าอุณหภูมิสูงจะใช้ระยะเวลาในการผลิตก๊าซไฮโดรเจนได้น้อยกว่า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1297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r>
              <a:rPr lang="th-TH" sz="4400" dirty="0" smtClean="0">
                <a:latin typeface="Angsana New" pitchFamily="18" charset="-34"/>
                <a:cs typeface="Angsana New" pitchFamily="18" charset="-34"/>
              </a:rPr>
              <a:t>ผล</a:t>
            </a:r>
            <a:r>
              <a:rPr lang="th-TH" sz="4400" dirty="0">
                <a:latin typeface="Angsana New" pitchFamily="18" charset="-34"/>
                <a:cs typeface="Angsana New" pitchFamily="18" charset="-34"/>
              </a:rPr>
              <a:t>การทดลองและการวิเคราะห์ผลการทดลอง</a:t>
            </a:r>
            <a:br>
              <a:rPr lang="th-TH" sz="4400" dirty="0">
                <a:latin typeface="Angsana New" pitchFamily="18" charset="-34"/>
                <a:cs typeface="Angsana New" pitchFamily="18" charset="-34"/>
              </a:rPr>
            </a:b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388424" y="6237312"/>
            <a:ext cx="509776" cy="365125"/>
          </a:xfrm>
        </p:spPr>
        <p:txBody>
          <a:bodyPr/>
          <a:lstStyle/>
          <a:p>
            <a:fld id="{039365D4-434E-4D6F-86CB-0DF2FE23F78E}" type="slidenum">
              <a:rPr lang="th-TH" sz="2400" smtClean="0">
                <a:latin typeface="Angsana New" pitchFamily="18" charset="-34"/>
                <a:cs typeface="Angsana New" pitchFamily="18" charset="-34"/>
              </a:rPr>
              <a:t>11</a:t>
            </a:fld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2442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395536" y="1844824"/>
            <a:ext cx="8136904" cy="4104456"/>
          </a:xfrm>
          <a:ln w="3810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สารอิเล็กโทรไลต์ที่ดีที่สุดในระบบการการผลิตก๊าซไฮโดรเจนโดยใช้พลังงานแสงอาทิตย์นี้คือสารละลายโซเดียมไฮดรอก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ไซด์ </a:t>
            </a:r>
          </a:p>
          <a:p>
            <a:pPr marL="109728" indent="0">
              <a:buNone/>
            </a:pP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pPr marL="109728" indent="0">
              <a:buNone/>
            </a:pP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2.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อุณหภูมิ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นั้นมีผลต่อการผลิตก๊าซ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ไฮโดรเจน</a:t>
            </a:r>
          </a:p>
          <a:p>
            <a:pPr marL="109728" indent="0">
              <a:buNone/>
            </a:pP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pPr marL="109728" indent="0">
              <a:buNone/>
            </a:pPr>
            <a:r>
              <a:rPr lang="en-US" sz="2800" dirty="0">
                <a:latin typeface="Angsana New" pitchFamily="18" charset="-34"/>
                <a:cs typeface="Angsana New" pitchFamily="18" charset="-34"/>
              </a:rPr>
              <a:t>3.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เนื่องจาก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วัสดุที่ใช้ในมาใช้สร้างและทดลองครั้งนี้ทนต่อการสึกหรอได้ดี ปริมาณ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สารละลายต่ำกระแสไฟฟ้าต่ำ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ทาให้กา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รบำรุงรักษา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ไม่ยุ่งยาก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pPr marL="109728" indent="0">
              <a:buNone/>
            </a:pPr>
            <a:endParaRPr lang="th-TH" sz="3200" dirty="0" smtClean="0">
              <a:latin typeface="Angsana New" pitchFamily="18" charset="-34"/>
              <a:cs typeface="Angsana New" pitchFamily="18" charset="-34"/>
            </a:endParaRPr>
          </a:p>
          <a:p>
            <a:pPr marL="109728" indent="0">
              <a:buNone/>
            </a:pPr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2411760" y="476672"/>
            <a:ext cx="3960440" cy="92697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บทสรุป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460432" y="6309320"/>
            <a:ext cx="480592" cy="365125"/>
          </a:xfrm>
        </p:spPr>
        <p:txBody>
          <a:bodyPr/>
          <a:lstStyle/>
          <a:p>
            <a:fld id="{039365D4-434E-4D6F-86CB-0DF2FE23F78E}" type="slidenum">
              <a:rPr lang="th-TH" sz="2400" smtClean="0">
                <a:latin typeface="Angsana New" pitchFamily="18" charset="-34"/>
                <a:cs typeface="Angsana New" pitchFamily="18" charset="-34"/>
              </a:rPr>
              <a:t>12</a:t>
            </a:fld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4111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744416"/>
          </a:xfrm>
          <a:ln w="3810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2400" dirty="0">
                <a:latin typeface="Angsana New" pitchFamily="18" charset="-34"/>
                <a:cs typeface="Angsana New" pitchFamily="18" charset="-34"/>
              </a:rPr>
              <a:t>นภดล คุ้มรักษา และบุญยัง ปลั่งกลาง, “การแยกก๊าซไฮโดรเจนด้วยวิธีอิเล็กโทรไลซิสแบบ แยกเซลล์,” ภาควิชาวิศวกรรมไฟฟ้า คณะวิศวกรรมศาสตร์, มหาวิทยาลัยเทคโนโลยีราชมงคลธัญบุรี, 2554. </a:t>
            </a:r>
          </a:p>
          <a:p>
            <a:r>
              <a:rPr lang="th-TH" sz="2400" dirty="0">
                <a:latin typeface="Angsana New" pitchFamily="18" charset="-34"/>
                <a:cs typeface="Angsana New" pitchFamily="18" charset="-34"/>
              </a:rPr>
              <a:t>มยุรา ศรีกัลยานุกูลและรุ่งทิพย์ กาวารี. การผลิตก๊าซไฮโดรเจนจากมูลสุกรโดยใช้กระบวนการหมักแบบไม่ใช้ออกซิเจน : รายงานผลการวิจัยมหาวิทยาลัยแม่โจ้, 2556. </a:t>
            </a:r>
          </a:p>
          <a:p>
            <a:r>
              <a:rPr lang="th-TH" sz="2400" dirty="0">
                <a:latin typeface="Angsana New" pitchFamily="18" charset="-34"/>
                <a:cs typeface="Angsana New" pitchFamily="18" charset="-34"/>
              </a:rPr>
              <a:t>วิเชียร แสงอรุณ (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Wichien Sang-</a:t>
            </a:r>
            <a:r>
              <a:rPr lang="en-US" sz="2400" dirty="0" err="1">
                <a:latin typeface="Angsana New" pitchFamily="18" charset="-34"/>
                <a:cs typeface="Angsana New" pitchFamily="18" charset="-34"/>
              </a:rPr>
              <a:t>Aroon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ปี2547. “การแยกไฮโดรเจนจากโมเลกุลนํ้าด้วยปฏิกิริยาเร่งด้วยแสง,”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KKU Res. J, 18(2), 350-360, 2013. </a:t>
            </a:r>
          </a:p>
          <a:p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สุข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ฤดี สุขใจ, “การผลิตไฮโดรเจนด้วยระบบเซลล์แสงอาทิตย์,” วิทยาลัย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พลังงานทดแทน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, มหาวิทยาลัยนเรศวร, พิษณุโลก, 2551. </a:t>
            </a:r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>
          <a:xfrm>
            <a:off x="8460432" y="6309320"/>
            <a:ext cx="480592" cy="365125"/>
          </a:xfrm>
        </p:spPr>
        <p:txBody>
          <a:bodyPr/>
          <a:lstStyle/>
          <a:p>
            <a:fld id="{039365D4-434E-4D6F-86CB-0DF2FE23F78E}" type="slidenum">
              <a:rPr lang="th-TH" sz="2400" smtClean="0">
                <a:latin typeface="Angsana New" pitchFamily="18" charset="-34"/>
                <a:cs typeface="Angsana New" pitchFamily="18" charset="-34"/>
              </a:rPr>
              <a:t>13</a:t>
            </a:fld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ชื่อเรื่อง 2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อ้างอิง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2387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2267744" y="1700808"/>
            <a:ext cx="4608512" cy="2667751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109728" indent="0" algn="ctr">
              <a:buNone/>
            </a:pPr>
            <a:r>
              <a:rPr lang="th-TH" sz="6000" b="1" dirty="0" smtClean="0">
                <a:ln>
                  <a:prstDash val="solid"/>
                </a:ln>
                <a:solidFill>
                  <a:srgbClr val="080808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ngsana New" pitchFamily="18" charset="-34"/>
                <a:cs typeface="Angsana New" pitchFamily="18" charset="-34"/>
              </a:rPr>
              <a:t>จบการนำเสนอ</a:t>
            </a:r>
          </a:p>
          <a:p>
            <a:pPr marL="109728" indent="0" algn="ctr">
              <a:buNone/>
            </a:pPr>
            <a:r>
              <a:rPr lang="th-TH" sz="6000" b="1" dirty="0" smtClean="0">
                <a:ln>
                  <a:prstDash val="solid"/>
                </a:ln>
                <a:solidFill>
                  <a:srgbClr val="080808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ngsana New" pitchFamily="18" charset="-34"/>
                <a:cs typeface="Angsana New" pitchFamily="18" charset="-34"/>
              </a:rPr>
              <a:t>ขอบคุณค่ะ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8532440" y="6407944"/>
            <a:ext cx="480592" cy="365125"/>
          </a:xfrm>
        </p:spPr>
        <p:txBody>
          <a:bodyPr/>
          <a:lstStyle/>
          <a:p>
            <a:fld id="{039365D4-434E-4D6F-86CB-0DF2FE23F78E}" type="slidenum">
              <a:rPr lang="th-TH" sz="2400" smtClean="0">
                <a:latin typeface="Angsana New" pitchFamily="18" charset="-34"/>
                <a:cs typeface="Angsana New" pitchFamily="18" charset="-34"/>
              </a:rPr>
              <a:t>14</a:t>
            </a:fld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9104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45"/>
            <a:ext cx="9144000" cy="6858000"/>
          </a:xfrm>
          <a:prstGeom prst="rect">
            <a:avLst/>
          </a:prstGeom>
        </p:spPr>
      </p:pic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67544" y="1916832"/>
            <a:ext cx="8147248" cy="4536504"/>
          </a:xfrm>
        </p:spPr>
        <p:txBody>
          <a:bodyPr>
            <a:normAutofit/>
          </a:bodyPr>
          <a:lstStyle/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วัตถุประสงค์</a:t>
            </a:r>
          </a:p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บทนำและทฤษฎี</a:t>
            </a:r>
          </a:p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วิธีดำเนินการวิจัย</a:t>
            </a:r>
          </a:p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ผลการทดลองและวิเคราะห์ผลการทดลอง</a:t>
            </a:r>
          </a:p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สรุป</a:t>
            </a:r>
          </a:p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อ้างอิง</a:t>
            </a:r>
          </a:p>
          <a:p>
            <a:pPr marL="109728" indent="0">
              <a:buNone/>
            </a:pPr>
            <a:endParaRPr lang="th-TH" sz="3200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dirty="0" smtClean="0"/>
          </a:p>
          <a:p>
            <a:endParaRPr lang="th-TH" dirty="0"/>
          </a:p>
          <a:p>
            <a:pPr marL="109728" indent="0">
              <a:buNone/>
            </a:pPr>
            <a:endParaRPr lang="th-TH" dirty="0" smtClean="0"/>
          </a:p>
          <a:p>
            <a:pPr marL="109728" indent="0">
              <a:buNone/>
            </a:pPr>
            <a:endParaRPr lang="th-TH" dirty="0"/>
          </a:p>
          <a:p>
            <a:pPr marL="109728" indent="0">
              <a:buNone/>
            </a:pPr>
            <a:endParaRPr lang="th-TH" dirty="0" smtClean="0"/>
          </a:p>
          <a:p>
            <a:pPr marL="109728" indent="0">
              <a:buNone/>
            </a:pPr>
            <a:endParaRPr lang="th-TH" sz="2400" b="1" dirty="0" smtClean="0"/>
          </a:p>
          <a:p>
            <a:pPr marL="109728" indent="0">
              <a:buNone/>
            </a:pPr>
            <a:endParaRPr lang="th-TH" sz="2400" b="1" dirty="0"/>
          </a:p>
          <a:p>
            <a:pPr marL="109728" indent="0">
              <a:buNone/>
            </a:pPr>
            <a:endParaRPr lang="th-TH" sz="2400" b="1" dirty="0" smtClean="0"/>
          </a:p>
          <a:p>
            <a:pPr marL="109728" indent="0">
              <a:buNone/>
            </a:pPr>
            <a:endParaRPr lang="th-TH" sz="2400" b="1" dirty="0" smtClean="0"/>
          </a:p>
          <a:p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O</a:t>
            </a:r>
            <a:r>
              <a:rPr lang="en-US" dirty="0" smtClean="0"/>
              <a:t>utline</a:t>
            </a:r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532440" y="6309320"/>
            <a:ext cx="365760" cy="365125"/>
          </a:xfrm>
        </p:spPr>
        <p:txBody>
          <a:bodyPr/>
          <a:lstStyle/>
          <a:p>
            <a:fld id="{039365D4-434E-4D6F-86CB-0DF2FE23F78E}" type="slidenum">
              <a:rPr lang="th-TH" sz="2400" smtClean="0">
                <a:latin typeface="Angsana New" pitchFamily="18" charset="-34"/>
                <a:cs typeface="Angsana New" pitchFamily="18" charset="-34"/>
              </a:rPr>
              <a:t>2</a:t>
            </a:fld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7442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791580" y="1988840"/>
            <a:ext cx="756084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เพื่อ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ศึกษาและวิเคราะห์การแยกไฮโดรเจนด้วยวิธีอิเล็กโทรไลซิสแบบแยกเซลล์โดยใช้พลังงานแสงอาทิตย์ </a:t>
            </a: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pPr marL="109728" indent="0">
              <a:buNone/>
            </a:pP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pPr marL="109728" indent="0">
              <a:buNone/>
            </a:pP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เพื่อศึกษาตัวแปรที่มีผลต่อการผลิตก๊าซไฮโดรเจนด้วยวิธีอิเล็กโทรไลซิสแบบแยกเซลล์โดยใช้พลังงาน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แสงอาทิตย์</a:t>
            </a:r>
          </a:p>
          <a:p>
            <a:pPr marL="109728" indent="0">
              <a:buNone/>
            </a:pPr>
            <a:endParaRPr lang="en-US" sz="2800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perspectiveLef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th-TH" dirty="0" smtClean="0"/>
              <a:t/>
            </a:r>
            <a:br>
              <a:rPr lang="th-TH" dirty="0" smtClean="0"/>
            </a:br>
            <a:r>
              <a:rPr lang="th-TH" sz="4400" dirty="0" smtClean="0">
                <a:latin typeface="Angsana New" pitchFamily="18" charset="-34"/>
                <a:cs typeface="Angsana New" pitchFamily="18" charset="-34"/>
              </a:rPr>
              <a:t>วัตถุประสงค์ 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8" name="ตัวแทนหมายเลขภาพนิ่ง 7"/>
          <p:cNvSpPr>
            <a:spLocks noGrp="1"/>
          </p:cNvSpPr>
          <p:nvPr>
            <p:ph type="sldNum" sz="quarter" idx="12"/>
          </p:nvPr>
        </p:nvSpPr>
        <p:spPr>
          <a:xfrm>
            <a:off x="8532440" y="6237312"/>
            <a:ext cx="365760" cy="365125"/>
          </a:xfrm>
        </p:spPr>
        <p:txBody>
          <a:bodyPr/>
          <a:lstStyle/>
          <a:p>
            <a:fld id="{039365D4-434E-4D6F-86CB-0DF2FE23F78E}" type="slidenum">
              <a:rPr lang="th-TH" sz="2400" smtClean="0">
                <a:latin typeface="Angsana New" pitchFamily="18" charset="-34"/>
                <a:cs typeface="Angsana New" pitchFamily="18" charset="-34"/>
              </a:rPr>
              <a:t>3</a:t>
            </a:fld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3124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บทนำและทฤษฎี</a:t>
            </a:r>
            <a:endParaRPr lang="th-TH" sz="4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3744415"/>
          </a:xfrm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	ไฮโดรเจน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ป็นพลังงานสะอาดที่มีค่าความร้อนสูงใช้ได้ทั้งในระบบการเผาไหม้และเซลล์เชื้อเพลิงโดยไม่ปล่อยมลพิษสู่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สิ่งแวดล้อม 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งานวิจัยนี้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ได้นำเสนอ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การศึกษาเชิงทดลองเกี่ยวกับระบบผลิตไฮโดรเจนพลังงานแสงอาทิตย์ด้วยวิธีอิเล็กโทรไลซิส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ได้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ทำการศึกษาและสร้างระบบแยกก๊าซไฮโดรเจนโดยใช้เซลล์แสงอาทิตย์แบบผลิตไฟฟ้า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และน้ำร้อน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ร่วม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(PV/T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เป็นแหล่งจ่าย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พลังงาน มี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การติดตั้งอุปกรณ์แลกเปลี่ยนความร้อนโดย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ใช้น้ำร้อน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ที่ได้จากระบบ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 PV/T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เพื่อเพิ่มอุณหภูมิให้กับสารละลายอีก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ด้วยทำการทดสอบ และ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อุณหภูมิที่สามารถผลิตก๊าซไฮโดรเจนได้ดีที่สุด 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>
          <a:xfrm>
            <a:off x="8532440" y="6309320"/>
            <a:ext cx="365760" cy="365125"/>
          </a:xfrm>
        </p:spPr>
        <p:txBody>
          <a:bodyPr/>
          <a:lstStyle/>
          <a:p>
            <a:fld id="{039365D4-434E-4D6F-86CB-0DF2FE23F78E}" type="slidenum">
              <a:rPr lang="th-TH" sz="2400" smtClean="0">
                <a:latin typeface="Angsana New" pitchFamily="18" charset="-34"/>
                <a:cs typeface="Angsana New" pitchFamily="18" charset="-34"/>
              </a:rPr>
              <a:t>4</a:t>
            </a:fld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9326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755576" y="1772817"/>
            <a:ext cx="7776864" cy="3024335"/>
          </a:xfrm>
          <a:ln w="3810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>
              <a:buNone/>
            </a:pPr>
            <a:r>
              <a:rPr lang="th-TH" sz="2800" dirty="0" smtClean="0"/>
              <a:t>	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ผลการศึกษา พบว่า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สารละลายโซเดียมไฮดรอกไซด์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 (NaOH)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ป็นอิเล็กโทรไลต์ที่ดีกว่าสารละลายอื่นที่ใช้ในการศึกษานี้อีกทั้งยังหาซื้อได้ง่ายตามท้องตลาดและราคาถูก โดยสารละลายอิเล็กโทรไลต์ความเข้มข้น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 0.1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โมลต่อลิตรผลิตก๊าซได้ดีที่สุดจากการที่ทดสอบ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ร่วมกับน้ำร้อน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พบว่าอัตราการผลิตก๊าซไฮโดรเจนและประสิทธิภาพในการผลิตสูงขึ้น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เมื่อทำการ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เพิ่มอุณหภูมิเริ่มต้นในการทดสอบ</a:t>
            </a:r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>
          <a:xfrm>
            <a:off x="8532440" y="6309320"/>
            <a:ext cx="365760" cy="365125"/>
          </a:xfrm>
        </p:spPr>
        <p:txBody>
          <a:bodyPr/>
          <a:lstStyle/>
          <a:p>
            <a:fld id="{039365D4-434E-4D6F-86CB-0DF2FE23F78E}" type="slidenum">
              <a:rPr lang="th-TH" sz="2400" smtClean="0">
                <a:latin typeface="Angsana New" pitchFamily="18" charset="-34"/>
                <a:cs typeface="Angsana New" pitchFamily="18" charset="-34"/>
              </a:rPr>
              <a:t>5</a:t>
            </a:fld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ชื่อเรื่อง 3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บทนำและ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ทฤษฎี (ต่อ)</a:t>
            </a:r>
            <a:endParaRPr lang="th-TH" sz="40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2003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รูปภาพ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8"/>
            <a:ext cx="9144000" cy="6858000"/>
          </a:xfrm>
          <a:prstGeom prst="rect">
            <a:avLst/>
          </a:prstGeom>
        </p:spPr>
      </p:pic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 algn="ctr"/>
            <a:r>
              <a:rPr lang="th-TH" sz="4000" dirty="0">
                <a:latin typeface="Angsana New" pitchFamily="18" charset="-34"/>
                <a:cs typeface="Angsana New" pitchFamily="18" charset="-34"/>
              </a:rPr>
              <a:t>วิธีการดำเนินงานวิจัย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11560" y="1915538"/>
            <a:ext cx="5112568" cy="59208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ค้นคว้าวิจัย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และออกแบบอุปกรณ์แยกก๊าซไฮโดรเจน 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algn="ctr"/>
            <a:endParaRPr lang="th-TH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899591" y="3068960"/>
            <a:ext cx="2664296" cy="50405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Angsana New" pitchFamily="18" charset="-34"/>
                <a:cs typeface="Angsana New" pitchFamily="18" charset="-34"/>
              </a:rPr>
              <a:t>สร้างชุดอุปกรณ์แยกก๊าซ 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899592" y="4149080"/>
            <a:ext cx="2664296" cy="55281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Angsana New" pitchFamily="18" charset="-34"/>
                <a:cs typeface="Angsana New" pitchFamily="18" charset="-34"/>
              </a:rPr>
              <a:t>ทดสอบอุปกรณ์แยกก๊าซ 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067944" y="3428612"/>
            <a:ext cx="4536504" cy="18404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ทดสอบ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สารละลาย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Electrolyte</a:t>
            </a:r>
          </a:p>
          <a:p>
            <a:r>
              <a:rPr lang="en-US" dirty="0" smtClean="0"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ทดสอบ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ระยะที่เหมาะสมของ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Electrode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dirty="0" smtClean="0"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ทดสอบอุณหภูมิของสารละลาย 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dirty="0" smtClean="0"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ทดสอบอุปกรณ์รวมทั้งระบบ 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วงรี 9"/>
          <p:cNvSpPr/>
          <p:nvPr/>
        </p:nvSpPr>
        <p:spPr>
          <a:xfrm>
            <a:off x="714390" y="5261932"/>
            <a:ext cx="3034699" cy="828212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 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สรุปผลการทดลอง 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20" name="ลูกศรเชื่อมต่อแบบตรง 19"/>
          <p:cNvCxnSpPr/>
          <p:nvPr/>
        </p:nvCxnSpPr>
        <p:spPr>
          <a:xfrm>
            <a:off x="2231739" y="2507626"/>
            <a:ext cx="0" cy="560040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ลูกศรเชื่อมต่อแบบตรง 22"/>
          <p:cNvCxnSpPr/>
          <p:nvPr/>
        </p:nvCxnSpPr>
        <p:spPr>
          <a:xfrm>
            <a:off x="2231740" y="3573016"/>
            <a:ext cx="0" cy="560040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ลูกศรเชื่อมต่อแบบตรง 23"/>
          <p:cNvCxnSpPr/>
          <p:nvPr/>
        </p:nvCxnSpPr>
        <p:spPr>
          <a:xfrm>
            <a:off x="3591508" y="4413860"/>
            <a:ext cx="47643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ลูกศรเชื่อมต่อแบบตรง 25"/>
          <p:cNvCxnSpPr/>
          <p:nvPr/>
        </p:nvCxnSpPr>
        <p:spPr>
          <a:xfrm>
            <a:off x="2231740" y="4701892"/>
            <a:ext cx="0" cy="560040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8575884" y="6309320"/>
            <a:ext cx="365760" cy="365125"/>
          </a:xfrm>
        </p:spPr>
        <p:txBody>
          <a:bodyPr/>
          <a:lstStyle/>
          <a:p>
            <a:fld id="{039365D4-434E-4D6F-86CB-0DF2FE23F78E}" type="slidenum">
              <a:rPr lang="th-TH" sz="2400" smtClean="0">
                <a:latin typeface="Angsana New" pitchFamily="18" charset="-34"/>
                <a:cs typeface="Angsana New" pitchFamily="18" charset="-34"/>
              </a:rPr>
              <a:t>6</a:t>
            </a:fld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9078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9"/>
            <a:ext cx="9144000" cy="6858000"/>
          </a:xfrm>
          <a:prstGeom prst="rect">
            <a:avLst/>
          </a:prstGeom>
        </p:spPr>
      </p:pic>
      <p:pic>
        <p:nvPicPr>
          <p:cNvPr id="4" name="ตัวแทนเนื้อหา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52936"/>
            <a:ext cx="4608512" cy="30595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สี่เหลี่ยมผืนผ้า 5"/>
          <p:cNvSpPr/>
          <p:nvPr/>
        </p:nvSpPr>
        <p:spPr>
          <a:xfrm>
            <a:off x="760213" y="1628800"/>
            <a:ext cx="76235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โดยใช้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วิธี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 Electrolysis Process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ซึ่งเป็นปฏิกิริยาไฟฟ้าเคมีเพื่อ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แยกก๊าซ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ไฮโดรเจนและออกซิเจนออก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จากน้ำมาทำการทดลอง 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4000" dirty="0">
                <a:effectLst/>
                <a:latin typeface="Angsana New" pitchFamily="18" charset="-34"/>
                <a:cs typeface="Angsana New" pitchFamily="18" charset="-34"/>
              </a:rPr>
              <a:t>การแยกก๊าซไฮโดรเจนด้วยไฟฟ้า</a:t>
            </a:r>
            <a:r>
              <a:rPr lang="en-US" sz="4000" dirty="0">
                <a:effectLst/>
                <a:latin typeface="Angsana New" pitchFamily="18" charset="-34"/>
                <a:cs typeface="Angsana New" pitchFamily="18" charset="-34"/>
              </a:rPr>
              <a:t> (Electrolysis Process)</a:t>
            </a:r>
            <a:endParaRPr lang="th-TH" dirty="0"/>
          </a:p>
        </p:txBody>
      </p:sp>
      <p:sp>
        <p:nvSpPr>
          <p:cNvPr id="8" name="ตัวแทนหมายเลขภาพนิ่ง 7"/>
          <p:cNvSpPr>
            <a:spLocks noGrp="1"/>
          </p:cNvSpPr>
          <p:nvPr>
            <p:ph type="sldNum" sz="quarter" idx="12"/>
          </p:nvPr>
        </p:nvSpPr>
        <p:spPr>
          <a:xfrm>
            <a:off x="8532440" y="6309320"/>
            <a:ext cx="365760" cy="365125"/>
          </a:xfrm>
        </p:spPr>
        <p:txBody>
          <a:bodyPr/>
          <a:lstStyle/>
          <a:p>
            <a:fld id="{039365D4-434E-4D6F-86CB-0DF2FE23F78E}" type="slidenum">
              <a:rPr lang="th-TH" sz="2400" smtClean="0">
                <a:latin typeface="Angsana New" pitchFamily="18" charset="-34"/>
                <a:cs typeface="Angsana New" pitchFamily="18" charset="-34"/>
              </a:rPr>
              <a:t>7</a:t>
            </a:fld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3320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3600" dirty="0">
                <a:effectLst/>
              </a:rPr>
              <a:t>การออกแบบอุปกรณ์แยกก๊าซไฮโดรเจน </a:t>
            </a:r>
            <a:endParaRPr lang="th-TH" sz="3600" dirty="0"/>
          </a:p>
        </p:txBody>
      </p:sp>
      <p:pic>
        <p:nvPicPr>
          <p:cNvPr id="4" name="ตัวแทนเนื้อหา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98830"/>
            <a:ext cx="3312368" cy="30603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604448" y="6381328"/>
            <a:ext cx="317216" cy="365125"/>
          </a:xfrm>
        </p:spPr>
        <p:txBody>
          <a:bodyPr/>
          <a:lstStyle/>
          <a:p>
            <a:fld id="{039365D4-434E-4D6F-86CB-0DF2FE23F78E}" type="slidenum">
              <a:rPr lang="th-TH" sz="2400" smtClean="0">
                <a:latin typeface="Angsana New" pitchFamily="18" charset="-34"/>
                <a:cs typeface="Angsana New" pitchFamily="18" charset="-34"/>
              </a:rPr>
              <a:t>8</a:t>
            </a:fld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1948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9"/>
            <a:ext cx="9144000" cy="6858000"/>
          </a:xfrm>
          <a:prstGeom prst="rect">
            <a:avLst/>
          </a:prstGeom>
        </p:spPr>
      </p:pic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57200" y="2060849"/>
            <a:ext cx="8229600" cy="2952328"/>
          </a:xfrm>
          <a:ln w="3810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>
              <a:buNone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อุณหภูมิ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เริ่มต้นของของน้ำในถังอุปกรณ์ที่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 45 °C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จะใช้ระยะเวลาทั้งสิ้น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 8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นาทีในการผลิตก๊าซไฮโดรเจนให้ได้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 1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ถุง ใช้กำลังไฟฟ้ารวม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 456.84 Watt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และถ้าเริ่มต้นที่อุณหภูมิ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 55 °C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ใช้เวลา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 9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นาที ซึ่งมากกว่าแต่ใช้กำลังไฟฟ้ารวม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 288.99 Watt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จึงเป็นข้อสรุปได้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ว่า ถ้า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เพิ่มอุณหภูมิเริ่มต้นในการผลิตก๊าซไฮโดรเจนแล้ว กำลังไฟฟ้าที่ใช้จะน้อยกว่า ถ้าใช้แหล่งจ่ายไฟที่คงที่การทดลองที่อุณหภูมิที่สูงกว่าจะใช้เวลาในการผลิตก๊าซไฮโดรเจนได้น้อยกว่า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>
          <a:xfrm>
            <a:off x="8532440" y="6309320"/>
            <a:ext cx="365760" cy="365125"/>
          </a:xfrm>
        </p:spPr>
        <p:txBody>
          <a:bodyPr/>
          <a:lstStyle/>
          <a:p>
            <a:fld id="{039365D4-434E-4D6F-86CB-0DF2FE23F78E}" type="slidenum">
              <a:rPr lang="th-TH" sz="2400" smtClean="0">
                <a:latin typeface="Angsana New" pitchFamily="18" charset="-34"/>
                <a:cs typeface="Angsana New" pitchFamily="18" charset="-34"/>
              </a:rPr>
              <a:t>9</a:t>
            </a:fld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426170"/>
          </a:xfrm>
        </p:spPr>
        <p:txBody>
          <a:bodyPr>
            <a:noAutofit/>
          </a:bodyPr>
          <a:lstStyle/>
          <a:p>
            <a:r>
              <a:rPr lang="th-TH" sz="3200" dirty="0">
                <a:effectLst/>
                <a:latin typeface="Angsana New" pitchFamily="18" charset="-34"/>
                <a:cs typeface="Angsana New" pitchFamily="18" charset="-34"/>
              </a:rPr>
              <a:t>การทดลองประสิทธิภาพสูงสุดในการผลิตไฟฟ้า ใช้ปริมาณตัวทำละลาย โซเดียมไฮดรอกไซด์</a:t>
            </a:r>
            <a:r>
              <a:rPr lang="en-US" sz="3200" dirty="0">
                <a:effectLst/>
                <a:latin typeface="Angsana New" pitchFamily="18" charset="-34"/>
                <a:cs typeface="Angsana New" pitchFamily="18" charset="-34"/>
              </a:rPr>
              <a:t> 80 g </a:t>
            </a:r>
            <a:r>
              <a:rPr lang="th-TH" sz="3200" dirty="0">
                <a:effectLst/>
                <a:latin typeface="Angsana New" pitchFamily="18" charset="-34"/>
                <a:cs typeface="Angsana New" pitchFamily="18" charset="-34"/>
              </a:rPr>
              <a:t>ระยะห่างของแผ่นเพลตเท่ากับ</a:t>
            </a:r>
            <a:r>
              <a:rPr lang="en-US" sz="3200" dirty="0">
                <a:effectLst/>
                <a:latin typeface="Angsana New" pitchFamily="18" charset="-34"/>
                <a:cs typeface="Angsana New" pitchFamily="18" charset="-34"/>
              </a:rPr>
              <a:t> 3 cm </a:t>
            </a:r>
            <a:r>
              <a:rPr lang="th-TH" sz="3200" dirty="0">
                <a:effectLst/>
                <a:latin typeface="Angsana New" pitchFamily="18" charset="-34"/>
                <a:cs typeface="Angsana New" pitchFamily="18" charset="-34"/>
              </a:rPr>
              <a:t>โดยควบคุมอุณหภูมิเริ่มต้น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7818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รวมกลุ่ม">
  <a:themeElements>
    <a:clrScheme name="รวมกลุ่ม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รวมกลุ่ม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รวมกลุ่ม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354</TotalTime>
  <Words>414</Words>
  <Application>Microsoft Office PowerPoint</Application>
  <PresentationFormat>นำเสนอทางหน้าจอ (4:3)</PresentationFormat>
  <Paragraphs>83</Paragraphs>
  <Slides>14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14</vt:i4>
      </vt:variant>
    </vt:vector>
  </HeadingPairs>
  <TitlesOfParts>
    <vt:vector size="15" baseType="lpstr">
      <vt:lpstr>รวมกลุ่ม</vt:lpstr>
      <vt:lpstr>งานนำเสนอ PowerPoint</vt:lpstr>
      <vt:lpstr>Outline</vt:lpstr>
      <vt:lpstr> วัตถุประสงค์  </vt:lpstr>
      <vt:lpstr>บทนำและทฤษฎี</vt:lpstr>
      <vt:lpstr>บทนำและทฤษฎี (ต่อ)</vt:lpstr>
      <vt:lpstr>วิธีการดำเนินงานวิจัย</vt:lpstr>
      <vt:lpstr>การแยกก๊าซไฮโดรเจนด้วยไฟฟ้า (Electrolysis Process)</vt:lpstr>
      <vt:lpstr>การออกแบบอุปกรณ์แยกก๊าซไฮโดรเจน </vt:lpstr>
      <vt:lpstr>การทดลองประสิทธิภาพสูงสุดในการผลิตไฟฟ้า ใช้ปริมาณตัวทำละลาย โซเดียมไฮดรอกไซด์ 80 g ระยะห่างของแผ่นเพลตเท่ากับ 3 cm โดยควบคุมอุณหภูมิเริ่มต้น</vt:lpstr>
      <vt:lpstr> การกักเก็บและการหาปริมาณก๊าซไฮโดรเจน  </vt:lpstr>
      <vt:lpstr>  ผลการทดลองและการวิเคราะห์ผลการทดลอง  </vt:lpstr>
      <vt:lpstr>บทสรุป</vt:lpstr>
      <vt:lpstr>อ้างอิง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การผลิตก๊าซไฮโดรเจนโดยใช้พลังงานแสงอาทิตย์  HYDROGEN GAS PRODUCTION ENERGIZED BY SOLAR ENERGY</dc:title>
  <dc:creator>ADMIN</dc:creator>
  <cp:lastModifiedBy>ADMIN</cp:lastModifiedBy>
  <cp:revision>43</cp:revision>
  <dcterms:created xsi:type="dcterms:W3CDTF">2016-09-07T12:55:09Z</dcterms:created>
  <dcterms:modified xsi:type="dcterms:W3CDTF">2016-09-08T09:54:38Z</dcterms:modified>
</cp:coreProperties>
</file>