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2" r:id="rId9"/>
    <p:sldId id="261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75A-DE0A-45DA-B3CF-B6DDB1A1EE2C}" type="datetimeFigureOut">
              <a:rPr lang="th-TH" smtClean="0"/>
              <a:t>08/09/59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29FD-8B2B-486F-94D1-CCCACEA8DE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080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75A-DE0A-45DA-B3CF-B6DDB1A1EE2C}" type="datetimeFigureOut">
              <a:rPr lang="th-TH" smtClean="0"/>
              <a:t>08/09/59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29FD-8B2B-486F-94D1-CCCACEA8DE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275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75A-DE0A-45DA-B3CF-B6DDB1A1EE2C}" type="datetimeFigureOut">
              <a:rPr lang="th-TH" smtClean="0"/>
              <a:t>08/09/59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29FD-8B2B-486F-94D1-CCCACEA8DE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902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75A-DE0A-45DA-B3CF-B6DDB1A1EE2C}" type="datetimeFigureOut">
              <a:rPr lang="th-TH" smtClean="0"/>
              <a:t>08/09/59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29FD-8B2B-486F-94D1-CCCACEA8DE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522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75A-DE0A-45DA-B3CF-B6DDB1A1EE2C}" type="datetimeFigureOut">
              <a:rPr lang="th-TH" smtClean="0"/>
              <a:t>08/09/59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29FD-8B2B-486F-94D1-CCCACEA8DE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3001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75A-DE0A-45DA-B3CF-B6DDB1A1EE2C}" type="datetimeFigureOut">
              <a:rPr lang="th-TH" smtClean="0"/>
              <a:t>08/09/59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29FD-8B2B-486F-94D1-CCCACEA8DE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653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75A-DE0A-45DA-B3CF-B6DDB1A1EE2C}" type="datetimeFigureOut">
              <a:rPr lang="th-TH" smtClean="0"/>
              <a:t>08/09/59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29FD-8B2B-486F-94D1-CCCACEA8DE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953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75A-DE0A-45DA-B3CF-B6DDB1A1EE2C}" type="datetimeFigureOut">
              <a:rPr lang="th-TH" smtClean="0"/>
              <a:t>08/09/59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29FD-8B2B-486F-94D1-CCCACEA8DE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950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75A-DE0A-45DA-B3CF-B6DDB1A1EE2C}" type="datetimeFigureOut">
              <a:rPr lang="th-TH" smtClean="0"/>
              <a:t>08/09/59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29FD-8B2B-486F-94D1-CCCACEA8DE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480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75A-DE0A-45DA-B3CF-B6DDB1A1EE2C}" type="datetimeFigureOut">
              <a:rPr lang="th-TH" smtClean="0"/>
              <a:t>08/09/59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29FD-8B2B-486F-94D1-CCCACEA8DE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823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75A-DE0A-45DA-B3CF-B6DDB1A1EE2C}" type="datetimeFigureOut">
              <a:rPr lang="th-TH" smtClean="0"/>
              <a:t>08/09/59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29FD-8B2B-486F-94D1-CCCACEA8DE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462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D875A-DE0A-45DA-B3CF-B6DDB1A1EE2C}" type="datetimeFigureOut">
              <a:rPr lang="th-TH" smtClean="0"/>
              <a:t>08/09/59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A29FD-8B2B-486F-94D1-CCCACEA8DE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850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216024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3600" dirty="0" smtClean="0"/>
              <a:t>การวิเคราะห์สภาพอากาศที่เอื้ออำนวยต่อการเกิดฝุ่นละอองขนาดเล็กบริเวณ อำเภอเมือง จังหวัดเชียงใหม่ ด้วยแบบจำลอง </a:t>
            </a:r>
            <a:r>
              <a:rPr lang="en-US" sz="3600" dirty="0" smtClean="0"/>
              <a:t>WRF</a:t>
            </a:r>
            <a:endParaRPr lang="th-TH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785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ที่มาและความสำคัญ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dirty="0"/>
              <a:t>	</a:t>
            </a:r>
            <a:r>
              <a:rPr lang="th-TH" sz="2800" dirty="0" smtClean="0">
                <a:cs typeface="+mj-cs"/>
              </a:rPr>
              <a:t>ปัญหามลภาวะทางอากาศมีความรุนแรงขึ้นเนื่องมาจากการขยายตัวของเขตเมืองโดยเฉพาะเขตเมืองที่มีขนาดใหญ่ มีปัญหาเรื่องควันพิษฝุ่นละอองต่างๆส่งผลกระทบทางด้านสุขภาพ วิสัยทัศน์อากาศตามาฤดูกาล และคุณภาพชีวิตของประชาชนดังนั้นต้องมีการจัดการอย่างถูกต้องเพื่อไม่ให้เกิดอันตรายต่อประชาชนในพื้นที่และสิ่งแวดล้อม</a:t>
            </a:r>
          </a:p>
          <a:p>
            <a:pPr marL="0" indent="0">
              <a:buNone/>
            </a:pPr>
            <a:r>
              <a:rPr lang="th-TH" sz="2800" dirty="0">
                <a:cs typeface="+mj-cs"/>
              </a:rPr>
              <a:t>	</a:t>
            </a:r>
            <a:r>
              <a:rPr lang="th-TH" sz="2800" dirty="0" smtClean="0">
                <a:cs typeface="+mj-cs"/>
              </a:rPr>
              <a:t>จังหวัดเชียงใหม่เป็นจังหวัดหนึ่งที่กำลังเกิดปัญหามลภาวะทางอากาศมีที่มาจากหลายแหล่งที่สำคัญคือ ไฟป่า การเผาในที่โล่ง และมลพิษจากการใช้ยวดยานพาหนะจังหวัดเชียงใหม่มีลักษณะภูมิประเทศเป็นที่ราบในแอ่งกระทะ ในขณะที่สภาพความกดอากาศ อุณหภูมิ และความชื้นในอากาศก่อให้เกิดหมอกในตอนเช้า เมื่อหยดน้ำในอากาศรวมตัวกับฝุ่นละอองและสารพิษในอากาศทำให้เกิดสภาพฟ้าหลัวเนื่องจากสารพิษไม่สามารถลอยขึ้นสู่บรรยากาศได้ หมอควันในจังหวัดเชียงใหม่ มักเกิดขึ้นในช่วงฤดูหนาวก่อนเข้าสู่ฤดูร้อน ซึ่งเป็นช่วงที่สภาพอากาศนิ่ง เนื่องจากความกดอากาศสูงทำให้หมอกควันไม่ถูกพัดพาสู้บรรยากาศระดับสูงได้ แต่จะวนเวียนในระดับที่ประชาชนอยู่อาศัย</a:t>
            </a:r>
            <a:endParaRPr lang="th-TH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8502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ที่มาและความสำคัญ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600" dirty="0" smtClean="0">
                <a:cs typeface="+mj-cs"/>
              </a:rPr>
              <a:t>ทำให้ได้รับผลกระทบทางสุขภาพที่ไม่อาจหลีกเลี่ยงได้ปัญหาที่เกิดขึ้นกับสุขภาพมิได้เป็นเพียงการระคายเคืองต่อสายตาเท่านั้น แต่จะเป็นเรื่องโรคเกี่ยวกับทางเดินหายใจที่มักจะนำไปสู่การเป็นมะเร็งปอดซึ่งภาคเหนือเป็นภูมิภาคที่มีสถิติผู้เป็นโรคนี้จนถึงขั้นเสียชีวิตมากที่สุด</a:t>
            </a:r>
          </a:p>
          <a:p>
            <a:pPr marL="0" indent="0">
              <a:buNone/>
            </a:pPr>
            <a:r>
              <a:rPr lang="th-TH" sz="2600" dirty="0">
                <a:cs typeface="+mj-cs"/>
              </a:rPr>
              <a:t>	</a:t>
            </a:r>
            <a:r>
              <a:rPr lang="th-TH" sz="2600" dirty="0" smtClean="0">
                <a:cs typeface="+mj-cs"/>
              </a:rPr>
              <a:t>จากเหตุการณ์ดังกล่าวตัวแปรที่สำคัญที่ทำให้เกิดมลภาวะทางอากาศคือ สภาพอากาศ ดังนั้นหากต้องการทราบลักษณะการกระจายของฝุ่นละอองขนาดเล็กในอากาศ จำเป็นต้องศึกษาสภาพอากาศบริเวณนั้นสำรับงานวิจัยครั้งนี้ได้ใช้แบบจำลอง </a:t>
            </a:r>
            <a:r>
              <a:rPr lang="en-US" sz="2600" dirty="0" smtClean="0">
                <a:cs typeface="+mj-cs"/>
              </a:rPr>
              <a:t>Weather Research and Forecasting (WRF) </a:t>
            </a:r>
            <a:r>
              <a:rPr lang="th-TH" sz="2600" dirty="0" smtClean="0">
                <a:cs typeface="+mj-cs"/>
              </a:rPr>
              <a:t>เป็นเครื่องมือในการวิเคราะห์สภาพอากาศที่เอื้ออำนวยต่อการเกิดฝุ่นละอองขนาดเล็กในอากาศ</a:t>
            </a:r>
            <a:endParaRPr lang="th-TH" sz="2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80837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วัตถุประสงค์ของการวิจัย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/>
              <a:t>	</a:t>
            </a:r>
            <a:r>
              <a:rPr lang="th-TH" sz="2400" dirty="0" smtClean="0">
                <a:cs typeface="+mj-cs"/>
              </a:rPr>
              <a:t>เพื่อวิเคราะห์สภาพอากาศที่เอื้ออำนวยต่อการเกิดฝุ่นละอองขนาดเล็กบริเวณ อำเภอเมือง จังหวดเชียงใหม่</a:t>
            </a:r>
            <a:endParaRPr lang="th-TH" sz="2400" dirty="0"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620" y="2911833"/>
            <a:ext cx="5484093" cy="328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816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วิธีการดำเนินงานวิจัย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b="1" dirty="0" smtClean="0">
                <a:cs typeface="+mj-cs"/>
              </a:rPr>
              <a:t>เครื่องมือและข้อมูลที่ใช้ในการศึกษา</a:t>
            </a:r>
          </a:p>
          <a:p>
            <a:pPr marL="0" indent="0">
              <a:buNone/>
            </a:pPr>
            <a:r>
              <a:rPr lang="en-US" sz="2000" dirty="0" smtClean="0">
                <a:cs typeface="+mj-cs"/>
              </a:rPr>
              <a:t>	-</a:t>
            </a:r>
            <a:r>
              <a:rPr lang="th-TH" sz="2000" dirty="0" smtClean="0">
                <a:cs typeface="+mj-cs"/>
              </a:rPr>
              <a:t>แบบจำลอง </a:t>
            </a:r>
            <a:r>
              <a:rPr lang="en-US" sz="2000" dirty="0" smtClean="0">
                <a:cs typeface="+mj-cs"/>
              </a:rPr>
              <a:t>WRF</a:t>
            </a:r>
            <a:endParaRPr lang="th-TH" sz="2000" dirty="0" smtClean="0">
              <a:cs typeface="+mj-cs"/>
            </a:endParaRPr>
          </a:p>
          <a:p>
            <a:pPr marL="0" indent="0">
              <a:buNone/>
            </a:pPr>
            <a:r>
              <a:rPr lang="th-TH" sz="2000" dirty="0">
                <a:cs typeface="+mj-cs"/>
              </a:rPr>
              <a:t>	</a:t>
            </a:r>
            <a:r>
              <a:rPr lang="en-US" sz="2000" dirty="0" smtClean="0">
                <a:cs typeface="+mj-cs"/>
              </a:rPr>
              <a:t>-</a:t>
            </a:r>
            <a:r>
              <a:rPr lang="en-US" sz="2000" dirty="0" err="1" smtClean="0">
                <a:cs typeface="+mj-cs"/>
              </a:rPr>
              <a:t>GrADS</a:t>
            </a:r>
            <a:r>
              <a:rPr lang="en-US" sz="2000" dirty="0" smtClean="0">
                <a:cs typeface="+mj-cs"/>
              </a:rPr>
              <a:t> (Grid Analysis and Displaying System)</a:t>
            </a:r>
          </a:p>
          <a:p>
            <a:pPr marL="0" indent="0">
              <a:buNone/>
            </a:pPr>
            <a:r>
              <a:rPr lang="en-US" sz="2000" dirty="0">
                <a:cs typeface="+mj-cs"/>
              </a:rPr>
              <a:t>	</a:t>
            </a:r>
            <a:r>
              <a:rPr lang="en-US" sz="2000" dirty="0" smtClean="0">
                <a:cs typeface="+mj-cs"/>
              </a:rPr>
              <a:t>-</a:t>
            </a:r>
            <a:r>
              <a:rPr lang="th-TH" sz="2000" dirty="0" smtClean="0">
                <a:cs typeface="+mj-cs"/>
              </a:rPr>
              <a:t>ข้อมูลสภาพอากาศจากเว็บไซต์ของกรมควบคุมมลพิษ</a:t>
            </a:r>
          </a:p>
          <a:p>
            <a:pPr marL="0" indent="0">
              <a:buNone/>
            </a:pPr>
            <a:r>
              <a:rPr lang="th-TH" sz="2400" b="1" dirty="0" smtClean="0">
                <a:cs typeface="+mj-cs"/>
              </a:rPr>
              <a:t>ขั้นตอนการดำเนินงาน</a:t>
            </a:r>
          </a:p>
          <a:p>
            <a:pPr marL="0" indent="0">
              <a:buNone/>
            </a:pPr>
            <a:r>
              <a:rPr lang="th-TH" sz="2000" dirty="0">
                <a:cs typeface="+mj-cs"/>
              </a:rPr>
              <a:t>	</a:t>
            </a:r>
            <a:r>
              <a:rPr lang="th-TH" sz="2000" dirty="0" smtClean="0">
                <a:cs typeface="+mj-cs"/>
              </a:rPr>
              <a:t>รวบรวมข้อมูล ความเข้มข้นของฝุ่นละอองขนาดเล็กจากสถานีตรวจวัดคุณภาพอากาศในพื้นที่เขตอำเภอเมืองเชียงใหม่ ในช่วงวันที่ 1 มีนาคม พ.ศ.2556 ถึงวันที่ 31 มีนาคม พ.ศ. 2556 (ช่วงที่เกิดมลภาวะทางอากาศ) เพื่อศึกษาความเข้มข้นในแต่ละวัน</a:t>
            </a:r>
          </a:p>
          <a:p>
            <a:pPr marL="0" indent="0">
              <a:buNone/>
            </a:pPr>
            <a:r>
              <a:rPr lang="th-TH" sz="2000" dirty="0">
                <a:cs typeface="+mj-cs"/>
              </a:rPr>
              <a:t>	</a:t>
            </a:r>
            <a:r>
              <a:rPr lang="th-TH" sz="2000" dirty="0" smtClean="0">
                <a:cs typeface="+mj-cs"/>
              </a:rPr>
              <a:t>-จำลองสภาพอากาศและแสดงผลที่ได้จากการจำลองในเดือนมีนาคม พ.ศ.2556</a:t>
            </a:r>
          </a:p>
          <a:p>
            <a:pPr marL="0" indent="0">
              <a:buNone/>
            </a:pPr>
            <a:r>
              <a:rPr lang="th-TH" sz="2000" dirty="0">
                <a:cs typeface="+mj-cs"/>
              </a:rPr>
              <a:t>	</a:t>
            </a:r>
            <a:r>
              <a:rPr lang="th-TH" sz="2000" dirty="0" smtClean="0">
                <a:cs typeface="+mj-cs"/>
              </a:rPr>
              <a:t>-วิเคราะห์สภาพอากาศที่เกิดมลภาวะอากาศในอำเภอเมือง จังหวัดเชียงใหม่</a:t>
            </a:r>
          </a:p>
          <a:p>
            <a:pPr marL="0" indent="0">
              <a:buNone/>
            </a:pPr>
            <a:r>
              <a:rPr lang="th-TH" sz="2000" dirty="0">
                <a:cs typeface="+mj-cs"/>
              </a:rPr>
              <a:t>	</a:t>
            </a:r>
            <a:r>
              <a:rPr lang="th-TH" sz="2000" dirty="0" smtClean="0">
                <a:cs typeface="+mj-cs"/>
              </a:rPr>
              <a:t>-วิเคราะห์ลักษณะอากาศ เช่น อุณหภูมิ ความดัน ความเร็วลม ความชื้น </a:t>
            </a:r>
          </a:p>
          <a:p>
            <a:pPr marL="0" indent="0">
              <a:buNone/>
            </a:pPr>
            <a:r>
              <a:rPr lang="th-TH" sz="2000" dirty="0">
                <a:cs typeface="+mj-cs"/>
              </a:rPr>
              <a:t>	</a:t>
            </a:r>
            <a:r>
              <a:rPr lang="th-TH" sz="2000" dirty="0" smtClean="0">
                <a:cs typeface="+mj-cs"/>
              </a:rPr>
              <a:t>-สรุปผลการวิเคราะห์สภาพอากาศที่เอื้อต่อการเกิดฝุ่นละอองขนาดเล็กในอากาศ</a:t>
            </a:r>
            <a:endParaRPr lang="en-US" sz="2000" dirty="0" smtClean="0">
              <a:cs typeface="+mj-cs"/>
            </a:endParaRPr>
          </a:p>
          <a:p>
            <a:pPr marL="0" indent="0">
              <a:buNone/>
            </a:pPr>
            <a:r>
              <a:rPr lang="th-TH" sz="2000" dirty="0">
                <a:cs typeface="+mj-cs"/>
              </a:rPr>
              <a:t>	</a:t>
            </a:r>
            <a:endParaRPr lang="en-US" sz="2000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79396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แผนภาพ </a:t>
            </a:r>
            <a:r>
              <a:rPr lang="en-US" dirty="0" smtClean="0"/>
              <a:t>Skew-t </a:t>
            </a:r>
            <a:r>
              <a:rPr lang="th-TH" dirty="0" smtClean="0"/>
              <a:t>จากแบบจำลอง </a:t>
            </a:r>
            <a:r>
              <a:rPr lang="en-US" dirty="0" smtClean="0"/>
              <a:t>WRF</a:t>
            </a:r>
            <a:endParaRPr lang="th-TH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endParaRPr lang="th-TH" sz="2600" dirty="0" smtClean="0"/>
          </a:p>
          <a:p>
            <a:pPr marL="0" indent="0" algn="ctr">
              <a:buNone/>
            </a:pPr>
            <a:r>
              <a:rPr lang="th-TH" sz="2400" dirty="0" smtClean="0">
                <a:cs typeface="+mj-cs"/>
              </a:rPr>
              <a:t>แผนภาพ </a:t>
            </a:r>
            <a:r>
              <a:rPr lang="en-US" sz="2400" dirty="0" smtClean="0">
                <a:cs typeface="+mj-cs"/>
              </a:rPr>
              <a:t>Skew-t </a:t>
            </a:r>
            <a:r>
              <a:rPr lang="th-TH" sz="2400" dirty="0" smtClean="0">
                <a:cs typeface="+mj-cs"/>
              </a:rPr>
              <a:t>จากแบบจำลอง </a:t>
            </a:r>
            <a:r>
              <a:rPr lang="en-US" sz="2400" dirty="0" smtClean="0">
                <a:cs typeface="+mj-cs"/>
              </a:rPr>
              <a:t>WRF </a:t>
            </a:r>
            <a:r>
              <a:rPr lang="th-TH" sz="2400" dirty="0" smtClean="0">
                <a:cs typeface="+mj-cs"/>
              </a:rPr>
              <a:t>วันที่ 19 มีนาคม 2556 เวลา 00.00 </a:t>
            </a:r>
            <a:r>
              <a:rPr lang="en-US" sz="2400" dirty="0" smtClean="0">
                <a:cs typeface="+mj-cs"/>
              </a:rPr>
              <a:t>UTC</a:t>
            </a:r>
            <a:endParaRPr lang="th-TH" sz="2400" dirty="0">
              <a:cs typeface="+mj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00808"/>
            <a:ext cx="6804248" cy="4014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603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ความเร็วลมในแนวดิ่ง </a:t>
            </a:r>
            <a:r>
              <a:rPr lang="en-US" dirty="0" smtClean="0"/>
              <a:t>(Vertical velocity)</a:t>
            </a:r>
            <a:endParaRPr lang="th-TH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 smtClean="0"/>
          </a:p>
          <a:p>
            <a:pPr marL="0" indent="0" algn="ctr">
              <a:buNone/>
            </a:pPr>
            <a:endParaRPr lang="th-TH" sz="2400" dirty="0" smtClean="0"/>
          </a:p>
          <a:p>
            <a:pPr marL="0" indent="0" algn="ctr">
              <a:buNone/>
            </a:pPr>
            <a:r>
              <a:rPr lang="th-TH" sz="2400" dirty="0" smtClean="0">
                <a:cs typeface="+mj-cs"/>
              </a:rPr>
              <a:t>ความเร็วลมในแนวดิ่ง วันที่ 19 มีนาคม 2556 เวลา 00.00</a:t>
            </a:r>
            <a:r>
              <a:rPr lang="en-US" sz="2400" dirty="0" smtClean="0">
                <a:cs typeface="+mj-cs"/>
              </a:rPr>
              <a:t>UTC</a:t>
            </a:r>
            <a:endParaRPr lang="th-TH" sz="2400" dirty="0">
              <a:cs typeface="+mj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556792"/>
            <a:ext cx="6171359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859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สรุปผลการวิจัย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dirty="0" smtClean="0">
                <a:cs typeface="+mj-cs"/>
              </a:rPr>
              <a:t>จากการวิเคราะห์แผนภาพ </a:t>
            </a:r>
            <a:r>
              <a:rPr lang="en-US" dirty="0" smtClean="0">
                <a:cs typeface="+mj-cs"/>
              </a:rPr>
              <a:t>skew-t </a:t>
            </a:r>
            <a:r>
              <a:rPr lang="th-TH" dirty="0" smtClean="0">
                <a:cs typeface="+mj-cs"/>
              </a:rPr>
              <a:t>และความเร็วลมในแนวดิ่งของอากาศในช่วงเดือนมีนาคม 2556 โดยวิเคราะห์สภาพอากาศที่เกิดขึ้นล่วงหน้า 3 วัน ก่อนที่ปริมาณฝุ่นละอองขนาดเล็ก </a:t>
            </a:r>
            <a:r>
              <a:rPr lang="en-US" dirty="0" smtClean="0">
                <a:cs typeface="+mj-cs"/>
              </a:rPr>
              <a:t>(PM₁₀)</a:t>
            </a:r>
            <a:r>
              <a:rPr lang="th-TH" dirty="0" smtClean="0">
                <a:cs typeface="+mj-cs"/>
              </a:rPr>
              <a:t>จะเกินมาตรฐาน คือวันที่ 19-21 มีนาคม 2556 และวันที่ 22-25 มีนาคม 2556 เป็นวันที่มีปริมาณฝุ่นละอองขนาดเล็กเกินมาตรฐาน พบว่า ช่วงก่อนที่ปริมาณฝุ่นละอองขนาดเล็กจะเกินมาตรฐานอากาศมีเสถียรภาพอากาศแบบเป็นกลางอากาศไม่มีการเคลื่อนที่ ยกเว้นเวลา 06.00-09.00 อากาศจะมีเสถียรภาพอากาศมีการเคลื่อนที่ลง และช่วงที่ปริมาณฝุ่นละอองขนาดเล็กเกินมาตรฐานอากาศจะมีเสถียรภาพและมีการเคลื่อนที่ลงเวลา 06.00-09.00 ฝุ่นละอองขนาดเล็กจะมีการลดอุณหภูมิตามความสูงน้อยกว่าอากาศแวดล้อมทำให้ไม่สามารถที่จะกระจายขึ้นสู่บรรยากาศชั้นถัดไปซึ่งเป็นภาวะอากาศที่เอื้ออำนวยให้เกิดการสะสมของฝุ่นละอองขนาดเล็กบริเวณพื้นผิว ในเวลาตอนเช้ากับตอนกลางคืนอากาศมีเสถียรภาพแบบเป็นกลาง อากาศไม่มีการเคลื่อนที่ ยกเว้น เวลา06.00-21.00 ของวันที่ 25 อากาศจะไม่มีเสถียรภาพและจีการเคลื่อนที่ขึ้น ฝุ่นละอองจะลดอุณหภูมิตามความสูงมากกว่าอากาศแวดล้อมทำให้ฝุ่นละอองกระจายได้ดีในแนวดิ่งซึ่งไม่ก่อให้เกิดมลภาวะ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0890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บรรณานุกรม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 err="1" smtClean="0">
                <a:cs typeface="+mj-cs"/>
              </a:rPr>
              <a:t>ชลา</a:t>
            </a:r>
            <a:r>
              <a:rPr lang="th-TH" sz="2800" dirty="0" smtClean="0">
                <a:cs typeface="+mj-cs"/>
              </a:rPr>
              <a:t>รัตน์  ฟองตาม.</a:t>
            </a:r>
            <a:r>
              <a:rPr lang="th-TH" sz="2800" b="1" i="1" dirty="0" smtClean="0">
                <a:cs typeface="+mj-cs"/>
              </a:rPr>
              <a:t>การวิเคราะห์สภาพอากาศที่เอื้ออำนวยต่อการเกิดฝุ่นละอองขนาดเล็กบริเวณ อำเภอเมือง จังหวัดเชียงใหม่ ด้วยแบบจำลอง</a:t>
            </a:r>
            <a:r>
              <a:rPr lang="en-US" sz="2800" b="1" i="1" dirty="0" smtClean="0">
                <a:cs typeface="+mj-cs"/>
              </a:rPr>
              <a:t> WRF.</a:t>
            </a:r>
            <a:r>
              <a:rPr lang="th-TH" sz="2800" dirty="0" smtClean="0">
                <a:cs typeface="+mj-cs"/>
              </a:rPr>
              <a:t>รายงานวิจัยทางฟิสิกส์ มหาวิทยาลัยราช</a:t>
            </a:r>
            <a:r>
              <a:rPr lang="th-TH" sz="2800" dirty="0" err="1" smtClean="0">
                <a:cs typeface="+mj-cs"/>
              </a:rPr>
              <a:t>ภัฎ</a:t>
            </a:r>
            <a:r>
              <a:rPr lang="th-TH" sz="2800" dirty="0" smtClean="0">
                <a:cs typeface="+mj-cs"/>
              </a:rPr>
              <a:t>เชียงใหม่</a:t>
            </a:r>
            <a:r>
              <a:rPr lang="en-US" sz="2800" dirty="0" smtClean="0">
                <a:cs typeface="+mj-cs"/>
              </a:rPr>
              <a:t>,</a:t>
            </a:r>
            <a:r>
              <a:rPr lang="th-TH" sz="2800" dirty="0" smtClean="0">
                <a:cs typeface="+mj-cs"/>
              </a:rPr>
              <a:t>2557.</a:t>
            </a:r>
            <a:endParaRPr lang="th-TH" sz="2800" i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993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174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การวิเคราะห์สภาพอากาศที่เอื้ออำนวยต่อการเกิดฝุ่นละอองขนาดเล็กบริเวณ อำเภอเมือง จังหวัดเชียงใหม่ ด้วยแบบจำลอง WRF</vt:lpstr>
      <vt:lpstr>ที่มาและความสำคัญ</vt:lpstr>
      <vt:lpstr>ที่มาและความสำคัญ (ต่อ)</vt:lpstr>
      <vt:lpstr>วัตถุประสงค์ของการวิจัย</vt:lpstr>
      <vt:lpstr>วิธีการดำเนินงานวิจัย</vt:lpstr>
      <vt:lpstr>แผนภาพ Skew-t จากแบบจำลอง WRF</vt:lpstr>
      <vt:lpstr>ความเร็วลมในแนวดิ่ง (Vertical velocity)</vt:lpstr>
      <vt:lpstr>สรุปผลการวิจัย</vt:lpstr>
      <vt:lpstr>บรรณานุกรม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การวิเคราะห์สภาพอากาศที่เอื้ออำนวยต่อการเกิดฝุ่นละอองขนาดเล็กบริเวณ อำเภอเมือง จังหวัดเชียงใหม่ ด้วยแบบจำลอง WRF</dc:title>
  <dc:creator>windows</dc:creator>
  <cp:lastModifiedBy>windows</cp:lastModifiedBy>
  <cp:revision>11</cp:revision>
  <dcterms:created xsi:type="dcterms:W3CDTF">2016-09-08T04:18:03Z</dcterms:created>
  <dcterms:modified xsi:type="dcterms:W3CDTF">2016-09-08T09:48:55Z</dcterms:modified>
</cp:coreProperties>
</file>