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4" r:id="rId6"/>
    <p:sldId id="265" r:id="rId7"/>
    <p:sldId id="266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FF66CC"/>
    <a:srgbClr val="FF3300"/>
    <a:srgbClr val="FF0000"/>
    <a:srgbClr val="FF0066"/>
    <a:srgbClr val="FFCCFF"/>
    <a:srgbClr val="00FFFF"/>
    <a:srgbClr val="FFFFCC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106" d="100"/>
          <a:sy n="106" d="100"/>
        </p:scale>
        <p:origin x="-336" y="11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ามเหลี่ยมมุมฉาก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grpSp>
        <p:nvGrpSpPr>
          <p:cNvPr id="2" name="กลุ่ม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รูปแบบอิสระ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รูปแบบอิสระ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รูปแบบอิสระ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ตัวเชื่อมต่อตรง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ตัวแทน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01B302-1ED7-4575-9510-5AC8B5D39385}" type="datetimeFigureOut">
              <a:rPr lang="th-TH" smtClean="0"/>
              <a:t>07/09/59</a:t>
            </a:fld>
            <a:endParaRPr lang="th-TH" dirty="0"/>
          </a:p>
        </p:txBody>
      </p:sp>
      <p:sp>
        <p:nvSpPr>
          <p:cNvPr id="19" name="ตัวแทน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 dirty="0"/>
          </a:p>
        </p:txBody>
      </p:sp>
      <p:sp>
        <p:nvSpPr>
          <p:cNvPr id="27" name="ตัวแทน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9365D4-434E-4D6F-86CB-0DF2FE23F78E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01B302-1ED7-4575-9510-5AC8B5D39385}" type="datetimeFigureOut">
              <a:rPr lang="th-TH" smtClean="0"/>
              <a:t>07/09/59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365D4-434E-4D6F-86CB-0DF2FE23F78E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01B302-1ED7-4575-9510-5AC8B5D39385}" type="datetimeFigureOut">
              <a:rPr lang="th-TH" smtClean="0"/>
              <a:t>07/09/59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365D4-434E-4D6F-86CB-0DF2FE23F78E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01B302-1ED7-4575-9510-5AC8B5D39385}" type="datetimeFigureOut">
              <a:rPr lang="th-TH" smtClean="0"/>
              <a:t>07/09/59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365D4-434E-4D6F-86CB-0DF2FE23F78E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01B302-1ED7-4575-9510-5AC8B5D39385}" type="datetimeFigureOut">
              <a:rPr lang="th-TH" smtClean="0"/>
              <a:t>07/09/59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365D4-434E-4D6F-86CB-0DF2FE23F78E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7" name="เครื่องหมายบั้ง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เครื่องหมายบั้ง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01B302-1ED7-4575-9510-5AC8B5D39385}" type="datetimeFigureOut">
              <a:rPr lang="th-TH" smtClean="0"/>
              <a:t>07/09/59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365D4-434E-4D6F-86CB-0DF2FE23F78E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01B302-1ED7-4575-9510-5AC8B5D39385}" type="datetimeFigureOut">
              <a:rPr lang="th-TH" smtClean="0"/>
              <a:t>07/09/59</a:t>
            </a:fld>
            <a:endParaRPr lang="th-TH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365D4-434E-4D6F-86CB-0DF2FE23F78E}" type="slidenum">
              <a:rPr lang="th-TH" smtClean="0"/>
              <a:t>‹#›</a:t>
            </a:fld>
            <a:endParaRPr lang="th-TH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01B302-1ED7-4575-9510-5AC8B5D39385}" type="datetimeFigureOut">
              <a:rPr lang="th-TH" smtClean="0"/>
              <a:t>07/09/59</a:t>
            </a:fld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365D4-434E-4D6F-86CB-0DF2FE23F78E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01B302-1ED7-4575-9510-5AC8B5D39385}" type="datetimeFigureOut">
              <a:rPr lang="th-TH" smtClean="0"/>
              <a:t>07/09/59</a:t>
            </a:fld>
            <a:endParaRPr lang="th-TH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365D4-434E-4D6F-86CB-0DF2FE23F78E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601B302-1ED7-4575-9510-5AC8B5D39385}" type="datetimeFigureOut">
              <a:rPr lang="th-TH" smtClean="0"/>
              <a:t>07/09/59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365D4-434E-4D6F-86CB-0DF2FE23F78E}" type="slidenum">
              <a:rPr lang="th-TH" smtClean="0"/>
              <a:t>‹#›</a:t>
            </a:fld>
            <a:endParaRPr lang="th-TH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h-TH" dirty="0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01B302-1ED7-4575-9510-5AC8B5D39385}" type="datetimeFigureOut">
              <a:rPr lang="th-TH" smtClean="0"/>
              <a:t>07/09/59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9365D4-434E-4D6F-86CB-0DF2FE23F78E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รูปแบบอิสระ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สามเหลี่ยมมุมฉาก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ตัวเชื่อมต่อตรง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เครื่องหมายบั้ง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เครื่องหมายบั้ง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รูปแบบอิสระ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รูปแบบอิสระ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สามเหลี่ยมมุมฉาก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ตัวแทนชื่อเรื่อง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แทนข้อความ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แทนวันที่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601B302-1ED7-4575-9510-5AC8B5D39385}" type="datetimeFigureOut">
              <a:rPr lang="th-TH" smtClean="0"/>
              <a:t>07/09/59</a:t>
            </a:fld>
            <a:endParaRPr lang="th-TH" dirty="0"/>
          </a:p>
        </p:txBody>
      </p:sp>
      <p:sp>
        <p:nvSpPr>
          <p:cNvPr id="22" name="ตัวแทน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 dirty="0"/>
          </a:p>
        </p:txBody>
      </p:sp>
      <p:sp>
        <p:nvSpPr>
          <p:cNvPr id="18" name="ตัวแทน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39365D4-434E-4D6F-86CB-0DF2FE23F78E}" type="slidenum">
              <a:rPr lang="th-TH" smtClean="0"/>
              <a:t>‹#›</a:t>
            </a:fld>
            <a:endParaRPr lang="th-T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47564" y="1988840"/>
            <a:ext cx="7848872" cy="1201153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effectLst/>
                <a:latin typeface="Angsana New" pitchFamily="18" charset="-34"/>
                <a:cs typeface="Angsana New" pitchFamily="18" charset="-34"/>
              </a:rPr>
              <a:t>การผลิตก๊าซไฮโดรเจนโดยใช้พลังงานแสงอาทิตย์ </a:t>
            </a:r>
            <a:r>
              <a:rPr lang="en-US" sz="3200" dirty="0">
                <a:effectLst/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200" dirty="0">
                <a:effectLst/>
                <a:latin typeface="Angsana New" pitchFamily="18" charset="-34"/>
                <a:cs typeface="Angsana New" pitchFamily="18" charset="-34"/>
              </a:rPr>
            </a:br>
            <a:r>
              <a:rPr lang="en-US" sz="2800" b="1" dirty="0">
                <a:effectLst/>
                <a:latin typeface="Angsana New" pitchFamily="18" charset="-34"/>
                <a:cs typeface="Angsana New" pitchFamily="18" charset="-34"/>
              </a:rPr>
              <a:t>HYDROGEN GAS PRODUCTION ENERGIZED BY SOLAR ENERGY</a:t>
            </a:r>
            <a:endParaRPr lang="th-TH" sz="3200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791580" y="3449782"/>
            <a:ext cx="7560840" cy="2520280"/>
          </a:xfrm>
        </p:spPr>
        <p:txBody>
          <a:bodyPr>
            <a:normAutofit/>
          </a:bodyPr>
          <a:lstStyle/>
          <a:p>
            <a:pPr algn="ctr"/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ผู้จัดทำวิจัย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sz="3200" b="1" dirty="0" smtClean="0"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อิ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ศกฤตา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 โลห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พรหม 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  <a:p>
            <a:pPr algn="ctr"/>
            <a:endParaRPr lang="th-TH" sz="3200" b="1" dirty="0" smtClean="0"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ผู้นำเสนอ    นางสาวปาริชาด  สุริยะวงศ์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9657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2267744" y="1700808"/>
            <a:ext cx="4608512" cy="2667751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109728" indent="0" algn="ctr">
              <a:buNone/>
            </a:pPr>
            <a:r>
              <a:rPr lang="th-TH" sz="6000" b="1" dirty="0" smtClean="0">
                <a:ln>
                  <a:prstDash val="solid"/>
                </a:ln>
                <a:solidFill>
                  <a:srgbClr val="080808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ngsana New" pitchFamily="18" charset="-34"/>
                <a:cs typeface="Angsana New" pitchFamily="18" charset="-34"/>
              </a:rPr>
              <a:t>จบการนำเสนอ</a:t>
            </a:r>
          </a:p>
          <a:p>
            <a:pPr marL="109728" indent="0" algn="ctr">
              <a:buNone/>
            </a:pPr>
            <a:r>
              <a:rPr lang="th-TH" sz="6000" b="1" dirty="0" smtClean="0">
                <a:ln>
                  <a:prstDash val="solid"/>
                </a:ln>
                <a:solidFill>
                  <a:srgbClr val="080808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ngsana New" pitchFamily="18" charset="-34"/>
                <a:cs typeface="Angsana New" pitchFamily="18" charset="-34"/>
              </a:rPr>
              <a:t>ขอบคุณค่ะ</a:t>
            </a:r>
          </a:p>
        </p:txBody>
      </p:sp>
    </p:spTree>
    <p:extLst>
      <p:ext uri="{BB962C8B-B14F-4D97-AF65-F5344CB8AC3E}">
        <p14:creationId xmlns:p14="http://schemas.microsoft.com/office/powerpoint/2010/main" val="389104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791580" y="1988840"/>
            <a:ext cx="756084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เพื่อ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ศึกษาและวิเคราะห์การแยกไฮโดรเจนด้วยวิธีอิเล็กโทรไลซิสแบบแยกเซลล์โดยใช้พลังงานแสงอาทิตย์ </a:t>
            </a:r>
            <a:endParaRPr lang="th-TH" sz="3200" dirty="0" smtClean="0">
              <a:latin typeface="Angsana New" pitchFamily="18" charset="-34"/>
              <a:cs typeface="Angsana New" pitchFamily="18" charset="-34"/>
            </a:endParaRPr>
          </a:p>
          <a:p>
            <a:pPr marL="109728" indent="0">
              <a:buNone/>
            </a:pPr>
            <a:endParaRPr lang="en-US" sz="3200" dirty="0">
              <a:latin typeface="Angsana New" pitchFamily="18" charset="-34"/>
              <a:cs typeface="Angsana New" pitchFamily="18" charset="-34"/>
            </a:endParaRPr>
          </a:p>
          <a:p>
            <a:pPr marL="109728" indent="0">
              <a:buNone/>
            </a:pP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เพื่อศึกษาตัวแปรที่มีผลต่อการผลิตก๊าซไฮโดรเจนด้วยวิธีอิเล็กโทรไลซิสแบบแยกเซลล์โดยใช้พลังงาน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แสงอาทิตย์</a:t>
            </a:r>
          </a:p>
          <a:p>
            <a:pPr marL="109728" indent="0">
              <a:buNone/>
            </a:pPr>
            <a:endParaRPr lang="en-US" sz="2800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perspectiveLef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th-TH" dirty="0" smtClean="0"/>
              <a:t/>
            </a:r>
            <a:br>
              <a:rPr lang="th-TH" dirty="0" smtClean="0"/>
            </a:br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วัตถุประสงค์ 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3124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บทนำและทฤษฎี</a:t>
            </a:r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>
              <a:buNone/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ไฮโดรเจน</a:t>
            </a:r>
            <a:r>
              <a:rPr lang="th-TH" sz="3000" dirty="0">
                <a:latin typeface="Angsana New" pitchFamily="18" charset="-34"/>
                <a:cs typeface="Angsana New" pitchFamily="18" charset="-34"/>
              </a:rPr>
              <a:t>เป็นพลังงานสะอาดที่มีค่าความร้อนสูงใช้ได้ทั้งในระบบการเผาไหม้และเซลล์เชื้อเพลิงโดยไม่ปล่อยมลพิษสู่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สิ่งแวดล้อม  </a:t>
            </a:r>
            <a:r>
              <a:rPr lang="th-TH" sz="3000" dirty="0">
                <a:latin typeface="Angsana New" pitchFamily="18" charset="-34"/>
                <a:cs typeface="Angsana New" pitchFamily="18" charset="-34"/>
              </a:rPr>
              <a:t>งานวิจัยนี้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ได้นำเสนอ</a:t>
            </a:r>
            <a:r>
              <a:rPr lang="th-TH" sz="3000" dirty="0">
                <a:latin typeface="Angsana New" pitchFamily="18" charset="-34"/>
                <a:cs typeface="Angsana New" pitchFamily="18" charset="-34"/>
              </a:rPr>
              <a:t>การศึกษาเชิงทดลองเกี่ยวกับระบบผลิตไฮโดรเจนพลังงานแสงอาทิตย์ด้วยวิธีอิเล็กโทรไลซิส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ได้</a:t>
            </a:r>
            <a:r>
              <a:rPr lang="th-TH" sz="3000" dirty="0">
                <a:latin typeface="Angsana New" pitchFamily="18" charset="-34"/>
                <a:cs typeface="Angsana New" pitchFamily="18" charset="-34"/>
              </a:rPr>
              <a:t>ทำการศึกษาและสร้างระบบแยกก๊าซไฮโดรเจนโดยใช้เซลล์แสงอาทิตย์แบบผลิตไฟฟ้าและน้าร้อนร่วม</a:t>
            </a:r>
            <a:r>
              <a:rPr lang="en-US" sz="3000" dirty="0">
                <a:latin typeface="Angsana New" pitchFamily="18" charset="-34"/>
                <a:cs typeface="Angsana New" pitchFamily="18" charset="-34"/>
              </a:rPr>
              <a:t>(PV/T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3000" dirty="0">
                <a:latin typeface="Angsana New" pitchFamily="18" charset="-34"/>
                <a:cs typeface="Angsana New" pitchFamily="18" charset="-34"/>
              </a:rPr>
              <a:t>เป็นแหล่งจ่าย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พลังงาน มี</a:t>
            </a:r>
            <a:r>
              <a:rPr lang="th-TH" sz="3000" dirty="0">
                <a:latin typeface="Angsana New" pitchFamily="18" charset="-34"/>
                <a:cs typeface="Angsana New" pitchFamily="18" charset="-34"/>
              </a:rPr>
              <a:t>การติดตั้งอุปกรณ์แลกเปลี่ยนความร้อนโดย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ใช้น้ำร้อน</a:t>
            </a:r>
            <a:r>
              <a:rPr lang="th-TH" sz="3000" dirty="0">
                <a:latin typeface="Angsana New" pitchFamily="18" charset="-34"/>
                <a:cs typeface="Angsana New" pitchFamily="18" charset="-34"/>
              </a:rPr>
              <a:t>ที่ได้จากระบบ</a:t>
            </a:r>
            <a:r>
              <a:rPr lang="en-US" sz="3000" dirty="0">
                <a:latin typeface="Angsana New" pitchFamily="18" charset="-34"/>
                <a:cs typeface="Angsana New" pitchFamily="18" charset="-34"/>
              </a:rPr>
              <a:t> PV/T </a:t>
            </a:r>
            <a:r>
              <a:rPr lang="th-TH" sz="3000" dirty="0">
                <a:latin typeface="Angsana New" pitchFamily="18" charset="-34"/>
                <a:cs typeface="Angsana New" pitchFamily="18" charset="-34"/>
              </a:rPr>
              <a:t>เพื่อเพิ่มอุณหภูมิให้กับสารละลายอีก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ด้วยทำการทดสอบ และ</a:t>
            </a:r>
            <a:r>
              <a:rPr lang="th-TH" sz="3000" dirty="0">
                <a:latin typeface="Angsana New" pitchFamily="18" charset="-34"/>
                <a:cs typeface="Angsana New" pitchFamily="18" charset="-34"/>
              </a:rPr>
              <a:t>อุณหภูมิที่สามารถผลิตก๊าซไฮโดรเจนได้ดีที่สุด </a:t>
            </a:r>
            <a:endParaRPr lang="en-US" sz="3000" dirty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9326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รูปภาพ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8"/>
            <a:ext cx="9144000" cy="6858000"/>
          </a:xfrm>
          <a:prstGeom prst="rect">
            <a:avLst/>
          </a:prstGeom>
        </p:spPr>
      </p:pic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algn="ctr"/>
            <a:r>
              <a:rPr lang="th-TH" sz="4000" dirty="0">
                <a:latin typeface="Angsana New" pitchFamily="18" charset="-34"/>
                <a:cs typeface="Angsana New" pitchFamily="18" charset="-34"/>
              </a:rPr>
              <a:t>วิธีการดำเนินงานวิจัย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11560" y="1915538"/>
            <a:ext cx="5112568" cy="59208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ค้นคว้าวิจัย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และออกแบบอุปกรณ์แยกก๊าซไฮโดรเจน 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ctr"/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899591" y="3068960"/>
            <a:ext cx="2664296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Angsana New" pitchFamily="18" charset="-34"/>
                <a:cs typeface="Angsana New" pitchFamily="18" charset="-34"/>
              </a:rPr>
              <a:t>สร้างชุดอุปกรณ์แยกก๊าซ 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99592" y="4149080"/>
            <a:ext cx="2664296" cy="55281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Angsana New" pitchFamily="18" charset="-34"/>
                <a:cs typeface="Angsana New" pitchFamily="18" charset="-34"/>
              </a:rPr>
              <a:t>ทดสอบอุปกรณ์แยกก๊าซ 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067944" y="2852936"/>
            <a:ext cx="4536504" cy="259228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ทดสอบสารละลาย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 Electrolyte </a:t>
            </a:r>
          </a:p>
          <a:p>
            <a:r>
              <a:rPr lang="en-US" dirty="0"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ทดสอบระยะที่เหมาะสมของ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 Electrode </a:t>
            </a:r>
          </a:p>
          <a:p>
            <a:r>
              <a:rPr lang="en-US" dirty="0"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ทดสอบอุณหภูมิของสารละลาย 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dirty="0"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ทดสอบค่าความเป็นกรด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ด่างของสารละลาย 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dirty="0"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ทดสอบอุปกรณ์รวมทั้งระบบ 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วงรี 9"/>
          <p:cNvSpPr/>
          <p:nvPr/>
        </p:nvSpPr>
        <p:spPr>
          <a:xfrm>
            <a:off x="714390" y="5261932"/>
            <a:ext cx="3034699" cy="828212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 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สรุปผลการทดลอง 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20" name="ลูกศรเชื่อมต่อแบบตรง 19"/>
          <p:cNvCxnSpPr/>
          <p:nvPr/>
        </p:nvCxnSpPr>
        <p:spPr>
          <a:xfrm>
            <a:off x="2231739" y="2507626"/>
            <a:ext cx="0" cy="560040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ลูกศรเชื่อมต่อแบบตรง 22"/>
          <p:cNvCxnSpPr/>
          <p:nvPr/>
        </p:nvCxnSpPr>
        <p:spPr>
          <a:xfrm>
            <a:off x="2231740" y="3573016"/>
            <a:ext cx="0" cy="560040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23"/>
          <p:cNvCxnSpPr/>
          <p:nvPr/>
        </p:nvCxnSpPr>
        <p:spPr>
          <a:xfrm>
            <a:off x="3591508" y="4413860"/>
            <a:ext cx="47643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ลูกศรเชื่อมต่อแบบตรง 25"/>
          <p:cNvCxnSpPr/>
          <p:nvPr/>
        </p:nvCxnSpPr>
        <p:spPr>
          <a:xfrm>
            <a:off x="2231740" y="4701892"/>
            <a:ext cx="0" cy="560040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78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9"/>
            <a:ext cx="9144000" cy="6858000"/>
          </a:xfrm>
          <a:prstGeom prst="rect">
            <a:avLst/>
          </a:prstGeom>
        </p:spPr>
      </p:pic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sz="4400" dirty="0" smtClean="0">
                <a:effectLst/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400" dirty="0" smtClean="0">
                <a:effectLst/>
                <a:latin typeface="Angsana New" pitchFamily="18" charset="-34"/>
                <a:cs typeface="Angsana New" pitchFamily="18" charset="-34"/>
              </a:rPr>
            </a:br>
            <a:r>
              <a:rPr lang="th-TH" sz="4400" dirty="0" smtClean="0">
                <a:effectLst/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4400" dirty="0">
                <a:effectLst/>
                <a:latin typeface="Angsana New" pitchFamily="18" charset="-34"/>
                <a:cs typeface="Angsana New" pitchFamily="18" charset="-34"/>
              </a:rPr>
              <a:t>แยกก๊าซไฮโดรเจนด้วยไฟฟ้า</a:t>
            </a:r>
            <a:r>
              <a:rPr lang="en-US" sz="4400" dirty="0">
                <a:effectLst/>
                <a:latin typeface="Angsana New" pitchFamily="18" charset="-34"/>
                <a:cs typeface="Angsana New" pitchFamily="18" charset="-34"/>
              </a:rPr>
              <a:t> (Electrolysis Process)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th-TH" dirty="0"/>
          </a:p>
        </p:txBody>
      </p:sp>
      <p:pic>
        <p:nvPicPr>
          <p:cNvPr id="4" name="ตัวแทนเนื้อหา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68960"/>
            <a:ext cx="4968552" cy="32755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755576" y="1844824"/>
            <a:ext cx="76235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โดยใช้</a:t>
            </a:r>
            <a:r>
              <a:rPr lang="th-TH" sz="3000" dirty="0">
                <a:latin typeface="Angsana New" pitchFamily="18" charset="-34"/>
                <a:cs typeface="Angsana New" pitchFamily="18" charset="-34"/>
              </a:rPr>
              <a:t>วิธี</a:t>
            </a:r>
            <a:r>
              <a:rPr lang="en-US" sz="3000" dirty="0">
                <a:latin typeface="Angsana New" pitchFamily="18" charset="-34"/>
                <a:cs typeface="Angsana New" pitchFamily="18" charset="-34"/>
              </a:rPr>
              <a:t> Electrolysis Process </a:t>
            </a:r>
            <a:r>
              <a:rPr lang="th-TH" sz="3000" dirty="0">
                <a:latin typeface="Angsana New" pitchFamily="18" charset="-34"/>
                <a:cs typeface="Angsana New" pitchFamily="18" charset="-34"/>
              </a:rPr>
              <a:t>ซึ่งเป็นปฏิกิริยาไฟฟ้าเคมีเพื่อ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แยกก๊าซ</a:t>
            </a:r>
            <a:r>
              <a:rPr lang="th-TH" sz="3000" dirty="0">
                <a:latin typeface="Angsana New" pitchFamily="18" charset="-34"/>
                <a:cs typeface="Angsana New" pitchFamily="18" charset="-34"/>
              </a:rPr>
              <a:t>ไฮโดรเจนและออกซิเจนออก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จากน้ำมาทำการทดลอง </a:t>
            </a:r>
            <a:endParaRPr lang="th-TH" sz="30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3320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3600" dirty="0">
                <a:effectLst/>
              </a:rPr>
              <a:t>การออกแบบอุปกรณ์แยกก๊าซไฮโดรเจน </a:t>
            </a:r>
            <a:endParaRPr lang="th-TH" sz="3600" dirty="0"/>
          </a:p>
        </p:txBody>
      </p:sp>
      <p:pic>
        <p:nvPicPr>
          <p:cNvPr id="4" name="ตัวแทนเนื้อหา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3240360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948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62"/>
            <a:ext cx="9144000" cy="6858000"/>
          </a:xfrm>
          <a:prstGeom prst="rect">
            <a:avLst/>
          </a:prstGeom>
        </p:spPr>
      </p:pic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4000" dirty="0" smtClean="0">
                <a:effectLst/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000" dirty="0" smtClean="0">
                <a:effectLst/>
                <a:latin typeface="Angsana New" pitchFamily="18" charset="-34"/>
                <a:cs typeface="Angsana New" pitchFamily="18" charset="-34"/>
              </a:rPr>
            </a:br>
            <a:r>
              <a:rPr lang="th-TH" sz="3600" dirty="0" smtClean="0">
                <a:effectLst/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600" dirty="0">
                <a:effectLst/>
                <a:latin typeface="Angsana New" pitchFamily="18" charset="-34"/>
                <a:cs typeface="Angsana New" pitchFamily="18" charset="-34"/>
              </a:rPr>
              <a:t>กักเก็บและการหาปริมาณก๊าซไฮโดรเจน </a:t>
            </a:r>
            <a:r>
              <a:rPr lang="en-US" sz="4000" dirty="0">
                <a:effectLst/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4000" dirty="0">
                <a:effectLst/>
                <a:latin typeface="Angsana New" pitchFamily="18" charset="-34"/>
                <a:cs typeface="Angsana New" pitchFamily="18" charset="-34"/>
              </a:rPr>
            </a:br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รูปภาพ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649" y="1753899"/>
            <a:ext cx="3816424" cy="3937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822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67544" y="1916833"/>
            <a:ext cx="8136904" cy="4176463"/>
          </a:xfrm>
          <a:ln w="3810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09728" indent="0"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จาก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การศึกษาและทดสอบจะพบว่าความเข้มข้นของสารละลายจะมีผลโดยตรงต่อกา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รนำไฟฟ้า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ของสารละลายอิเล็กโทรไลต์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ถ้า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ความเข้มข้นสารละลายมาก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จะนำไฟฟ้า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ได้ดี แต่มีข้อเสียที่ใช้พลังงานมาก</a:t>
            </a:r>
            <a:r>
              <a:rPr lang="en-US" sz="2000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กระแสสูง</a:t>
            </a:r>
            <a:r>
              <a:rPr lang="en-US" sz="20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ถ้า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ความเข้มข้นสารละลายน้อย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จะนำไฟฟ้า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ได้ไม่ค่อยดี แต่มีข้อดีที่ใช้พลังงาน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น้อย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กระแสต่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ำ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ซึ่งสารละลายต่างชนิดกันจะเกิดกา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รนำไฟฟ้า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ที่ต่างกันและทนการกัดกร่อนที่เวลาแตกต่างกัน อุณหภูมิเริ่มต้นการทดลองมีผลต่ออัตราการผลิตก๊าซไฮโดรเจน ถ้าอุณหภูมิสูงจะใช้ระยะเวลาในการผลิตก๊าซไฮโดรเจนได้น้อยกว่า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1297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ผล</a:t>
            </a:r>
            <a:r>
              <a:rPr lang="th-TH" sz="4400" dirty="0">
                <a:latin typeface="Angsana New" pitchFamily="18" charset="-34"/>
                <a:cs typeface="Angsana New" pitchFamily="18" charset="-34"/>
              </a:rPr>
              <a:t>การทดลองและการวิเคราะห์ผลการทดลอง</a:t>
            </a:r>
            <a:br>
              <a:rPr lang="th-TH" sz="4400" dirty="0">
                <a:latin typeface="Angsana New" pitchFamily="18" charset="-34"/>
                <a:cs typeface="Angsana New" pitchFamily="18" charset="-34"/>
              </a:rPr>
            </a:b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2442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395536" y="1844824"/>
            <a:ext cx="8136904" cy="3672407"/>
          </a:xfrm>
          <a:ln w="3810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สารอิเล็กโทรไลต์ที่ดีที่สุดในระบบการการผลิตก๊าซไฮโดรเจนโดยใช้พลังงานแสงอาทิตย์นี้คือสารละลายโซเดียมไฮดรอกไซค์ ซึ่งนำไฟฟ้าได้ดีทำให้อัตราการเกิดก๊าซไฮโดรเจน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ได้</a:t>
            </a:r>
          </a:p>
          <a:p>
            <a:pPr marL="109728" indent="0">
              <a:buNone/>
            </a:pPr>
            <a:endParaRPr lang="th-TH" sz="3200" dirty="0">
              <a:latin typeface="Angsana New" pitchFamily="18" charset="-34"/>
              <a:cs typeface="Angsana New" pitchFamily="18" charset="-34"/>
            </a:endParaRPr>
          </a:p>
          <a:p>
            <a:pPr marL="109728" indent="0">
              <a:buNone/>
            </a:pP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อุณหภูมินั้นมีผลต่อการผลิตก๊าซไฮโดรเจน ถ้าอุณหภูมิเริ่มต้นในการทดลองสูง อัตราการเกิดก๊าซไฮโดรเจนจะสูงตาม แต่ทั้งนี้ต้องคำนึงถึงอุปกรณ์ในระบบแยกก๊าซไฮโดรเจนด้วย 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2411760" y="476672"/>
            <a:ext cx="3960440" cy="9269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บทสรุป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4111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วมกลุ่ม">
  <a:themeElements>
    <a:clrScheme name="รวมกลุ่ม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รวมกลุ่ม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รวมกลุ่ม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195</TotalTime>
  <Words>234</Words>
  <Application>Microsoft Office PowerPoint</Application>
  <PresentationFormat>นำเสนอทางหน้าจอ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10</vt:i4>
      </vt:variant>
    </vt:vector>
  </HeadingPairs>
  <TitlesOfParts>
    <vt:vector size="11" baseType="lpstr">
      <vt:lpstr>รวมกลุ่ม</vt:lpstr>
      <vt:lpstr>การผลิตก๊าซไฮโดรเจนโดยใช้พลังงานแสงอาทิตย์  HYDROGEN GAS PRODUCTION ENERGIZED BY SOLAR ENERGY</vt:lpstr>
      <vt:lpstr> วัตถุประสงค์  </vt:lpstr>
      <vt:lpstr>บทนำและทฤษฎี</vt:lpstr>
      <vt:lpstr>วิธีการดำเนินงานวิจัย</vt:lpstr>
      <vt:lpstr> การแยกก๊าซไฮโดรเจนด้วยไฟฟ้า (Electrolysis Process)  </vt:lpstr>
      <vt:lpstr>การออกแบบอุปกรณ์แยกก๊าซไฮโดรเจน </vt:lpstr>
      <vt:lpstr> การกักเก็บและการหาปริมาณก๊าซไฮโดรเจน  </vt:lpstr>
      <vt:lpstr>  ผลการทดลองและการวิเคราะห์ผลการทดลอง  </vt:lpstr>
      <vt:lpstr>บทสรุป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การผลิตก๊าซไฮโดรเจนโดยใช้พลังงานแสงอาทิตย์  HYDROGEN GAS PRODUCTION ENERGIZED BY SOLAR ENERGY</dc:title>
  <dc:creator>ADMIN</dc:creator>
  <cp:lastModifiedBy>ADMIN</cp:lastModifiedBy>
  <cp:revision>22</cp:revision>
  <dcterms:created xsi:type="dcterms:W3CDTF">2016-09-07T12:55:09Z</dcterms:created>
  <dcterms:modified xsi:type="dcterms:W3CDTF">2016-09-07T16:10:32Z</dcterms:modified>
</cp:coreProperties>
</file>