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CE71A-1C55-4CF8-89B4-93916893E3B6}" type="datetimeFigureOut">
              <a:rPr lang="th-TH" smtClean="0"/>
              <a:t>07/09/59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957F7-13B6-4DA1-81C4-EEBB3BAA54F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957F7-13B6-4DA1-81C4-EEBB3BAA54F0}" type="slidenum">
              <a:rPr lang="th-TH" smtClean="0"/>
              <a:t>6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7B9D3A-4C7C-4681-83F0-64A869149519}" type="datetimeFigureOut">
              <a:rPr lang="th-TH" smtClean="0"/>
              <a:t>07/09/59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D565A2-A337-4012-94FC-6173D8800BF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9D3A-4C7C-4681-83F0-64A869149519}" type="datetimeFigureOut">
              <a:rPr lang="th-TH" smtClean="0"/>
              <a:t>07/09/59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65A2-A337-4012-94FC-6173D8800BF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9D3A-4C7C-4681-83F0-64A869149519}" type="datetimeFigureOut">
              <a:rPr lang="th-TH" smtClean="0"/>
              <a:t>07/09/59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65A2-A337-4012-94FC-6173D8800BF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7B9D3A-4C7C-4681-83F0-64A869149519}" type="datetimeFigureOut">
              <a:rPr lang="th-TH" smtClean="0"/>
              <a:t>07/09/59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D565A2-A337-4012-94FC-6173D8800BF7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7B9D3A-4C7C-4681-83F0-64A869149519}" type="datetimeFigureOut">
              <a:rPr lang="th-TH" smtClean="0"/>
              <a:t>07/09/59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D565A2-A337-4012-94FC-6173D8800BF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9D3A-4C7C-4681-83F0-64A869149519}" type="datetimeFigureOut">
              <a:rPr lang="th-TH" smtClean="0"/>
              <a:t>07/09/59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65A2-A337-4012-94FC-6173D8800BF7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9D3A-4C7C-4681-83F0-64A869149519}" type="datetimeFigureOut">
              <a:rPr lang="th-TH" smtClean="0"/>
              <a:t>07/09/59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65A2-A337-4012-94FC-6173D8800BF7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7B9D3A-4C7C-4681-83F0-64A869149519}" type="datetimeFigureOut">
              <a:rPr lang="th-TH" smtClean="0"/>
              <a:t>07/09/59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D565A2-A337-4012-94FC-6173D8800BF7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9D3A-4C7C-4681-83F0-64A869149519}" type="datetimeFigureOut">
              <a:rPr lang="th-TH" smtClean="0"/>
              <a:t>07/09/59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65A2-A337-4012-94FC-6173D8800BF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7B9D3A-4C7C-4681-83F0-64A869149519}" type="datetimeFigureOut">
              <a:rPr lang="th-TH" smtClean="0"/>
              <a:t>07/09/59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D565A2-A337-4012-94FC-6173D8800BF7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7B9D3A-4C7C-4681-83F0-64A869149519}" type="datetimeFigureOut">
              <a:rPr lang="th-TH" smtClean="0"/>
              <a:t>07/09/59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D565A2-A337-4012-94FC-6173D8800BF7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7B9D3A-4C7C-4681-83F0-64A869149519}" type="datetimeFigureOut">
              <a:rPr lang="th-TH" smtClean="0"/>
              <a:t>07/09/59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D565A2-A337-4012-94FC-6173D8800BF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>
          <a:xfrm>
            <a:off x="1785918" y="1071546"/>
            <a:ext cx="7072362" cy="2000264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sz="40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	</a:t>
            </a:r>
            <a:r>
              <a:rPr lang="th-TH" sz="40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การเปลี่ยนแปลงคาบการแปรแสงของระบบดาวคู่ </a:t>
            </a:r>
            <a:r>
              <a:rPr sz="4000" b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XY Leonis</a:t>
            </a:r>
            <a:r>
              <a:rPr lang="th-TH" sz="40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จากการถ่ายด้วยกล้องดิจิตอล </a:t>
            </a:r>
            <a:r>
              <a:rPr sz="4000" b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DSLR</a:t>
            </a:r>
            <a:r>
              <a:rPr lang="th-TH" sz="40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4000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428728" y="4286256"/>
            <a:ext cx="77152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dirty="0"/>
          </a:p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จัดทำโดย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…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เสาวลักษณ์ ปั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ญญามี</a:t>
            </a:r>
          </a:p>
          <a:p>
            <a:pPr algn="ctr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ภาควิชาฟิสิกส์และวิท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ยาศาสตร์ทั่วไป คณะวิทยาศาสตร์และเทคโนโลยี</a:t>
            </a:r>
          </a:p>
          <a:p>
            <a:pPr algn="ctr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มหาวิท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ยาลัยราช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ภัฎ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เชียงใหม่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700" b="1" u="sng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u="sng" dirty="0" smtClean="0">
                <a:latin typeface="4815_KwangMD_Catthai" panose="02000000000000000000" pitchFamily="2" charset="0"/>
                <a:cs typeface="4815_KwangMD_Catthai" panose="02000000000000000000" pitchFamily="2" charset="0"/>
              </a:rPr>
              <a:t/>
            </a:r>
            <a:br>
              <a:rPr lang="th-TH" b="1" u="sng" dirty="0" smtClean="0">
                <a:latin typeface="4815_KwangMD_Catthai" panose="02000000000000000000" pitchFamily="2" charset="0"/>
                <a:cs typeface="4815_KwangMD_Catthai" panose="02000000000000000000" pitchFamily="2" charset="0"/>
              </a:rPr>
            </a:br>
            <a:r>
              <a:rPr lang="en-US" b="1" u="sng" dirty="0" smtClean="0">
                <a:latin typeface="4815_KwangMD_Catthai" panose="02000000000000000000" pitchFamily="2" charset="0"/>
                <a:cs typeface="4815_KwangMD_Catthai" panose="02000000000000000000" pitchFamily="2" charset="0"/>
              </a:rPr>
              <a:t/>
            </a:r>
            <a:br>
              <a:rPr lang="en-US" b="1" u="sng" dirty="0" smtClean="0">
                <a:latin typeface="4815_KwangMD_Catthai" panose="02000000000000000000" pitchFamily="2" charset="0"/>
                <a:cs typeface="4815_KwangMD_Catthai" panose="02000000000000000000" pitchFamily="2" charset="0"/>
              </a:rPr>
            </a:br>
            <a:r>
              <a:rPr lang="en-US" b="1" u="sng" dirty="0" smtClean="0">
                <a:latin typeface="4815_KwangMD_Catthai" panose="02000000000000000000" pitchFamily="2" charset="0"/>
                <a:cs typeface="4815_KwangMD_Catthai" panose="02000000000000000000" pitchFamily="2" charset="0"/>
              </a:rPr>
              <a:t/>
            </a:r>
            <a:br>
              <a:rPr lang="en-US" b="1" u="sng" dirty="0" smtClean="0">
                <a:latin typeface="4815_KwangMD_Catthai" panose="02000000000000000000" pitchFamily="2" charset="0"/>
                <a:cs typeface="4815_KwangMD_Catthai" panose="02000000000000000000" pitchFamily="2" charset="0"/>
              </a:rPr>
            </a:br>
            <a:r>
              <a:rPr lang="en-US" b="1" u="sng" dirty="0" smtClean="0">
                <a:latin typeface="4815_KwangMD_Catthai" panose="02000000000000000000" pitchFamily="2" charset="0"/>
                <a:cs typeface="4815_KwangMD_Catthai" panose="02000000000000000000" pitchFamily="2" charset="0"/>
              </a:rPr>
              <a:t/>
            </a:r>
            <a:br>
              <a:rPr lang="en-US" b="1" u="sng" dirty="0" smtClean="0">
                <a:latin typeface="4815_KwangMD_Catthai" panose="02000000000000000000" pitchFamily="2" charset="0"/>
                <a:cs typeface="4815_KwangMD_Catthai" panose="02000000000000000000" pitchFamily="2" charset="0"/>
              </a:rPr>
            </a:br>
            <a:r>
              <a:rPr lang="en-US" b="1" u="sng" dirty="0" smtClean="0">
                <a:latin typeface="4815_KwangMD_Catthai" panose="02000000000000000000" pitchFamily="2" charset="0"/>
                <a:cs typeface="4815_KwangMD_Catthai" panose="02000000000000000000" pitchFamily="2" charset="0"/>
              </a:rPr>
              <a:t/>
            </a:r>
            <a:br>
              <a:rPr lang="en-US" b="1" u="sng" dirty="0" smtClean="0">
                <a:latin typeface="4815_KwangMD_Catthai" panose="02000000000000000000" pitchFamily="2" charset="0"/>
                <a:cs typeface="4815_KwangMD_Catthai" panose="02000000000000000000" pitchFamily="2" charset="0"/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857224" y="928670"/>
            <a:ext cx="7772400" cy="4572000"/>
          </a:xfrm>
        </p:spPr>
        <p:txBody>
          <a:bodyPr/>
          <a:lstStyle/>
          <a:p>
            <a:pPr algn="ctr">
              <a:buNone/>
            </a:pPr>
            <a:endParaRPr lang="th-TH" dirty="0" smtClean="0"/>
          </a:p>
          <a:p>
            <a:pPr algn="ctr">
              <a:buNone/>
            </a:pPr>
            <a:r>
              <a:rPr lang="en-US" sz="6000" b="1" u="sng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Present by 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u="sng" dirty="0" smtClean="0">
                <a:latin typeface="TH SarabunPSK" pitchFamily="34" charset="-34"/>
                <a:cs typeface="TH SarabunPSK" pitchFamily="34" charset="-34"/>
              </a:rPr>
            </a:br>
            <a:endParaRPr lang="th-TH" dirty="0" smtClean="0"/>
          </a:p>
          <a:p>
            <a:pPr algn="ctr">
              <a:buNone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นางสาว นิตยา จำปารัตน์</a:t>
            </a:r>
          </a:p>
          <a:p>
            <a:pPr algn="ctr">
              <a:buNone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รหัสนักศึกษา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56141265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หมู่เรียน </a:t>
            </a:r>
            <a:r>
              <a:rPr lang="th-TH" sz="3200" dirty="0" err="1" smtClean="0">
                <a:latin typeface="TH SarabunPSK" pitchFamily="34" charset="-34"/>
                <a:cs typeface="TH SarabunPSK" pitchFamily="34" charset="-34"/>
              </a:rPr>
              <a:t>ฟส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ด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56.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5.1</a:t>
            </a:r>
          </a:p>
          <a:p>
            <a:pPr algn="ctr">
              <a:buNone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สาขาฟิสิกส์ คณะครุศาสตร์</a:t>
            </a:r>
          </a:p>
          <a:p>
            <a:pPr algn="ctr">
              <a:buNone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มหาวิทยาลัยราช</a:t>
            </a:r>
            <a:r>
              <a:rPr lang="th-TH" sz="3200" dirty="0" err="1" smtClean="0">
                <a:latin typeface="TH SarabunPSK" pitchFamily="34" charset="-34"/>
                <a:cs typeface="TH SarabunPSK" pitchFamily="34" charset="-34"/>
              </a:rPr>
              <a:t>ภัฎ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เชียงใหม่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...ที่มาและความสำคัญ...</a:t>
            </a:r>
            <a:endParaRPr lang="th-TH" sz="3600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8501122" cy="46434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	ดารา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ศาสตร์ คือ วิชาวิทยาศาสตร์ที่เกี่ยวกับการสังเกตและอธิบายธรรมชาติ ของดาวและวัตถุท้องฟ้า ศึกษาต้นกำเนิด วิวัฒนาการ สมบัติทางกายภาพและทางเคมี ของวัตถุต่าง ๆ รวมทั้งปรากฏการณ์ธรรมชาติที่สามารถสังเกตการณ์ได้ในท้องฟ้า เช่น อุปราคา ดาวหาง ดาว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ตก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นักดาราศาสตร์พบว่า ดาวฤกษ์ส่วนใหญ่เป็นระบบดาวคู่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(Binary Systems)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ระบบดาวคู่เป็นระบบดาวที่ประกอบด้วย สมาชิกที่เป็นดาวฤกษ์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ดวง อยู่ภายใต้สนามความโน้มถ่วงซึ่งกันและกัน ดังนั้นดาวฤกษ์ทั้งสองดวงในระบบดาวคู่จึงโคจรรอบกัน ในบรรดาดาวฤกษ์ทั้งหมด พบว่าประมาณครึ่งหนึ่งหรือมากกว่าเป็นระบบดาวคู่ โดยทั่วไปแล้วสมาชิกทั้งสองดวงของระบบดาวคู่จะถือกำเนิดในกลุ่มก๊าซเดียวกัน สมาชิกแต่ละดวงจึงมีอายุและองค์ประกอบเริ่มต้นเหมือนกัน สมาชิกแต่ละดวงของระบบดาวคู่จะมีวิวัฒนาการอิสระต่อกันขึ้นอยู่กับมวลและองค์ประกอบของดาว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algn="just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...ที่มาและความสำคัญ...</a:t>
            </a:r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ต่อ</a:t>
            </a:r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57158" y="2000240"/>
            <a:ext cx="8115328" cy="3257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	ผู้วิจัย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จึงสนใจศึกษาและทดลองใช้กล้องโทรทรรศน์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ขนาดเส้นผ่านศูนย์กลาง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เซนติเมตรร่วมกับ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กล้องดิจิตอล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D</a:t>
            </a:r>
            <a:r>
              <a:rPr lang="th-TH" sz="2800" dirty="0" err="1" smtClean="0">
                <a:latin typeface="TH SarabunPSK" pitchFamily="34" charset="-34"/>
                <a:cs typeface="TH SarabunPSK" pitchFamily="34" charset="-34"/>
              </a:rPr>
              <a:t>SLR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แทนการใช้กล้อง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CCD )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เพื่อนำภาพที่ได้มาศึกษาการเปลี่ยนแปลงคาบการแปรแสงของระบบดาวคู่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XY </a:t>
            </a:r>
            <a:r>
              <a:rPr lang="en-US" sz="2800" dirty="0" err="1" smtClean="0">
                <a:latin typeface="TH SarabunPSK" pitchFamily="34" charset="-34"/>
                <a:cs typeface="TH SarabunPSK" pitchFamily="34" charset="-34"/>
              </a:rPr>
              <a:t>Leonis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ซึ่งเป็นอุปกรณ์ ที่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หาง่ายและราคาไม่แพงมากนัก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และทำให้ได้ผลการเปลี่ยนแปลงคาบการแปรแสง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ของระบบดาวคู่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XY </a:t>
            </a:r>
            <a:r>
              <a:rPr lang="en-US" sz="2800" dirty="0" err="1" smtClean="0">
                <a:latin typeface="TH SarabunPSK" pitchFamily="34" charset="-34"/>
                <a:cs typeface="TH SarabunPSK" pitchFamily="34" charset="-34"/>
              </a:rPr>
              <a:t>Leonis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...วัตถุประสงค์...</a:t>
            </a:r>
            <a:endParaRPr lang="th-TH" sz="4400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283845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pPr algn="just">
              <a:buFont typeface="Arial" pitchFamily="34" charset="0"/>
              <a:buChar char="•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เพื่อหาการเปลี่ยนแปลงคาบการแปรแสงของดาว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XY </a:t>
            </a:r>
            <a:r>
              <a:rPr lang="en-US" sz="3200" dirty="0" err="1" smtClean="0">
                <a:latin typeface="TH SarabunPSK" pitchFamily="34" charset="-34"/>
                <a:cs typeface="TH SarabunPSK" pitchFamily="34" charset="-34"/>
              </a:rPr>
              <a:t>Leonis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โดยใช้</a:t>
            </a:r>
          </a:p>
          <a:p>
            <a:pPr algn="just">
              <a:buNone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กล้องโทรทัศน์ขนาดเส้นผ่านศูนย์กลาง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8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เซนติเมตร ร่วมกับ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กล้องดิจิตอล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  <a:p>
            <a:pPr algn="just">
              <a:buNone/>
            </a:pP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D</a:t>
            </a:r>
            <a:r>
              <a:rPr lang="th-TH" sz="3200" dirty="0" err="1" smtClean="0">
                <a:latin typeface="TH SarabunPSK" pitchFamily="34" charset="-34"/>
                <a:cs typeface="TH SarabunPSK" pitchFamily="34" charset="-34"/>
              </a:rPr>
              <a:t>SLR</a:t>
            </a: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pPr algn="just">
              <a:buNone/>
            </a:pPr>
            <a:r>
              <a:rPr lang="th-TH" sz="3300" dirty="0" smtClean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…</a:t>
            </a:r>
            <a:r>
              <a:rPr lang="th-TH" sz="40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ขั้นตอนการดำเนินงานวิจัย</a:t>
            </a:r>
            <a:r>
              <a:rPr lang="en-US" sz="40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…</a:t>
            </a:r>
            <a:endParaRPr lang="th-TH" sz="4000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785786" y="1428736"/>
            <a:ext cx="8115328" cy="45720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pPr algn="just">
              <a:buFont typeface="Arial" pitchFamily="34" charset="0"/>
              <a:buChar char="•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ในการศึกษาการเปลี่ยนแปลงคาบการเคลื่อนที่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ของระบบดาวคู่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XY </a:t>
            </a:r>
            <a:r>
              <a:rPr lang="en-US" sz="2800" dirty="0" err="1" smtClean="0">
                <a:latin typeface="TH SarabunPSK" pitchFamily="34" charset="-34"/>
                <a:cs typeface="TH SarabunPSK" pitchFamily="34" charset="-34"/>
              </a:rPr>
              <a:t>Leonis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pPr algn="ju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โดยใช้กล้องโทรทรรศน์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ขนาดเส้นผ่านศูนย์กลาง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8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เซนติเมตรร่วมกับกล้องดิจิตอล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algn="just">
              <a:buNone/>
            </a:pP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D</a:t>
            </a:r>
            <a:r>
              <a:rPr lang="th-TH" sz="2800" dirty="0" err="1" smtClean="0">
                <a:latin typeface="TH SarabunPSK" pitchFamily="34" charset="-34"/>
                <a:cs typeface="TH SarabunPSK" pitchFamily="34" charset="-34"/>
              </a:rPr>
              <a:t>SLR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โดยเก็บข้อมูล ณ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หอดูดาวเฉลิมพระเกียรติ   7 รอบ พระชนมพรรษา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pPr algn="ju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พิกัด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ละติจูด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18°35‘17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"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เหนือ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(N)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ลองติ</a:t>
            </a:r>
            <a:r>
              <a:rPr lang="th-TH" sz="2800" dirty="0" err="1" smtClean="0">
                <a:latin typeface="TH SarabunPSK" pitchFamily="34" charset="-34"/>
                <a:cs typeface="TH SarabunPSK" pitchFamily="34" charset="-34"/>
              </a:rPr>
              <a:t>จูด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98°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58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'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29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'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1“ ตะวันออก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E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...</a:t>
            </a:r>
            <a:r>
              <a:rPr lang="th-TH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ขั้นตอน</a:t>
            </a:r>
            <a:r>
              <a:rPr lang="th-TH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การดำเนินงาน</a:t>
            </a:r>
            <a:r>
              <a:rPr lang="th-TH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วิจัย</a:t>
            </a:r>
            <a:r>
              <a:rPr lang="en-US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…(</a:t>
            </a:r>
            <a:r>
              <a:rPr lang="th-TH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ต่อ</a:t>
            </a:r>
            <a:r>
              <a:rPr lang="en-US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57158" y="1571612"/>
            <a:ext cx="81439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เลือกดาวที่จะทำการสังเกตการณ์และวางแผนเก็บข้อมูลดาว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57158" y="4572008"/>
            <a:ext cx="81439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นำภาพ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ข้อมูลมาวิเคราะห์หาค่า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photometry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โด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ยใช้โปรแกรม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IRIS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57158" y="3571876"/>
            <a:ext cx="81439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เปลี่ยนไฟล์ภาพให้เป็นนามสกุล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.fit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57158" y="2571744"/>
            <a:ext cx="81439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แยกฟิลเตอร์โดยใช้โปรแกรม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Register 6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28596" y="5572140"/>
            <a:ext cx="8215370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นำค่า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JD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ที่ได้จากโปรแกรม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IRIS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มาแปลงค่าเป็น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HJD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โด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ยใช้ไฟล์โปรแกรม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Heliocentric Julian Excel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สำเร็จรูป และหาค่า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Flux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ลูกศรลง 12"/>
          <p:cNvSpPr/>
          <p:nvPr/>
        </p:nvSpPr>
        <p:spPr>
          <a:xfrm>
            <a:off x="4214810" y="2143116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ลูกศรลง 16"/>
          <p:cNvSpPr/>
          <p:nvPr/>
        </p:nvSpPr>
        <p:spPr>
          <a:xfrm>
            <a:off x="4214810" y="5143512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ลูกศรลง 17"/>
          <p:cNvSpPr/>
          <p:nvPr/>
        </p:nvSpPr>
        <p:spPr>
          <a:xfrm>
            <a:off x="4214810" y="4143380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ลง 18"/>
          <p:cNvSpPr/>
          <p:nvPr/>
        </p:nvSpPr>
        <p:spPr>
          <a:xfrm>
            <a:off x="4214810" y="3143248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...</a:t>
            </a:r>
            <a:r>
              <a:rPr lang="th-TH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ขั้นตอนการดำเนินงานวิจัย</a:t>
            </a:r>
            <a:r>
              <a:rPr lang="en-US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…(</a:t>
            </a:r>
            <a:r>
              <a:rPr lang="th-TH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ต่อ</a:t>
            </a:r>
            <a:r>
              <a:rPr lang="en-US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32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00034" y="1714488"/>
            <a:ext cx="81439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6.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ทำการสร้างกราฟระหว่าง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Flux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กับ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HJD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00034" y="2714620"/>
            <a:ext cx="81439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7.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ทำการหาตำแหน่งของค่าเวลาที่น้อ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ยที่สุด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00034" y="3643314"/>
            <a:ext cx="81439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8.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ทำการสร้างกราฟระหว่าง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O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C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กับ 	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E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poch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00034" y="4572008"/>
            <a:ext cx="81439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9.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หาค่าอัตราการเปลี่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ยนแปลงคาบวงจรในหน่วยวินาทีต่อปี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00034" y="5500702"/>
            <a:ext cx="8286808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10.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ทำการวิเคราะห์กราฟ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Residual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กับ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O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C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ว่ามีการเปลี่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ยนแปลงคาบการโคจรอย่างไร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ลูกศรลง 8"/>
          <p:cNvSpPr/>
          <p:nvPr/>
        </p:nvSpPr>
        <p:spPr>
          <a:xfrm>
            <a:off x="4143372" y="2285992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ลง 9"/>
          <p:cNvSpPr/>
          <p:nvPr/>
        </p:nvSpPr>
        <p:spPr>
          <a:xfrm>
            <a:off x="4143372" y="3286124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ลง 10"/>
          <p:cNvSpPr/>
          <p:nvPr/>
        </p:nvSpPr>
        <p:spPr>
          <a:xfrm>
            <a:off x="4143372" y="4214818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ลง 11"/>
          <p:cNvSpPr/>
          <p:nvPr/>
        </p:nvSpPr>
        <p:spPr>
          <a:xfrm>
            <a:off x="4143372" y="5143512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…</a:t>
            </a:r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สรุปผลการวิจั</a:t>
            </a:r>
            <a:r>
              <a:rPr lang="th-TH" sz="28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ย</a:t>
            </a:r>
            <a:r>
              <a:rPr lang="en-US" sz="28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…</a:t>
            </a:r>
            <a:endParaRPr lang="th-TH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873752"/>
          </a:xfrm>
        </p:spPr>
        <p:txBody>
          <a:bodyPr>
            <a:normAutofit/>
          </a:bodyPr>
          <a:lstStyle/>
          <a:p>
            <a:pPr lvl="1" algn="ju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จากการวิเคราะห์ข้อมูลของ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ระบบดาวคู่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XY </a:t>
            </a:r>
            <a:r>
              <a:rPr lang="en-US" sz="2800" dirty="0" err="1" smtClean="0">
                <a:latin typeface="TH SarabunPSK" pitchFamily="34" charset="-34"/>
                <a:cs typeface="TH SarabunPSK" pitchFamily="34" charset="-34"/>
              </a:rPr>
              <a:t>Leonis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โดย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ใช้กล้องโทรทรรศน์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ขนาด</a:t>
            </a:r>
          </a:p>
          <a:p>
            <a:pPr lvl="1" algn="ju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เส้นผ่าน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ศูนย์กลาง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8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เซนติเมตรร่วมกับกล้องดิจิตอล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D</a:t>
            </a:r>
            <a:r>
              <a:rPr lang="th-TH" sz="2800" dirty="0" err="1" smtClean="0">
                <a:latin typeface="TH SarabunPSK" pitchFamily="34" charset="-34"/>
                <a:cs typeface="TH SarabunPSK" pitchFamily="34" charset="-34"/>
              </a:rPr>
              <a:t>SLR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โดยเก็บข้อมูล ณ หอ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ดู</a:t>
            </a:r>
          </a:p>
          <a:p>
            <a:pPr lvl="1" algn="ju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ดาวเฉลิม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พระเกียรติ   7 รอบ พระชนมพรรษา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พบว่ามีการโคจรประมาณ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0.2841026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pPr lvl="1" algn="ju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วัน รวมทั้งค่าเวลาที่แสงน้อยที่สุดที่คำนวณได้เท่ากับ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2457094.17948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และพบว่า</a:t>
            </a:r>
          </a:p>
          <a:p>
            <a:pPr lvl="1" algn="ju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คาบการโคจน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ข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องระบบดาวคู่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XY </a:t>
            </a:r>
            <a:r>
              <a:rPr lang="en-US" sz="2800" dirty="0" err="1" smtClean="0">
                <a:latin typeface="TH SarabunPSK" pitchFamily="34" charset="-34"/>
                <a:cs typeface="TH SarabunPSK" pitchFamily="34" charset="-34"/>
              </a:rPr>
              <a:t>Leonis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มีการเพิ่มขึ้นในช่วงอัตราเร็ว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0.00108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pPr lvl="1" algn="ju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วินาทีต่อปี ซึ่งหมายถึงระยะห่างระหว่างดาวทั้งสองมีค่าเพิ่มขึ้นเรื่อยๆ เป็นผลมาจาก</a:t>
            </a:r>
          </a:p>
          <a:p>
            <a:pPr lvl="1" algn="ju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การถ่ายเทมวล ที่ทำให้เกิดการเปลี่ยนแปลงประเภทชองดาวคู่ จากระบบดาวคู่แบบ</a:t>
            </a:r>
          </a:p>
          <a:p>
            <a:pPr lvl="1" algn="ju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ติดกันไปเป็นระบบดาวคู่แบบกึ่งแตะกัน และกลับมาเป็นระบบดาวคู่แบบติดกันอีก </a:t>
            </a:r>
          </a:p>
          <a:p>
            <a:pPr lvl="1" algn="ju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สลับกันเรื่อยๆ เป็นไปตามทฤษฎี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Thermal Relaxation Oscillation (TRO)</a:t>
            </a:r>
            <a:endParaRPr lang="th-TH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...ประโยชน์ของการวิจัย...</a:t>
            </a:r>
            <a:endParaRPr lang="th-TH" sz="4800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รู้ถึงประสิทธิภาพในการวัด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photometry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ของดาวโดยการใช้กล้องดิจิตอล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DSLR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สามารถ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นำผลไปประยุกต์ใช้กับโรงเรียนได้ ในกรณีผลการวิจัยสามารถใช้กล้องดิจิตอล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DSLR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วัด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photometry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ของดาวได้</a:t>
            </a:r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400</TotalTime>
  <Words>305</Words>
  <Application>Microsoft Office PowerPoint</Application>
  <PresentationFormat>นำเสนอทางหน้าจอ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เฉลียง</vt:lpstr>
      <vt:lpstr>       การเปลี่ยนแปลงคาบการแปรแสงของระบบดาวคู่ XY Leonis จากการถ่ายด้วยกล้องดิจิตอล DSLR </vt:lpstr>
      <vt:lpstr>...ที่มาและความสำคัญ...</vt:lpstr>
      <vt:lpstr>...ที่มาและความสำคัญ...(ต่อ)</vt:lpstr>
      <vt:lpstr>...วัตถุประสงค์...</vt:lpstr>
      <vt:lpstr>…ขั้นตอนการดำเนินงานวิจัย…</vt:lpstr>
      <vt:lpstr>...ขั้นตอนการดำเนินงานวิจัย…(ต่อ)</vt:lpstr>
      <vt:lpstr>...ขั้นตอนการดำเนินงานวิจัย…(ต่อ)</vt:lpstr>
      <vt:lpstr>…สรุปผลการวิจัย…</vt:lpstr>
      <vt:lpstr>...ประโยชน์ของการวิจัย...</vt:lpstr>
      <vt:lpstr>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การศึกษาการเปลี่ยนแปลงคาบการโคจรและ</dc:title>
  <dc:creator>User</dc:creator>
  <cp:lastModifiedBy>User</cp:lastModifiedBy>
  <cp:revision>41</cp:revision>
  <dcterms:created xsi:type="dcterms:W3CDTF">2016-09-07T10:35:07Z</dcterms:created>
  <dcterms:modified xsi:type="dcterms:W3CDTF">2016-09-07T17:15:40Z</dcterms:modified>
</cp:coreProperties>
</file>