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133E3-75AE-4C3A-84E5-34DE48AB3D09}" type="datetimeFigureOut">
              <a:rPr lang="th-TH" smtClean="0"/>
              <a:t>07/09/59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F997D-C327-4AB1-AB95-FD6F149D364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837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7F912-B8C5-47B7-B4FA-70AC2401DA3A}" type="datetime1">
              <a:rPr lang="th-TH" smtClean="0"/>
              <a:t>07/09/59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5DD3-D38C-4967-92AB-4710ADA1DCB1}" type="datetime1">
              <a:rPr lang="th-TH" smtClean="0"/>
              <a:t>07/09/59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A075-C929-41DB-BD40-021F363F3A88}" type="datetime1">
              <a:rPr lang="th-TH" smtClean="0"/>
              <a:t>07/09/59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7B2DE-E5CE-40C2-936D-9C4D79061BFF}" type="datetime1">
              <a:rPr lang="th-TH" smtClean="0"/>
              <a:t>07/09/59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สี่เหลี่ยมผืนผ้า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820-2C79-475E-9DC3-F9C1D93B574B}" type="datetime1">
              <a:rPr lang="th-TH" smtClean="0"/>
              <a:t>07/09/59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1503CD-B7AD-40BC-833C-C567650F28D3}" type="datetime1">
              <a:rPr lang="th-TH" smtClean="0"/>
              <a:t>07/09/59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44D2E-AC17-4A6F-ADD2-D167BEDB15E9}" type="datetime1">
              <a:rPr lang="th-TH" smtClean="0"/>
              <a:t>07/09/59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ตัวแทน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6" name="ตัวแทน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วงรี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วงรี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2684-6257-41BA-A152-100D98683363}" type="datetime1">
              <a:rPr lang="th-TH" smtClean="0"/>
              <a:t>07/09/59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16C3-D400-4D4C-BDD8-DCDE73B7E2E3}" type="datetime1">
              <a:rPr lang="th-TH" smtClean="0"/>
              <a:t>07/09/59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ตัวแทน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วงรี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วงรี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9CA5-4D83-4029-B914-F3C3AC4AF201}" type="datetime1">
              <a:rPr lang="th-TH" smtClean="0"/>
              <a:t>07/09/59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ตัวเชื่อมต่อตรง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สี่เหลี่ยมผืนผ้า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วงรี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2" name="สี่เหลี่ยมผืนผ้า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6D8785-5684-4395-8A85-FF2BE458F482}" type="datetime1">
              <a:rPr lang="th-TH" smtClean="0"/>
              <a:t>07/09/59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65405B-FAF2-42D2-B264-9080F3A83FEC}" type="datetime1">
              <a:rPr lang="th-TH" smtClean="0"/>
              <a:t>07/09/59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วงรี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8FC2AF-5C31-46E5-ADA4-1330EB224205}" type="slidenum">
              <a:rPr lang="th-TH" smtClean="0"/>
              <a:t>‹#›</a:t>
            </a:fld>
            <a:endParaRPr lang="th-TH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9512" y="1988840"/>
            <a:ext cx="8568952" cy="5184576"/>
          </a:xfrm>
        </p:spPr>
        <p:txBody>
          <a:bodyPr>
            <a:normAutofit fontScale="92500" lnSpcReduction="20000"/>
          </a:bodyPr>
          <a:lstStyle/>
          <a:p>
            <a:pPr lvl="1"/>
            <a:endParaRPr lang="th-TH" sz="2400" b="0" dirty="0" smtClean="0"/>
          </a:p>
          <a:p>
            <a:pPr lvl="1"/>
            <a:endParaRPr lang="th-TH" sz="3000" b="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endParaRPr lang="th-TH" sz="3600" b="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3000" b="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จัดทำโดย  นาง</a:t>
            </a:r>
            <a:r>
              <a:rPr lang="th-TH" sz="3000" b="0" dirty="0" err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จันทนา</a:t>
            </a:r>
            <a:r>
              <a:rPr lang="th-TH" sz="3000" b="0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อินสระ </a:t>
            </a:r>
            <a:endParaRPr lang="th-TH" sz="300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3000" b="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คณะ</a:t>
            </a:r>
            <a:r>
              <a:rPr lang="th-TH" sz="3000" b="0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ศิลปกรรมศาสตร์ </a:t>
            </a:r>
            <a:r>
              <a:rPr lang="th-TH" sz="3000" b="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 มหาวิทยาลัย</a:t>
            </a:r>
            <a:r>
              <a:rPr lang="th-TH" sz="3000" b="0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ราช</a:t>
            </a:r>
            <a:r>
              <a:rPr lang="th-TH" sz="3000" b="0" dirty="0" err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ภัฏ</a:t>
            </a:r>
            <a:r>
              <a:rPr lang="th-TH" sz="3000" b="0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สวน</a:t>
            </a:r>
            <a:r>
              <a:rPr lang="th-TH" sz="3000" b="0" dirty="0" err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สุนัน</a:t>
            </a:r>
            <a:r>
              <a:rPr lang="th-TH" sz="3000" b="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ทา                           </a:t>
            </a:r>
          </a:p>
          <a:p>
            <a:pPr lvl="1"/>
            <a:endParaRPr lang="th-TH" sz="3600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endParaRPr lang="th-TH" sz="3000" b="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endParaRPr lang="th-TH" sz="3000" b="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r>
              <a:rPr lang="th-TH" sz="2800" b="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ผู้นำเสนอ </a:t>
            </a:r>
            <a:r>
              <a:rPr lang="th-TH" sz="2800" b="0" dirty="0" err="1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นางสาวณภัสนันท์</a:t>
            </a:r>
            <a:r>
              <a:rPr lang="th-TH" sz="2800" b="0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ศรีทาเกิด</a:t>
            </a:r>
          </a:p>
          <a:p>
            <a:pPr lvl="1"/>
            <a:endParaRPr lang="th-TH" sz="3000" b="0" dirty="0" smtClean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  <a:p>
            <a:pPr lvl="1"/>
            <a:endParaRPr lang="th-TH" sz="2400" dirty="0"/>
          </a:p>
          <a:p>
            <a:pPr lvl="1"/>
            <a:r>
              <a:rPr lang="th-TH" sz="2400" b="0" dirty="0" smtClean="0"/>
              <a:t> </a:t>
            </a:r>
            <a:endParaRPr lang="th-TH" sz="2400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02624" cy="2039888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สื่อภาพนูน “ สัตว์</a:t>
            </a:r>
            <a:r>
              <a:rPr lang="th-TH" sz="3600" b="1" dirty="0" err="1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sz="36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” เพื่อผู้พิการทางสายตา</a:t>
            </a:r>
            <a:br>
              <a:rPr lang="th-TH" sz="36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en-US" sz="36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“</a:t>
            </a:r>
            <a:r>
              <a:rPr lang="en-US" sz="3200" b="1" dirty="0" err="1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Himmapan</a:t>
            </a:r>
            <a:r>
              <a:rPr lang="en-US" sz="32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 Creatures” the Tactile Texture Designed</a:t>
            </a:r>
            <a:br>
              <a:rPr lang="en-US" sz="32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</a:br>
            <a:r>
              <a:rPr lang="en-US" sz="32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for the Blind</a:t>
            </a:r>
            <a:endParaRPr lang="th-TH" sz="32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3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..ข้อเสนอแนะ..</a:t>
            </a:r>
            <a:endParaRPr lang="th-TH" sz="3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ในการออกแบบสื่อภาพนูนสำหรับผู้พิการทางสายตา ก่อนการออกแบบควรมีการศึกษาถึงความต้องการในเรื่องที่ผู้พิการทางสายตาสนใจ เพื่อให้สามารถเข้าถึงความต้องการได้อย่างถูกต้อง</a:t>
            </a:r>
          </a:p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17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..outline..</a:t>
            </a:r>
            <a:endParaRPr lang="th-TH" sz="40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วัตถุประสงค์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บทนำ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วิธี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ดำเนินงานวิจัย 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ผลการวิจัย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อภิปรายผลการวิจัย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สรุป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77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..วัตถุประสงค์..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เพื่อ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ศึกษากระบวนการและวิธีการออกแบบสื่อภาพนูน สำหรับผู้พิการ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ทางสายตา 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เพื่อ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สืบค้นและวิเคราะห์รูปแบบสัตว์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ประเภท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ต่างๆ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เพื่อนำมาใช้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ในการออกแบบ 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เพื่อ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สร้างนวัตกรรมสื่อภาพนูนต้นแบบเรื่อง “สัตว์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” เพื่อให้ผู้พิการ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ทางสายตา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ได้เกิด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จินต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ภาพเกี่ยวกับสัตว์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ได้ใกล้เคียงกับคนปกติทั่วไปได้มากที่สุด </a:t>
            </a:r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เ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พื่อ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พัฒนาต่อยอดสื่อภาพนูน เรื่อง “ สัตว์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” สำหรับผู้พิการทาง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สายตามอบ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ให้แก่หน่วยงานที่เกี่ยวข้อง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0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..บทนำ..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ปัจจุบันนี้ประเทศไทยได้ตระหนักถึงความสำคัญในการพัฒนาผู้พิการมากขึ้นโดยเฉพาะ อย่างยิ่ง การให้สิทธิและโอกาสทางการศึกษาที่เท่าเทียมกับบุคคลทั่วไป ซึ่งผู้พิการทางสายตา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Blind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)  จัดเป็นผู้พิการกลุ่มหนึ่งที่มีความบกพร่องทางการมองเห็น ตั้งแต่ระดับตาบอดสนิท หรือตาบอดบางส่วน อาศัยการรับรู้เรื่องต่างๆ ทางเสียงและรับรู้รูปร่างต่างๆโดยการใช้ปลายนิ้ว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สัมผัส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ดังนั้นสื่อและเทคโนโลยีที่ส่งเสริมการเรียนรู้ที่เหมาะสม มักนิยมใช้สื่อที่มีลักษณะนูนและมีพื้นผิวสัมผัสที่สูงขึ้นมาจากแนวระนาบ เช่น สื่อภาพนูน (</a:t>
            </a:r>
            <a:r>
              <a:rPr lang="en-US" dirty="0" smtClean="0">
                <a:latin typeface="Cordia New" pitchFamily="34" charset="-34"/>
                <a:cs typeface="Cordia New" pitchFamily="34" charset="-34"/>
              </a:rPr>
              <a:t>Tactile Texture )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8" name="ตัวแทนหมายเลขภาพนิ่ง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627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solidFill>
                  <a:schemeClr val="tx1"/>
                </a:solidFill>
              </a:rPr>
              <a:t>..บท</a:t>
            </a:r>
            <a:r>
              <a:rPr lang="th-TH" sz="3600" b="1" dirty="0" smtClean="0">
                <a:solidFill>
                  <a:schemeClr val="tx1"/>
                </a:solidFill>
              </a:rPr>
              <a:t>นำ(ต่อ) ..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การสร้างสื่อภาพนูนที่นอกเหนือจาก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บทเรียนจึง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เป็นการสร้างเสริมจินตนาการที่ช่วยเปิดการสัมผัสการรับรู้ที่มีต่อเรื่องราว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ต่างๆที่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น่าสนใจ การออกแบบสื่อภาพนูนเพื่อผู้พิการทางสายตา เรื่อง “ สัตว์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” ( </a:t>
            </a:r>
            <a:r>
              <a:rPr lang="en-US" dirty="0" err="1">
                <a:latin typeface="Cordia New" pitchFamily="34" charset="-34"/>
                <a:cs typeface="Cordia New" pitchFamily="34" charset="-34"/>
              </a:rPr>
              <a:t>Himmapan</a:t>
            </a:r>
            <a:r>
              <a:rPr lang="en-US" dirty="0">
                <a:latin typeface="Cordia New" pitchFamily="34" charset="-34"/>
                <a:cs typeface="Cordia New" pitchFamily="34" charset="-34"/>
              </a:rPr>
              <a:t> Creatures )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จึงเป็นการนำเสนอเพื่อให้เกิดสัมผัส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รับรู้เรื่อง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ของสัตว์ที่มีปรากฏในวรรณกรรม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โบราณ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จิตรกรรม และ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สถาปัตยกรรม</a:t>
            </a:r>
          </a:p>
          <a:p>
            <a:pPr marL="0" indent="0">
              <a:buSzPct val="75000"/>
              <a:buNone/>
            </a:pPr>
            <a:r>
              <a:rPr lang="th-TH" dirty="0" smtClean="0"/>
              <a:t> 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221088"/>
            <a:ext cx="2592288" cy="1974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783" y="4243086"/>
            <a:ext cx="2520280" cy="195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816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..วิธีดำเนินงานวิจัย..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กลุ่ม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ประชากร </a:t>
            </a:r>
            <a:endParaRPr lang="th-TH" dirty="0" smtClean="0">
              <a:latin typeface="Cordia New" pitchFamily="34" charset="-34"/>
              <a:cs typeface="Cordia New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	คือนักเรียน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ผู้พิการทางสายตาที่สามารถอ่านอักษร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เบรลล์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ได้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ระดับชั้น</a:t>
            </a:r>
          </a:p>
          <a:p>
            <a:pPr marL="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ประถมศึกษา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ปี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ที่  4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– 6 ภาคเรียนที่ 2 ปีการศึกษา 2554 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957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600" b="1" dirty="0">
                <a:solidFill>
                  <a:schemeClr val="tx1"/>
                </a:solidFill>
              </a:rPr>
              <a:t>..วิธีดำเนินงาน</a:t>
            </a:r>
            <a:r>
              <a:rPr lang="th-TH" sz="3600" b="1" dirty="0" smtClean="0">
                <a:solidFill>
                  <a:schemeClr val="tx1"/>
                </a:solidFill>
              </a:rPr>
              <a:t>วิจัย(ต่อ) ..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เครื่องมือ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ที่ใช้ในการวิจัย 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	1.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สื่อ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ภาพนูน “สัตว์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หิมพานต์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” ที่ผ่านการออกแบบจัดวางพร้อมพิมพ์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คำอธิบาย </a:t>
            </a:r>
          </a:p>
          <a:p>
            <a:pPr marL="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ด้วยตัวอักษร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เบรลล์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และอัดสำเนาลงบนกระดาษ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เบรลล์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ลอน จำนวน 10 ภาพ </a:t>
            </a:r>
          </a:p>
          <a:p>
            <a:pPr marL="0" indent="0">
              <a:buNone/>
            </a:pPr>
            <a:r>
              <a:rPr lang="en-US" dirty="0" smtClean="0">
                <a:latin typeface="Cordia New" pitchFamily="34" charset="-34"/>
                <a:cs typeface="Cordia New" pitchFamily="34" charset="-34"/>
              </a:rPr>
              <a:t>      	2.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แบบสัมภาษณ์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การใช้สื่อภาพนูนเพื่อผู้พิการทางสายตา ซึ่งประกอบไป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ด้วย          </a:t>
            </a:r>
          </a:p>
          <a:p>
            <a:pPr marL="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แบบสอบถาม 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2 ส่วนคือ ส่วนที่ 1 แบบสอบถามความเข้าใจที่มีต่อ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ความสัมพันธ์     </a:t>
            </a:r>
          </a:p>
          <a:p>
            <a:pPr marL="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ระหว่าง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ภาพและตัวอักษร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เบรลล์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 ส่วนที่ 2 แบบสอบถามความพึงพอใจต่อการใช้สื่อ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    </a:t>
            </a:r>
          </a:p>
          <a:p>
            <a:pPr marL="0" indent="0">
              <a:buNone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    โดย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ใช้เกณฑ์ดังนี้ มากที่สุด มาก ปานกลาง น้อย น้อยที่สุด </a:t>
            </a:r>
          </a:p>
          <a:p>
            <a:pPr marL="0" indent="0">
              <a:buNone/>
            </a:pPr>
            <a:endParaRPr lang="th-TH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63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..ผลการวิจัย..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จากการทดลองเครื่องมือ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วิจัยโดย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ใช้วิธีการสัมภาษณ์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กลุ่มเป้าหมาย คือ เด็ก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พิการ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ทางสายตาที่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สามารถอ่านอักษร</a:t>
            </a:r>
            <a:r>
              <a:rPr lang="th-TH" dirty="0" err="1">
                <a:latin typeface="Cordia New" pitchFamily="34" charset="-34"/>
                <a:cs typeface="Cordia New" pitchFamily="34" charset="-34"/>
              </a:rPr>
              <a:t>เบรลล์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ได้ ระดับประถมศึกษาชั้นปีที่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4 - 6  โรงเรียนสอนคนตาบอด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กรุงเทพ จำนวน 37 คน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พบว่า มี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ความพึงพอใจต่อนวัตกรรมสื่อภาพนูนใน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ระดับ  มากที่สุดเป็น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อันดับหนึ่ง จำนวน 32 คน (ร้อยละ 86.49) และรองลงมา มีความพึงพอใจในระดับมาก จำนวน 4 คน (ร้อยละ 10.81) และ พึงพอใจในระดับปานกลาง จำนวน 1 คน (ร้อยละ 2.70) </a:t>
            </a:r>
            <a:endParaRPr lang="th-TH" dirty="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13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..สรุป..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 dirty="0" smtClean="0"/>
          </a:p>
          <a:p>
            <a:pPr>
              <a:buSzPct val="75000"/>
              <a:buFont typeface="Wingdings" pitchFamily="2" charset="2"/>
              <a:buChar char="§"/>
            </a:pPr>
            <a:r>
              <a:rPr lang="th-TH" dirty="0">
                <a:latin typeface="Cordia New" pitchFamily="34" charset="-34"/>
                <a:cs typeface="Cordia New" pitchFamily="34" charset="-34"/>
              </a:rPr>
              <a:t>ผลงานการออกแบบสื่อภาพ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นูนเป็น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เรื่องที่น่าสนใจ 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ซึ่งผลงาน</a:t>
            </a:r>
            <a:r>
              <a:rPr lang="th-TH" dirty="0">
                <a:latin typeface="Cordia New" pitchFamily="34" charset="-34"/>
                <a:cs typeface="Cordia New" pitchFamily="34" charset="-34"/>
              </a:rPr>
              <a:t>อยู่ในระดับดี ถึง ดีมาก มีความเหมาะสมในการคัดเลือกภาพ การเลือกใช้วัสดุ มีความละเอียด ประณีตในการผลิตต้นฉบับ มีความคิดริเริ่มสร้างสรรค์ เป็นประโยชน์ในการเรียนรู้สำหรับผู้พิการทางสายตา และอยากให้มีการทำสื่อภาพนูนเพื่อถ่ายทอดความรู้ในเรื่องที่มีความจำเป็นพื้นฐานในการประกอบอาชีพของคนตาบอด</a:t>
            </a:r>
            <a:r>
              <a:rPr lang="th-TH" dirty="0" smtClean="0">
                <a:latin typeface="Cordia New" pitchFamily="34" charset="-34"/>
                <a:cs typeface="Cordia New" pitchFamily="34" charset="-34"/>
              </a:rPr>
              <a:t>ต่อไป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FC2AF-5C31-46E5-ADA4-1330EB224205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147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</TotalTime>
  <Words>585</Words>
  <Application>Microsoft Office PowerPoint</Application>
  <PresentationFormat>นำเสนอทางหน้าจอ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เทศบาล</vt:lpstr>
      <vt:lpstr>สื่อภาพนูน “ สัตว์หิมพานต์ ” เพื่อผู้พิการทางสายตา “Himmapan Creatures” the Tactile Texture Designed for the Blind</vt:lpstr>
      <vt:lpstr>..outline..</vt:lpstr>
      <vt:lpstr>..วัตถุประสงค์..</vt:lpstr>
      <vt:lpstr>..บทนำ..</vt:lpstr>
      <vt:lpstr>..บทนำ(ต่อ) ..</vt:lpstr>
      <vt:lpstr>..วิธีดำเนินงานวิจัย..</vt:lpstr>
      <vt:lpstr>..วิธีดำเนินงานวิจัย(ต่อ) ..</vt:lpstr>
      <vt:lpstr>..ผลการวิจัย..</vt:lpstr>
      <vt:lpstr>..สรุป..</vt:lpstr>
      <vt:lpstr>..ข้อเสนอแนะ..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สื่อภาพนูน “สัตว์หิมพานต์” เพื่อผู้พิการทางสายตา “Himmapan Creatures” the Tactile Texture Designed for the Blind</dc:title>
  <dc:creator>ASUS</dc:creator>
  <cp:lastModifiedBy>ASUS</cp:lastModifiedBy>
  <cp:revision>14</cp:revision>
  <dcterms:created xsi:type="dcterms:W3CDTF">2016-09-07T13:28:17Z</dcterms:created>
  <dcterms:modified xsi:type="dcterms:W3CDTF">2016-09-07T15:57:59Z</dcterms:modified>
</cp:coreProperties>
</file>