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6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1.xml" ContentType="application/vnd.openxmlformats-officedocument.themeOverride+xml"/>
  <Override PartName="/ppt/notesSlides/notesSlide7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2.xml" ContentType="application/vnd.openxmlformats-officedocument.themeOverride+xml"/>
  <Override PartName="/ppt/notesSlides/notesSlide8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3.xml" ContentType="application/vnd.openxmlformats-officedocument.themeOverr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4.xml" ContentType="application/vnd.openxmlformats-officedocument.themeOverr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5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2"/>
  </p:sldMasterIdLst>
  <p:notesMasterIdLst>
    <p:notesMasterId r:id="rId17"/>
  </p:notesMasterIdLst>
  <p:handoutMasterIdLst>
    <p:handoutMasterId r:id="rId18"/>
  </p:handoutMasterIdLst>
  <p:sldIdLst>
    <p:sldId id="273" r:id="rId3"/>
    <p:sldId id="257" r:id="rId4"/>
    <p:sldId id="258" r:id="rId5"/>
    <p:sldId id="272" r:id="rId6"/>
    <p:sldId id="279" r:id="rId7"/>
    <p:sldId id="267" r:id="rId8"/>
    <p:sldId id="268" r:id="rId9"/>
    <p:sldId id="269" r:id="rId10"/>
    <p:sldId id="270" r:id="rId11"/>
    <p:sldId id="274" r:id="rId12"/>
    <p:sldId id="280" r:id="rId13"/>
    <p:sldId id="275" r:id="rId14"/>
    <p:sldId id="281" r:id="rId15"/>
    <p:sldId id="278" r:id="rId16"/>
  </p:sldIdLst>
  <p:sldSz cx="9144000" cy="6858000" type="screen4x3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FF1CE12-B100-0000-0000-000000000002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87696" autoAdjust="0"/>
  </p:normalViewPr>
  <p:slideViewPr>
    <p:cSldViewPr>
      <p:cViewPr varScale="1">
        <p:scale>
          <a:sx n="75" d="100"/>
          <a:sy n="75" d="100"/>
        </p:scale>
        <p:origin x="1260" y="54"/>
      </p:cViewPr>
      <p:guideLst>
        <p:guide orient="horz" pos="2160"/>
        <p:guide pos="2880"/>
      </p:guideLst>
    </p:cSldViewPr>
  </p:slideViewPr>
  <p:outlineViewPr>
    <p:cViewPr>
      <p:scale>
        <a:sx n="1" d="1"/>
        <a:sy n="1" d="1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package" Target="../embeddings/Microsoft_Excel_Worksheet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26430927785403"/>
          <c:y val="7.9365079365079361E-2"/>
          <c:w val="0.77918406414794483"/>
          <c:h val="0.7022593009207182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bg1"/>
                    </a:solidFill>
                    <a:latin typeface="TH SarabunPSK" panose="020B0500040200020003" pitchFamily="34" charset="-34"/>
                    <a:ea typeface="+mn-ea"/>
                    <a:cs typeface="TH SarabunPSK" panose="020B0500040200020003" pitchFamily="34" charset="-34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Sheet1!$H$1:$H$20</c:f>
              <c:numCache>
                <c:formatCode>General</c:formatCode>
                <c:ptCount val="20"/>
                <c:pt idx="0">
                  <c:v>2538</c:v>
                </c:pt>
                <c:pt idx="1">
                  <c:v>2539</c:v>
                </c:pt>
                <c:pt idx="2">
                  <c:v>2540</c:v>
                </c:pt>
                <c:pt idx="3">
                  <c:v>2541</c:v>
                </c:pt>
                <c:pt idx="4">
                  <c:v>2542</c:v>
                </c:pt>
                <c:pt idx="5">
                  <c:v>2543</c:v>
                </c:pt>
                <c:pt idx="6">
                  <c:v>2544</c:v>
                </c:pt>
                <c:pt idx="7">
                  <c:v>2545</c:v>
                </c:pt>
                <c:pt idx="8">
                  <c:v>2546</c:v>
                </c:pt>
                <c:pt idx="9">
                  <c:v>2547</c:v>
                </c:pt>
                <c:pt idx="10">
                  <c:v>2548</c:v>
                </c:pt>
                <c:pt idx="11">
                  <c:v>2549</c:v>
                </c:pt>
                <c:pt idx="12">
                  <c:v>2550</c:v>
                </c:pt>
                <c:pt idx="13">
                  <c:v>2551</c:v>
                </c:pt>
                <c:pt idx="14">
                  <c:v>2552</c:v>
                </c:pt>
                <c:pt idx="15">
                  <c:v>2553</c:v>
                </c:pt>
                <c:pt idx="16">
                  <c:v>2554</c:v>
                </c:pt>
                <c:pt idx="17">
                  <c:v>2555</c:v>
                </c:pt>
                <c:pt idx="18">
                  <c:v>2556</c:v>
                </c:pt>
                <c:pt idx="19">
                  <c:v>2557</c:v>
                </c:pt>
              </c:numCache>
            </c:numRef>
          </c:cat>
          <c:val>
            <c:numRef>
              <c:f>Sheet1!$I$1:$I$20</c:f>
              <c:numCache>
                <c:formatCode>0.000</c:formatCode>
                <c:ptCount val="20"/>
                <c:pt idx="0">
                  <c:v>727.6</c:v>
                </c:pt>
                <c:pt idx="1">
                  <c:v>817</c:v>
                </c:pt>
                <c:pt idx="2">
                  <c:v>481.9</c:v>
                </c:pt>
                <c:pt idx="3">
                  <c:v>646.79999999999995</c:v>
                </c:pt>
                <c:pt idx="4">
                  <c:v>604.20000000000005</c:v>
                </c:pt>
                <c:pt idx="5">
                  <c:v>621.1</c:v>
                </c:pt>
                <c:pt idx="6">
                  <c:v>577.1</c:v>
                </c:pt>
                <c:pt idx="7">
                  <c:v>694.40000000000009</c:v>
                </c:pt>
                <c:pt idx="8">
                  <c:v>622</c:v>
                </c:pt>
                <c:pt idx="9">
                  <c:v>484.3</c:v>
                </c:pt>
                <c:pt idx="10">
                  <c:v>876.40000000000009</c:v>
                </c:pt>
                <c:pt idx="11">
                  <c:v>819.4</c:v>
                </c:pt>
                <c:pt idx="12">
                  <c:v>578</c:v>
                </c:pt>
                <c:pt idx="13">
                  <c:v>447.4</c:v>
                </c:pt>
                <c:pt idx="14">
                  <c:v>565</c:v>
                </c:pt>
                <c:pt idx="15">
                  <c:v>654.90000000000009</c:v>
                </c:pt>
                <c:pt idx="16">
                  <c:v>1055.6999999999998</c:v>
                </c:pt>
                <c:pt idx="17">
                  <c:v>644.19999999999993</c:v>
                </c:pt>
                <c:pt idx="18">
                  <c:v>483.2</c:v>
                </c:pt>
                <c:pt idx="19">
                  <c:v>646.29999999999995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-89"/>
        <c:axId val="480115072"/>
        <c:axId val="480123232"/>
      </c:barChart>
      <c:catAx>
        <c:axId val="48011507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bg1"/>
                    </a:solidFill>
                    <a:latin typeface="TH SarabunPSK" panose="020B0500040200020003" pitchFamily="34" charset="-34"/>
                    <a:ea typeface="+mn-ea"/>
                    <a:cs typeface="TH SarabunPSK" panose="020B0500040200020003" pitchFamily="34" charset="-34"/>
                  </a:defRPr>
                </a:pPr>
                <a:r>
                  <a:rPr lang="th-TH" sz="2400">
                    <a:solidFill>
                      <a:schemeClr val="bg1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พ</a:t>
                </a:r>
                <a:r>
                  <a:rPr lang="en-US" sz="2400">
                    <a:solidFill>
                      <a:schemeClr val="bg1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.</a:t>
                </a:r>
                <a:r>
                  <a:rPr lang="th-TH" sz="2400">
                    <a:solidFill>
                      <a:schemeClr val="bg1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ศ</a:t>
                </a:r>
                <a:r>
                  <a:rPr lang="en-US" sz="2400">
                    <a:solidFill>
                      <a:schemeClr val="bg1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.</a:t>
                </a:r>
                <a:endParaRPr lang="th-TH" sz="2400">
                  <a:solidFill>
                    <a:schemeClr val="bg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2400" b="0" i="0" u="none" strike="noStrike" kern="1200" baseline="0">
                  <a:solidFill>
                    <a:schemeClr val="bg1"/>
                  </a:solidFill>
                  <a:latin typeface="TH SarabunPSK" panose="020B0500040200020003" pitchFamily="34" charset="-34"/>
                  <a:ea typeface="+mn-ea"/>
                  <a:cs typeface="TH SarabunPSK" panose="020B0500040200020003" pitchFamily="34" charset="-34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2000" b="0" i="0" u="none" strike="noStrike" kern="1200" baseline="0">
                <a:solidFill>
                  <a:sysClr val="windowText" lastClr="000000"/>
                </a:solidFill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defRPr>
            </a:pPr>
            <a:endParaRPr lang="en-US"/>
          </a:p>
        </c:txPr>
        <c:crossAx val="480123232"/>
        <c:crosses val="autoZero"/>
        <c:auto val="1"/>
        <c:lblAlgn val="ctr"/>
        <c:lblOffset val="100"/>
        <c:noMultiLvlLbl val="0"/>
      </c:catAx>
      <c:valAx>
        <c:axId val="4801232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/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bg1"/>
                    </a:solidFill>
                    <a:latin typeface="TH SarabunPSK" panose="020B0500040200020003" pitchFamily="34" charset="-34"/>
                    <a:ea typeface="+mn-ea"/>
                    <a:cs typeface="TH SarabunPSK" panose="020B0500040200020003" pitchFamily="34" charset="-34"/>
                  </a:defRPr>
                </a:pPr>
                <a:r>
                  <a:rPr lang="th-TH" sz="2400" dirty="0">
                    <a:solidFill>
                      <a:schemeClr val="bg1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ปริมาณน้ำฝนสะสม</a:t>
                </a:r>
                <a:r>
                  <a:rPr lang="th-TH" sz="2400" baseline="0" dirty="0">
                    <a:solidFill>
                      <a:schemeClr val="bg1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 (มิลลิเมตร)</a:t>
                </a:r>
                <a:endParaRPr lang="th-TH" sz="2400" dirty="0">
                  <a:solidFill>
                    <a:schemeClr val="bg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400" b="0" i="0" u="none" strike="noStrike" kern="1200" baseline="0">
                  <a:solidFill>
                    <a:schemeClr val="bg1"/>
                  </a:solidFill>
                  <a:latin typeface="TH SarabunPSK" panose="020B0500040200020003" pitchFamily="34" charset="-34"/>
                  <a:ea typeface="+mn-ea"/>
                  <a:cs typeface="TH SarabunPSK" panose="020B0500040200020003" pitchFamily="34" charset="-34"/>
                </a:defRPr>
              </a:pPr>
              <a:endParaRPr lang="en-US"/>
            </a:p>
          </c:txPr>
        </c:title>
        <c:numFmt formatCode="0.0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bg1"/>
                </a:solidFill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defRPr>
            </a:pPr>
            <a:endParaRPr lang="en-US"/>
          </a:p>
        </c:txPr>
        <c:crossAx val="480115072"/>
        <c:crosses val="autoZero"/>
        <c:crossBetween val="between"/>
      </c:valAx>
      <c:spPr>
        <a:noFill/>
        <a:ln>
          <a:solidFill>
            <a:schemeClr val="bg1"/>
          </a:solidFill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295960921551473"/>
          <c:y val="3.6055207082165579E-2"/>
          <c:w val="0.83071845149018897"/>
          <c:h val="0.51481123427901232"/>
        </c:manualLayout>
      </c:layout>
      <c:barChart>
        <c:barDir val="col"/>
        <c:grouping val="clustered"/>
        <c:varyColors val="0"/>
        <c:ser>
          <c:idx val="1"/>
          <c:order val="1"/>
          <c:tx>
            <c:strRef>
              <c:f>มิย!$X$17</c:f>
              <c:strCache>
                <c:ptCount val="1"/>
                <c:pt idx="0">
                  <c:v>จำนวนปี พ.ศ.2538-2547 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มิย!$V$18:$V$23</c:f>
              <c:strCache>
                <c:ptCount val="6"/>
                <c:pt idx="0">
                  <c:v>แล้งจัด</c:v>
                </c:pt>
                <c:pt idx="1">
                  <c:v>แล้ง</c:v>
                </c:pt>
                <c:pt idx="2">
                  <c:v>ค่อนข้างแล้ง</c:v>
                </c:pt>
                <c:pt idx="3">
                  <c:v>ปกติ</c:v>
                </c:pt>
                <c:pt idx="4">
                  <c:v>ความชื้นสูงกว่าปกติ</c:v>
                </c:pt>
                <c:pt idx="5">
                  <c:v>ความชื้นเกินความต้องการ</c:v>
                </c:pt>
              </c:strCache>
            </c:strRef>
          </c:cat>
          <c:val>
            <c:numRef>
              <c:f>มิย!$X$18:$X$23</c:f>
              <c:numCache>
                <c:formatCode>General</c:formatCode>
                <c:ptCount val="6"/>
                <c:pt idx="0">
                  <c:v>2</c:v>
                </c:pt>
                <c:pt idx="1">
                  <c:v>1</c:v>
                </c:pt>
                <c:pt idx="2">
                  <c:v>2</c:v>
                </c:pt>
                <c:pt idx="3">
                  <c:v>2</c:v>
                </c:pt>
                <c:pt idx="4">
                  <c:v>2</c:v>
                </c:pt>
                <c:pt idx="5">
                  <c:v>1</c:v>
                </c:pt>
              </c:numCache>
            </c:numRef>
          </c:val>
        </c:ser>
        <c:ser>
          <c:idx val="4"/>
          <c:order val="4"/>
          <c:tx>
            <c:strRef>
              <c:f>มิย!$AA$17</c:f>
              <c:strCache>
                <c:ptCount val="1"/>
                <c:pt idx="0">
                  <c:v>จำนวนปี พ.ศ.2548-2557 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มิย!$V$18:$V$23</c:f>
              <c:strCache>
                <c:ptCount val="6"/>
                <c:pt idx="0">
                  <c:v>แล้งจัด</c:v>
                </c:pt>
                <c:pt idx="1">
                  <c:v>แล้ง</c:v>
                </c:pt>
                <c:pt idx="2">
                  <c:v>ค่อนข้างแล้ง</c:v>
                </c:pt>
                <c:pt idx="3">
                  <c:v>ปกติ</c:v>
                </c:pt>
                <c:pt idx="4">
                  <c:v>ความชื้นสูงกว่าปกติ</c:v>
                </c:pt>
                <c:pt idx="5">
                  <c:v>ความชื้นเกินความต้องการ</c:v>
                </c:pt>
              </c:strCache>
            </c:strRef>
          </c:cat>
          <c:val>
            <c:numRef>
              <c:f>มิย!$AA$18:$AA$23</c:f>
              <c:numCache>
                <c:formatCode>General</c:formatCode>
                <c:ptCount val="6"/>
                <c:pt idx="0">
                  <c:v>2</c:v>
                </c:pt>
                <c:pt idx="1">
                  <c:v>1</c:v>
                </c:pt>
                <c:pt idx="2">
                  <c:v>0</c:v>
                </c:pt>
                <c:pt idx="3">
                  <c:v>2</c:v>
                </c:pt>
                <c:pt idx="4">
                  <c:v>5</c:v>
                </c:pt>
                <c:pt idx="5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80116704"/>
        <c:axId val="480118336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มิย!$W$17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มิย!$V$18:$V$23</c15:sqref>
                        </c15:formulaRef>
                      </c:ext>
                    </c:extLst>
                    <c:strCache>
                      <c:ptCount val="6"/>
                      <c:pt idx="0">
                        <c:v>แล้งจัด</c:v>
                      </c:pt>
                      <c:pt idx="1">
                        <c:v>แล้ง</c:v>
                      </c:pt>
                      <c:pt idx="2">
                        <c:v>ค่อนข้างแล้ง</c:v>
                      </c:pt>
                      <c:pt idx="3">
                        <c:v>ปกติ</c:v>
                      </c:pt>
                      <c:pt idx="4">
                        <c:v>ความชื้นสูงกว่าปกติ</c:v>
                      </c:pt>
                      <c:pt idx="5">
                        <c:v>ความชื้นเกินความต้องการ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มิย!$W$18:$W$23</c15:sqref>
                        </c15:formulaRef>
                      </c:ext>
                    </c:extLst>
                    <c:numCache>
                      <c:formatCode>General</c:formatCode>
                      <c:ptCount val="6"/>
                    </c:numCache>
                  </c:numRef>
                </c:val>
              </c15:ser>
            </c15:filteredBarSeries>
            <c15:filteredBar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มิย!$Y$17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มิย!$V$18:$V$23</c15:sqref>
                        </c15:formulaRef>
                      </c:ext>
                    </c:extLst>
                    <c:strCache>
                      <c:ptCount val="6"/>
                      <c:pt idx="0">
                        <c:v>แล้งจัด</c:v>
                      </c:pt>
                      <c:pt idx="1">
                        <c:v>แล้ง</c:v>
                      </c:pt>
                      <c:pt idx="2">
                        <c:v>ค่อนข้างแล้ง</c:v>
                      </c:pt>
                      <c:pt idx="3">
                        <c:v>ปกติ</c:v>
                      </c:pt>
                      <c:pt idx="4">
                        <c:v>ความชื้นสูงกว่าปกติ</c:v>
                      </c:pt>
                      <c:pt idx="5">
                        <c:v>ความชื้นเกินความต้องการ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มิย!$Y$18:$Y$23</c15:sqref>
                        </c15:formulaRef>
                      </c:ext>
                    </c:extLst>
                    <c:numCache>
                      <c:formatCode>General</c:formatCode>
                      <c:ptCount val="6"/>
                    </c:numCache>
                  </c:numRef>
                </c:val>
              </c15:ser>
            </c15:filteredBarSeries>
            <c15:filteredBarSeries>
              <c15:ser>
                <c:idx val="3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มิย!$Z$17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solidFill>
                    <a:schemeClr val="accent4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มิย!$V$18:$V$23</c15:sqref>
                        </c15:formulaRef>
                      </c:ext>
                    </c:extLst>
                    <c:strCache>
                      <c:ptCount val="6"/>
                      <c:pt idx="0">
                        <c:v>แล้งจัด</c:v>
                      </c:pt>
                      <c:pt idx="1">
                        <c:v>แล้ง</c:v>
                      </c:pt>
                      <c:pt idx="2">
                        <c:v>ค่อนข้างแล้ง</c:v>
                      </c:pt>
                      <c:pt idx="3">
                        <c:v>ปกติ</c:v>
                      </c:pt>
                      <c:pt idx="4">
                        <c:v>ความชื้นสูงกว่าปกติ</c:v>
                      </c:pt>
                      <c:pt idx="5">
                        <c:v>ความชื้นเกินความต้องการ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มิย!$Z$18:$Z$23</c15:sqref>
                        </c15:formulaRef>
                      </c:ext>
                    </c:extLst>
                    <c:numCache>
                      <c:formatCode>General</c:formatCode>
                      <c:ptCount val="6"/>
                    </c:numCache>
                  </c:numRef>
                </c:val>
              </c15:ser>
            </c15:filteredBarSeries>
            <c15:filteredBarSeries>
              <c15:ser>
                <c:idx val="5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มิย!$AB$17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solidFill>
                    <a:schemeClr val="accent6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มิย!$V$18:$V$23</c15:sqref>
                        </c15:formulaRef>
                      </c:ext>
                    </c:extLst>
                    <c:strCache>
                      <c:ptCount val="6"/>
                      <c:pt idx="0">
                        <c:v>แล้งจัด</c:v>
                      </c:pt>
                      <c:pt idx="1">
                        <c:v>แล้ง</c:v>
                      </c:pt>
                      <c:pt idx="2">
                        <c:v>ค่อนข้างแล้ง</c:v>
                      </c:pt>
                      <c:pt idx="3">
                        <c:v>ปกติ</c:v>
                      </c:pt>
                      <c:pt idx="4">
                        <c:v>ความชื้นสูงกว่าปกติ</c:v>
                      </c:pt>
                      <c:pt idx="5">
                        <c:v>ความชื้นเกินความต้องการ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มิย!$AB$18:$AB$23</c15:sqref>
                        </c15:formulaRef>
                      </c:ext>
                    </c:extLst>
                    <c:numCache>
                      <c:formatCode>General</c:formatCode>
                      <c:ptCount val="6"/>
                    </c:numCache>
                  </c:numRef>
                </c:val>
              </c15:ser>
            </c15:filteredBarSeries>
            <c15:filteredBarSeries>
              <c15:ser>
                <c:idx val="6"/>
                <c:order val="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มิย!$AC$17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solidFill>
                    <a:schemeClr val="accent1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มิย!$V$18:$V$23</c15:sqref>
                        </c15:formulaRef>
                      </c:ext>
                    </c:extLst>
                    <c:strCache>
                      <c:ptCount val="6"/>
                      <c:pt idx="0">
                        <c:v>แล้งจัด</c:v>
                      </c:pt>
                      <c:pt idx="1">
                        <c:v>แล้ง</c:v>
                      </c:pt>
                      <c:pt idx="2">
                        <c:v>ค่อนข้างแล้ง</c:v>
                      </c:pt>
                      <c:pt idx="3">
                        <c:v>ปกติ</c:v>
                      </c:pt>
                      <c:pt idx="4">
                        <c:v>ความชื้นสูงกว่าปกติ</c:v>
                      </c:pt>
                      <c:pt idx="5">
                        <c:v>ความชื้นเกินความต้องการ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มิย!$AC$18:$AC$23</c15:sqref>
                        </c15:formulaRef>
                      </c:ext>
                    </c:extLst>
                    <c:numCache>
                      <c:formatCode>General</c:formatCode>
                      <c:ptCount val="6"/>
                    </c:numCache>
                  </c:numRef>
                </c:val>
              </c15:ser>
            </c15:filteredBarSeries>
          </c:ext>
        </c:extLst>
      </c:barChart>
      <c:catAx>
        <c:axId val="48011670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ysClr val="windowText" lastClr="000000"/>
                    </a:solidFill>
                    <a:latin typeface="TH SarabunPSK" panose="020B0500040200020003" pitchFamily="34" charset="-34"/>
                    <a:ea typeface="+mn-ea"/>
                    <a:cs typeface="TH SarabunPSK" panose="020B0500040200020003" pitchFamily="34" charset="-34"/>
                  </a:defRPr>
                </a:pPr>
                <a:r>
                  <a:rPr lang="th-TH" sz="1800" b="1">
                    <a:solidFill>
                      <a:sysClr val="windowText" lastClr="000000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ระดับความแห้งแล้ง</a:t>
                </a:r>
              </a:p>
            </c:rich>
          </c:tx>
          <c:layout>
            <c:manualLayout>
              <c:xMode val="edge"/>
              <c:yMode val="edge"/>
              <c:x val="0.41459932961310564"/>
              <c:y val="0.8217215341522471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800" b="1" i="0" u="none" strike="noStrike" kern="1200" baseline="0">
                  <a:solidFill>
                    <a:sysClr val="windowText" lastClr="000000"/>
                  </a:solidFill>
                  <a:latin typeface="TH SarabunPSK" panose="020B0500040200020003" pitchFamily="34" charset="-34"/>
                  <a:ea typeface="+mn-ea"/>
                  <a:cs typeface="TH SarabunPSK" panose="020B0500040200020003" pitchFamily="34" charset="-34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ysClr val="windowText" lastClr="000000"/>
                </a:solidFill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defRPr>
            </a:pPr>
            <a:endParaRPr lang="en-US"/>
          </a:p>
        </c:txPr>
        <c:crossAx val="480118336"/>
        <c:crosses val="autoZero"/>
        <c:auto val="1"/>
        <c:lblAlgn val="ctr"/>
        <c:lblOffset val="100"/>
        <c:noMultiLvlLbl val="0"/>
      </c:catAx>
      <c:valAx>
        <c:axId val="4801183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/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ysClr val="windowText" lastClr="000000"/>
                    </a:solidFill>
                    <a:latin typeface="TH SarabunPSK" panose="020B0500040200020003" pitchFamily="34" charset="-34"/>
                    <a:ea typeface="+mn-ea"/>
                    <a:cs typeface="TH SarabunPSK" panose="020B0500040200020003" pitchFamily="34" charset="-34"/>
                  </a:defRPr>
                </a:pPr>
                <a:r>
                  <a:rPr lang="th-TH" sz="1800" b="1">
                    <a:solidFill>
                      <a:sysClr val="windowText" lastClr="000000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จำนวนปี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1" i="0" u="none" strike="noStrike" kern="1200" baseline="0">
                  <a:solidFill>
                    <a:sysClr val="windowText" lastClr="000000"/>
                  </a:solidFill>
                  <a:latin typeface="TH SarabunPSK" panose="020B0500040200020003" pitchFamily="34" charset="-34"/>
                  <a:ea typeface="+mn-ea"/>
                  <a:cs typeface="TH SarabunPSK" panose="020B0500040200020003" pitchFamily="34" charset="-34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ysClr val="windowText" lastClr="000000"/>
                </a:solidFill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defRPr>
            </a:pPr>
            <a:endParaRPr lang="en-US"/>
          </a:p>
        </c:txPr>
        <c:crossAx val="480116704"/>
        <c:crosses val="autoZero"/>
        <c:crossBetween val="between"/>
      </c:valAx>
      <c:spPr>
        <a:noFill/>
        <a:ln>
          <a:solidFill>
            <a:schemeClr val="tx1"/>
          </a:solidFill>
        </a:ln>
        <a:effectLst/>
      </c:spPr>
    </c:plotArea>
    <c:legend>
      <c:legendPos val="b"/>
      <c:layout>
        <c:manualLayout>
          <c:xMode val="edge"/>
          <c:yMode val="edge"/>
          <c:x val="0.1990931595362303"/>
          <c:y val="0.8975853269592251"/>
          <c:w val="0.60181349444996113"/>
          <c:h val="5.257044850726114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ysClr val="windowText" lastClr="000000"/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4500106405618213"/>
          <c:y val="3.8095238095238099E-2"/>
          <c:w val="0.8253156621566623"/>
          <c:h val="0.5654808653458322"/>
        </c:manualLayout>
      </c:layout>
      <c:barChart>
        <c:barDir val="col"/>
        <c:grouping val="clustered"/>
        <c:varyColors val="0"/>
        <c:ser>
          <c:idx val="1"/>
          <c:order val="1"/>
          <c:tx>
            <c:strRef>
              <c:f>กค!$O$15</c:f>
              <c:strCache>
                <c:ptCount val="1"/>
                <c:pt idx="0">
                  <c:v>จำนวนปี พ.ศ.2538-2547 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กค!$M$16:$M$21</c:f>
              <c:strCache>
                <c:ptCount val="6"/>
                <c:pt idx="0">
                  <c:v>แล้งจัด</c:v>
                </c:pt>
                <c:pt idx="1">
                  <c:v>แล้ง</c:v>
                </c:pt>
                <c:pt idx="2">
                  <c:v>ค่อนข้างแล้ง</c:v>
                </c:pt>
                <c:pt idx="3">
                  <c:v>ปกติ</c:v>
                </c:pt>
                <c:pt idx="4">
                  <c:v>ความชื้นสูงกว่าปกติ</c:v>
                </c:pt>
                <c:pt idx="5">
                  <c:v>ความชื้นเกินความต้องการ</c:v>
                </c:pt>
              </c:strCache>
            </c:strRef>
          </c:cat>
          <c:val>
            <c:numRef>
              <c:f>กค!$O$16:$O$21</c:f>
              <c:numCache>
                <c:formatCode>General</c:formatCode>
                <c:ptCount val="6"/>
                <c:pt idx="0">
                  <c:v>3</c:v>
                </c:pt>
                <c:pt idx="1">
                  <c:v>0</c:v>
                </c:pt>
                <c:pt idx="2">
                  <c:v>2</c:v>
                </c:pt>
                <c:pt idx="3">
                  <c:v>2</c:v>
                </c:pt>
                <c:pt idx="4">
                  <c:v>3</c:v>
                </c:pt>
                <c:pt idx="5">
                  <c:v>0</c:v>
                </c:pt>
              </c:numCache>
            </c:numRef>
          </c:val>
        </c:ser>
        <c:ser>
          <c:idx val="4"/>
          <c:order val="4"/>
          <c:tx>
            <c:strRef>
              <c:f>กค!$R$15</c:f>
              <c:strCache>
                <c:ptCount val="1"/>
                <c:pt idx="0">
                  <c:v>จำนวนปี พ.ศ.2548-2557 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กค!$M$16:$M$21</c:f>
              <c:strCache>
                <c:ptCount val="6"/>
                <c:pt idx="0">
                  <c:v>แล้งจัด</c:v>
                </c:pt>
                <c:pt idx="1">
                  <c:v>แล้ง</c:v>
                </c:pt>
                <c:pt idx="2">
                  <c:v>ค่อนข้างแล้ง</c:v>
                </c:pt>
                <c:pt idx="3">
                  <c:v>ปกติ</c:v>
                </c:pt>
                <c:pt idx="4">
                  <c:v>ความชื้นสูงกว่าปกติ</c:v>
                </c:pt>
                <c:pt idx="5">
                  <c:v>ความชื้นเกินความต้องการ</c:v>
                </c:pt>
              </c:strCache>
            </c:strRef>
          </c:cat>
          <c:val>
            <c:numRef>
              <c:f>กค!$R$16:$R$21</c:f>
              <c:numCache>
                <c:formatCode>General</c:formatCode>
                <c:ptCount val="6"/>
                <c:pt idx="0">
                  <c:v>2</c:v>
                </c:pt>
                <c:pt idx="1">
                  <c:v>1</c:v>
                </c:pt>
                <c:pt idx="2">
                  <c:v>0</c:v>
                </c:pt>
                <c:pt idx="3">
                  <c:v>2</c:v>
                </c:pt>
                <c:pt idx="4">
                  <c:v>4</c:v>
                </c:pt>
                <c:pt idx="5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80121600"/>
        <c:axId val="480122144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กค!$N$15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กค!$M$16:$M$21</c15:sqref>
                        </c15:formulaRef>
                      </c:ext>
                    </c:extLst>
                    <c:strCache>
                      <c:ptCount val="6"/>
                      <c:pt idx="0">
                        <c:v>แล้งจัด</c:v>
                      </c:pt>
                      <c:pt idx="1">
                        <c:v>แล้ง</c:v>
                      </c:pt>
                      <c:pt idx="2">
                        <c:v>ค่อนข้างแล้ง</c:v>
                      </c:pt>
                      <c:pt idx="3">
                        <c:v>ปกติ</c:v>
                      </c:pt>
                      <c:pt idx="4">
                        <c:v>ความชื้นสูงกว่าปกติ</c:v>
                      </c:pt>
                      <c:pt idx="5">
                        <c:v>ความชื้นเกินความต้องการ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กค!$N$16:$N$21</c15:sqref>
                        </c15:formulaRef>
                      </c:ext>
                    </c:extLst>
                    <c:numCache>
                      <c:formatCode>General</c:formatCode>
                      <c:ptCount val="6"/>
                    </c:numCache>
                  </c:numRef>
                </c:val>
              </c15:ser>
            </c15:filteredBarSeries>
            <c15:filteredBar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กค!$P$15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กค!$M$16:$M$21</c15:sqref>
                        </c15:formulaRef>
                      </c:ext>
                    </c:extLst>
                    <c:strCache>
                      <c:ptCount val="6"/>
                      <c:pt idx="0">
                        <c:v>แล้งจัด</c:v>
                      </c:pt>
                      <c:pt idx="1">
                        <c:v>แล้ง</c:v>
                      </c:pt>
                      <c:pt idx="2">
                        <c:v>ค่อนข้างแล้ง</c:v>
                      </c:pt>
                      <c:pt idx="3">
                        <c:v>ปกติ</c:v>
                      </c:pt>
                      <c:pt idx="4">
                        <c:v>ความชื้นสูงกว่าปกติ</c:v>
                      </c:pt>
                      <c:pt idx="5">
                        <c:v>ความชื้นเกินความต้องการ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กค!$P$16:$P$21</c15:sqref>
                        </c15:formulaRef>
                      </c:ext>
                    </c:extLst>
                    <c:numCache>
                      <c:formatCode>General</c:formatCode>
                      <c:ptCount val="6"/>
                    </c:numCache>
                  </c:numRef>
                </c:val>
              </c15:ser>
            </c15:filteredBarSeries>
            <c15:filteredBarSeries>
              <c15:ser>
                <c:idx val="3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กค!$Q$15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solidFill>
                    <a:schemeClr val="accent4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กค!$M$16:$M$21</c15:sqref>
                        </c15:formulaRef>
                      </c:ext>
                    </c:extLst>
                    <c:strCache>
                      <c:ptCount val="6"/>
                      <c:pt idx="0">
                        <c:v>แล้งจัด</c:v>
                      </c:pt>
                      <c:pt idx="1">
                        <c:v>แล้ง</c:v>
                      </c:pt>
                      <c:pt idx="2">
                        <c:v>ค่อนข้างแล้ง</c:v>
                      </c:pt>
                      <c:pt idx="3">
                        <c:v>ปกติ</c:v>
                      </c:pt>
                      <c:pt idx="4">
                        <c:v>ความชื้นสูงกว่าปกติ</c:v>
                      </c:pt>
                      <c:pt idx="5">
                        <c:v>ความชื้นเกินความต้องการ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กค!$Q$16:$Q$21</c15:sqref>
                        </c15:formulaRef>
                      </c:ext>
                    </c:extLst>
                    <c:numCache>
                      <c:formatCode>General</c:formatCode>
                      <c:ptCount val="6"/>
                    </c:numCache>
                  </c:numRef>
                </c:val>
              </c15:ser>
            </c15:filteredBarSeries>
            <c15:filteredBarSeries>
              <c15:ser>
                <c:idx val="5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กค!$S$15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solidFill>
                    <a:schemeClr val="accent6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กค!$M$16:$M$21</c15:sqref>
                        </c15:formulaRef>
                      </c:ext>
                    </c:extLst>
                    <c:strCache>
                      <c:ptCount val="6"/>
                      <c:pt idx="0">
                        <c:v>แล้งจัด</c:v>
                      </c:pt>
                      <c:pt idx="1">
                        <c:v>แล้ง</c:v>
                      </c:pt>
                      <c:pt idx="2">
                        <c:v>ค่อนข้างแล้ง</c:v>
                      </c:pt>
                      <c:pt idx="3">
                        <c:v>ปกติ</c:v>
                      </c:pt>
                      <c:pt idx="4">
                        <c:v>ความชื้นสูงกว่าปกติ</c:v>
                      </c:pt>
                      <c:pt idx="5">
                        <c:v>ความชื้นเกินความต้องการ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กค!$S$16:$S$21</c15:sqref>
                        </c15:formulaRef>
                      </c:ext>
                    </c:extLst>
                    <c:numCache>
                      <c:formatCode>General</c:formatCode>
                      <c:ptCount val="6"/>
                    </c:numCache>
                  </c:numRef>
                </c:val>
              </c15:ser>
            </c15:filteredBarSeries>
            <c15:filteredBarSeries>
              <c15:ser>
                <c:idx val="6"/>
                <c:order val="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กค!$T$15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solidFill>
                    <a:schemeClr val="accent1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กค!$M$16:$M$21</c15:sqref>
                        </c15:formulaRef>
                      </c:ext>
                    </c:extLst>
                    <c:strCache>
                      <c:ptCount val="6"/>
                      <c:pt idx="0">
                        <c:v>แล้งจัด</c:v>
                      </c:pt>
                      <c:pt idx="1">
                        <c:v>แล้ง</c:v>
                      </c:pt>
                      <c:pt idx="2">
                        <c:v>ค่อนข้างแล้ง</c:v>
                      </c:pt>
                      <c:pt idx="3">
                        <c:v>ปกติ</c:v>
                      </c:pt>
                      <c:pt idx="4">
                        <c:v>ความชื้นสูงกว่าปกติ</c:v>
                      </c:pt>
                      <c:pt idx="5">
                        <c:v>ความชื้นเกินความต้องการ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กค!$T$16:$T$21</c15:sqref>
                        </c15:formulaRef>
                      </c:ext>
                    </c:extLst>
                    <c:numCache>
                      <c:formatCode>General</c:formatCode>
                      <c:ptCount val="6"/>
                    </c:numCache>
                  </c:numRef>
                </c:val>
              </c15:ser>
            </c15:filteredBarSeries>
          </c:ext>
        </c:extLst>
      </c:barChart>
      <c:catAx>
        <c:axId val="48012160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ysClr val="windowText" lastClr="000000"/>
                    </a:solidFill>
                    <a:latin typeface="TH SarabunPSK" panose="020B0500040200020003" pitchFamily="34" charset="-34"/>
                    <a:ea typeface="+mn-ea"/>
                    <a:cs typeface="TH SarabunPSK" panose="020B0500040200020003" pitchFamily="34" charset="-34"/>
                  </a:defRPr>
                </a:pPr>
                <a:r>
                  <a:rPr lang="th-TH" sz="1800" b="1">
                    <a:solidFill>
                      <a:sysClr val="windowText" lastClr="000000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ระดับความแห้งแล้ง</a:t>
                </a:r>
              </a:p>
            </c:rich>
          </c:tx>
          <c:layout>
            <c:manualLayout>
              <c:xMode val="edge"/>
              <c:yMode val="edge"/>
              <c:x val="0.41086324077911313"/>
              <c:y val="0.8092703872542248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800" b="1" i="0" u="none" strike="noStrike" kern="1200" baseline="0">
                  <a:solidFill>
                    <a:sysClr val="windowText" lastClr="000000"/>
                  </a:solidFill>
                  <a:latin typeface="TH SarabunPSK" panose="020B0500040200020003" pitchFamily="34" charset="-34"/>
                  <a:ea typeface="+mn-ea"/>
                  <a:cs typeface="TH SarabunPSK" panose="020B0500040200020003" pitchFamily="34" charset="-34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ysClr val="windowText" lastClr="000000"/>
                </a:solidFill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defRPr>
            </a:pPr>
            <a:endParaRPr lang="en-US"/>
          </a:p>
        </c:txPr>
        <c:crossAx val="480122144"/>
        <c:crosses val="autoZero"/>
        <c:auto val="1"/>
        <c:lblAlgn val="ctr"/>
        <c:lblOffset val="100"/>
        <c:noMultiLvlLbl val="0"/>
      </c:catAx>
      <c:valAx>
        <c:axId val="4801221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/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ysClr val="windowText" lastClr="000000"/>
                    </a:solidFill>
                    <a:latin typeface="TH SarabunPSK" panose="020B0500040200020003" pitchFamily="34" charset="-34"/>
                    <a:ea typeface="+mn-ea"/>
                    <a:cs typeface="TH SarabunPSK" panose="020B0500040200020003" pitchFamily="34" charset="-34"/>
                  </a:defRPr>
                </a:pPr>
                <a:r>
                  <a:rPr lang="th-TH" sz="1800" b="1">
                    <a:solidFill>
                      <a:sysClr val="windowText" lastClr="000000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จำนวนปี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1" i="0" u="none" strike="noStrike" kern="1200" baseline="0">
                  <a:solidFill>
                    <a:sysClr val="windowText" lastClr="000000"/>
                  </a:solidFill>
                  <a:latin typeface="TH SarabunPSK" panose="020B0500040200020003" pitchFamily="34" charset="-34"/>
                  <a:ea typeface="+mn-ea"/>
                  <a:cs typeface="TH SarabunPSK" panose="020B0500040200020003" pitchFamily="34" charset="-34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defRPr>
            </a:pPr>
            <a:endParaRPr lang="en-US"/>
          </a:p>
        </c:txPr>
        <c:crossAx val="480121600"/>
        <c:crosses val="autoZero"/>
        <c:crossBetween val="between"/>
      </c:valAx>
      <c:spPr>
        <a:noFill/>
        <a:ln>
          <a:solidFill>
            <a:schemeClr val="tx1"/>
          </a:solidFill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ysClr val="windowText" lastClr="000000"/>
                </a:solidFill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ysClr val="windowText" lastClr="000000"/>
                </a:solidFill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defRPr>
            </a:pPr>
            <a:endParaRPr lang="en-US"/>
          </a:p>
        </c:txPr>
      </c:legendEntry>
      <c:layout>
        <c:manualLayout>
          <c:xMode val="edge"/>
          <c:yMode val="edge"/>
          <c:x val="0.20973221579957624"/>
          <c:y val="0.90466464948691416"/>
          <c:w val="0.58619528423824241"/>
          <c:h val="7.123441418375042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ysClr val="windowText" lastClr="000000"/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2980369077576645"/>
          <c:y val="3.2627515310586185E-2"/>
          <c:w val="0.83270368265822448"/>
          <c:h val="0.53889304461942256"/>
        </c:manualLayout>
      </c:layout>
      <c:barChart>
        <c:barDir val="col"/>
        <c:grouping val="clustered"/>
        <c:varyColors val="0"/>
        <c:ser>
          <c:idx val="1"/>
          <c:order val="1"/>
          <c:tx>
            <c:strRef>
              <c:f>สค!$O$14</c:f>
              <c:strCache>
                <c:ptCount val="1"/>
                <c:pt idx="0">
                  <c:v>จำนวนปี พ.ศ.2538-2547 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สค!$M$15:$M$20</c:f>
              <c:strCache>
                <c:ptCount val="6"/>
                <c:pt idx="0">
                  <c:v>แล้งจัด</c:v>
                </c:pt>
                <c:pt idx="1">
                  <c:v>แล้ง</c:v>
                </c:pt>
                <c:pt idx="2">
                  <c:v>ค่อนข้างแล้ง</c:v>
                </c:pt>
                <c:pt idx="3">
                  <c:v>ปกติ</c:v>
                </c:pt>
                <c:pt idx="4">
                  <c:v>ความชื้นสูงกว่าปกติ</c:v>
                </c:pt>
                <c:pt idx="5">
                  <c:v>ความชื้นเกินความต้องการ</c:v>
                </c:pt>
              </c:strCache>
            </c:strRef>
          </c:cat>
          <c:val>
            <c:numRef>
              <c:f>สค!$O$15:$O$20</c:f>
              <c:numCache>
                <c:formatCode>General</c:formatCode>
                <c:ptCount val="6"/>
                <c:pt idx="0">
                  <c:v>2</c:v>
                </c:pt>
                <c:pt idx="1">
                  <c:v>1</c:v>
                </c:pt>
                <c:pt idx="2">
                  <c:v>1</c:v>
                </c:pt>
                <c:pt idx="3">
                  <c:v>2</c:v>
                </c:pt>
                <c:pt idx="4">
                  <c:v>4</c:v>
                </c:pt>
                <c:pt idx="5">
                  <c:v>0</c:v>
                </c:pt>
              </c:numCache>
            </c:numRef>
          </c:val>
        </c:ser>
        <c:ser>
          <c:idx val="4"/>
          <c:order val="4"/>
          <c:tx>
            <c:strRef>
              <c:f>สค!$R$14</c:f>
              <c:strCache>
                <c:ptCount val="1"/>
                <c:pt idx="0">
                  <c:v>จำนวนปี พ.ศ.2548-2557 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สค!$M$15:$M$20</c:f>
              <c:strCache>
                <c:ptCount val="6"/>
                <c:pt idx="0">
                  <c:v>แล้งจัด</c:v>
                </c:pt>
                <c:pt idx="1">
                  <c:v>แล้ง</c:v>
                </c:pt>
                <c:pt idx="2">
                  <c:v>ค่อนข้างแล้ง</c:v>
                </c:pt>
                <c:pt idx="3">
                  <c:v>ปกติ</c:v>
                </c:pt>
                <c:pt idx="4">
                  <c:v>ความชื้นสูงกว่าปกติ</c:v>
                </c:pt>
                <c:pt idx="5">
                  <c:v>ความชื้นเกินความต้องการ</c:v>
                </c:pt>
              </c:strCache>
            </c:strRef>
          </c:cat>
          <c:val>
            <c:numRef>
              <c:f>สค!$R$15:$R$20</c:f>
              <c:numCache>
                <c:formatCode>General</c:formatCode>
                <c:ptCount val="6"/>
                <c:pt idx="0">
                  <c:v>2</c:v>
                </c:pt>
                <c:pt idx="1">
                  <c:v>1</c:v>
                </c:pt>
                <c:pt idx="2">
                  <c:v>1</c:v>
                </c:pt>
                <c:pt idx="3">
                  <c:v>2</c:v>
                </c:pt>
                <c:pt idx="4">
                  <c:v>3</c:v>
                </c:pt>
                <c:pt idx="5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80125408"/>
        <c:axId val="480125952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สค!$N$14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สค!$M$15:$M$20</c15:sqref>
                        </c15:formulaRef>
                      </c:ext>
                    </c:extLst>
                    <c:strCache>
                      <c:ptCount val="6"/>
                      <c:pt idx="0">
                        <c:v>แล้งจัด</c:v>
                      </c:pt>
                      <c:pt idx="1">
                        <c:v>แล้ง</c:v>
                      </c:pt>
                      <c:pt idx="2">
                        <c:v>ค่อนข้างแล้ง</c:v>
                      </c:pt>
                      <c:pt idx="3">
                        <c:v>ปกติ</c:v>
                      </c:pt>
                      <c:pt idx="4">
                        <c:v>ความชื้นสูงกว่าปกติ</c:v>
                      </c:pt>
                      <c:pt idx="5">
                        <c:v>ความชื้นเกินความต้องการ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สค!$N$15:$N$20</c15:sqref>
                        </c15:formulaRef>
                      </c:ext>
                    </c:extLst>
                    <c:numCache>
                      <c:formatCode>General</c:formatCode>
                      <c:ptCount val="6"/>
                    </c:numCache>
                  </c:numRef>
                </c:val>
              </c15:ser>
            </c15:filteredBarSeries>
            <c15:filteredBar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สค!$P$14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สค!$M$15:$M$20</c15:sqref>
                        </c15:formulaRef>
                      </c:ext>
                    </c:extLst>
                    <c:strCache>
                      <c:ptCount val="6"/>
                      <c:pt idx="0">
                        <c:v>แล้งจัด</c:v>
                      </c:pt>
                      <c:pt idx="1">
                        <c:v>แล้ง</c:v>
                      </c:pt>
                      <c:pt idx="2">
                        <c:v>ค่อนข้างแล้ง</c:v>
                      </c:pt>
                      <c:pt idx="3">
                        <c:v>ปกติ</c:v>
                      </c:pt>
                      <c:pt idx="4">
                        <c:v>ความชื้นสูงกว่าปกติ</c:v>
                      </c:pt>
                      <c:pt idx="5">
                        <c:v>ความชื้นเกินความต้องการ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สค!$P$15:$P$20</c15:sqref>
                        </c15:formulaRef>
                      </c:ext>
                    </c:extLst>
                    <c:numCache>
                      <c:formatCode>General</c:formatCode>
                      <c:ptCount val="6"/>
                    </c:numCache>
                  </c:numRef>
                </c:val>
              </c15:ser>
            </c15:filteredBarSeries>
            <c15:filteredBarSeries>
              <c15:ser>
                <c:idx val="3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สค!$Q$14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solidFill>
                    <a:schemeClr val="accent4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สค!$M$15:$M$20</c15:sqref>
                        </c15:formulaRef>
                      </c:ext>
                    </c:extLst>
                    <c:strCache>
                      <c:ptCount val="6"/>
                      <c:pt idx="0">
                        <c:v>แล้งจัด</c:v>
                      </c:pt>
                      <c:pt idx="1">
                        <c:v>แล้ง</c:v>
                      </c:pt>
                      <c:pt idx="2">
                        <c:v>ค่อนข้างแล้ง</c:v>
                      </c:pt>
                      <c:pt idx="3">
                        <c:v>ปกติ</c:v>
                      </c:pt>
                      <c:pt idx="4">
                        <c:v>ความชื้นสูงกว่าปกติ</c:v>
                      </c:pt>
                      <c:pt idx="5">
                        <c:v>ความชื้นเกินความต้องการ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สค!$Q$15:$Q$20</c15:sqref>
                        </c15:formulaRef>
                      </c:ext>
                    </c:extLst>
                    <c:numCache>
                      <c:formatCode>General</c:formatCode>
                      <c:ptCount val="6"/>
                    </c:numCache>
                  </c:numRef>
                </c:val>
              </c15:ser>
            </c15:filteredBarSeries>
            <c15:filteredBarSeries>
              <c15:ser>
                <c:idx val="5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สค!$S$14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solidFill>
                    <a:schemeClr val="accent6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สค!$M$15:$M$20</c15:sqref>
                        </c15:formulaRef>
                      </c:ext>
                    </c:extLst>
                    <c:strCache>
                      <c:ptCount val="6"/>
                      <c:pt idx="0">
                        <c:v>แล้งจัด</c:v>
                      </c:pt>
                      <c:pt idx="1">
                        <c:v>แล้ง</c:v>
                      </c:pt>
                      <c:pt idx="2">
                        <c:v>ค่อนข้างแล้ง</c:v>
                      </c:pt>
                      <c:pt idx="3">
                        <c:v>ปกติ</c:v>
                      </c:pt>
                      <c:pt idx="4">
                        <c:v>ความชื้นสูงกว่าปกติ</c:v>
                      </c:pt>
                      <c:pt idx="5">
                        <c:v>ความชื้นเกินความต้องการ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สค!$S$15:$S$20</c15:sqref>
                        </c15:formulaRef>
                      </c:ext>
                    </c:extLst>
                    <c:numCache>
                      <c:formatCode>General</c:formatCode>
                      <c:ptCount val="6"/>
                    </c:numCache>
                  </c:numRef>
                </c:val>
              </c15:ser>
            </c15:filteredBarSeries>
            <c15:filteredBarSeries>
              <c15:ser>
                <c:idx val="6"/>
                <c:order val="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สค!$T$14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solidFill>
                    <a:schemeClr val="accent1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สค!$M$15:$M$20</c15:sqref>
                        </c15:formulaRef>
                      </c:ext>
                    </c:extLst>
                    <c:strCache>
                      <c:ptCount val="6"/>
                      <c:pt idx="0">
                        <c:v>แล้งจัด</c:v>
                      </c:pt>
                      <c:pt idx="1">
                        <c:v>แล้ง</c:v>
                      </c:pt>
                      <c:pt idx="2">
                        <c:v>ค่อนข้างแล้ง</c:v>
                      </c:pt>
                      <c:pt idx="3">
                        <c:v>ปกติ</c:v>
                      </c:pt>
                      <c:pt idx="4">
                        <c:v>ความชื้นสูงกว่าปกติ</c:v>
                      </c:pt>
                      <c:pt idx="5">
                        <c:v>ความชื้นเกินความต้องการ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สค!$T$15:$T$20</c15:sqref>
                        </c15:formulaRef>
                      </c:ext>
                    </c:extLst>
                    <c:numCache>
                      <c:formatCode>General</c:formatCode>
                      <c:ptCount val="6"/>
                    </c:numCache>
                  </c:numRef>
                </c:val>
              </c15:ser>
            </c15:filteredBarSeries>
          </c:ext>
        </c:extLst>
      </c:barChart>
      <c:catAx>
        <c:axId val="48012540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ysClr val="windowText" lastClr="000000"/>
                    </a:solidFill>
                    <a:latin typeface="TH SarabunPSK" panose="020B0500040200020003" pitchFamily="34" charset="-34"/>
                    <a:ea typeface="+mn-ea"/>
                    <a:cs typeface="TH SarabunPSK" panose="020B0500040200020003" pitchFamily="34" charset="-34"/>
                  </a:defRPr>
                </a:pPr>
                <a:r>
                  <a:rPr lang="th-TH" sz="1800" b="1">
                    <a:solidFill>
                      <a:sysClr val="windowText" lastClr="000000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ระดับความแห้งแล้ง</a:t>
                </a:r>
              </a:p>
            </c:rich>
          </c:tx>
          <c:layout>
            <c:manualLayout>
              <c:xMode val="edge"/>
              <c:yMode val="edge"/>
              <c:x val="0.43295238149402504"/>
              <c:y val="0.8222803727041302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800" b="1" i="0" u="none" strike="noStrike" kern="1200" baseline="0">
                  <a:solidFill>
                    <a:sysClr val="windowText" lastClr="000000"/>
                  </a:solidFill>
                  <a:latin typeface="TH SarabunPSK" panose="020B0500040200020003" pitchFamily="34" charset="-34"/>
                  <a:ea typeface="+mn-ea"/>
                  <a:cs typeface="TH SarabunPSK" panose="020B0500040200020003" pitchFamily="34" charset="-34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ysClr val="windowText" lastClr="000000"/>
                </a:solidFill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defRPr>
            </a:pPr>
            <a:endParaRPr lang="en-US"/>
          </a:p>
        </c:txPr>
        <c:crossAx val="480125952"/>
        <c:crosses val="autoZero"/>
        <c:auto val="1"/>
        <c:lblAlgn val="ctr"/>
        <c:lblOffset val="100"/>
        <c:noMultiLvlLbl val="0"/>
      </c:catAx>
      <c:valAx>
        <c:axId val="4801259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/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ysClr val="windowText" lastClr="000000"/>
                    </a:solidFill>
                    <a:latin typeface="TH SarabunPSK" panose="020B0500040200020003" pitchFamily="34" charset="-34"/>
                    <a:ea typeface="+mn-ea"/>
                    <a:cs typeface="TH SarabunPSK" panose="020B0500040200020003" pitchFamily="34" charset="-34"/>
                  </a:defRPr>
                </a:pPr>
                <a:r>
                  <a:rPr lang="th-TH" sz="1800" b="1">
                    <a:solidFill>
                      <a:sysClr val="windowText" lastClr="000000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จำนวนปี</a:t>
                </a:r>
              </a:p>
            </c:rich>
          </c:tx>
          <c:layout>
            <c:manualLayout>
              <c:xMode val="edge"/>
              <c:yMode val="edge"/>
              <c:x val="2.1621621621621623E-2"/>
              <c:y val="0.2457232466194890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1" i="0" u="none" strike="noStrike" kern="1200" baseline="0">
                  <a:solidFill>
                    <a:sysClr val="windowText" lastClr="000000"/>
                  </a:solidFill>
                  <a:latin typeface="TH SarabunPSK" panose="020B0500040200020003" pitchFamily="34" charset="-34"/>
                  <a:ea typeface="+mn-ea"/>
                  <a:cs typeface="TH SarabunPSK" panose="020B0500040200020003" pitchFamily="34" charset="-34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ysClr val="windowText" lastClr="000000"/>
                </a:solidFill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defRPr>
            </a:pPr>
            <a:endParaRPr lang="en-US"/>
          </a:p>
        </c:txPr>
        <c:crossAx val="480125408"/>
        <c:crosses val="autoZero"/>
        <c:crossBetween val="between"/>
      </c:valAx>
      <c:spPr>
        <a:noFill/>
        <a:ln>
          <a:solidFill>
            <a:schemeClr val="tx1"/>
          </a:solidFill>
        </a:ln>
        <a:effectLst/>
      </c:spPr>
    </c:plotArea>
    <c:legend>
      <c:legendPos val="b"/>
      <c:layout>
        <c:manualLayout>
          <c:xMode val="edge"/>
          <c:yMode val="edge"/>
          <c:x val="0.20692974049966398"/>
          <c:y val="0.90654429928370051"/>
          <c:w val="0.62861026229962902"/>
          <c:h val="4.945088415081558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ysClr val="windowText" lastClr="000000"/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8.3236098078413756E-2"/>
          <c:y val="1.8059308658344101E-2"/>
          <c:w val="0.85497669934115361"/>
          <c:h val="0.53290886381047931"/>
        </c:manualLayout>
      </c:layout>
      <c:barChart>
        <c:barDir val="col"/>
        <c:grouping val="clustered"/>
        <c:varyColors val="0"/>
        <c:ser>
          <c:idx val="1"/>
          <c:order val="1"/>
          <c:tx>
            <c:strRef>
              <c:f>กย!$O$15</c:f>
              <c:strCache>
                <c:ptCount val="1"/>
                <c:pt idx="0">
                  <c:v>จำนวนปี พ.ศ.2538-2547 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กย!$M$16:$M$21</c:f>
              <c:strCache>
                <c:ptCount val="6"/>
                <c:pt idx="0">
                  <c:v>แล้งจัด</c:v>
                </c:pt>
                <c:pt idx="1">
                  <c:v>แล้ง</c:v>
                </c:pt>
                <c:pt idx="2">
                  <c:v>ค่อนข้างแล้ง</c:v>
                </c:pt>
                <c:pt idx="3">
                  <c:v>ปกติ</c:v>
                </c:pt>
                <c:pt idx="4">
                  <c:v>ความชื้นสูงกว่าปกติ</c:v>
                </c:pt>
                <c:pt idx="5">
                  <c:v>ความชื้นเกินความต้องการ</c:v>
                </c:pt>
              </c:strCache>
            </c:strRef>
          </c:cat>
          <c:val>
            <c:numRef>
              <c:f>กย!$O$16:$O$21</c:f>
              <c:numCache>
                <c:formatCode>General</c:formatCode>
                <c:ptCount val="6"/>
                <c:pt idx="0">
                  <c:v>0</c:v>
                </c:pt>
                <c:pt idx="1">
                  <c:v>0</c:v>
                </c:pt>
                <c:pt idx="2">
                  <c:v>1</c:v>
                </c:pt>
                <c:pt idx="3">
                  <c:v>2</c:v>
                </c:pt>
                <c:pt idx="4">
                  <c:v>6</c:v>
                </c:pt>
                <c:pt idx="5">
                  <c:v>1</c:v>
                </c:pt>
              </c:numCache>
            </c:numRef>
          </c:val>
        </c:ser>
        <c:ser>
          <c:idx val="4"/>
          <c:order val="4"/>
          <c:tx>
            <c:strRef>
              <c:f>กย!$R$15</c:f>
              <c:strCache>
                <c:ptCount val="1"/>
                <c:pt idx="0">
                  <c:v>จำนวนปี พ.ศ.2548-2557 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กย!$M$16:$M$21</c:f>
              <c:strCache>
                <c:ptCount val="6"/>
                <c:pt idx="0">
                  <c:v>แล้งจัด</c:v>
                </c:pt>
                <c:pt idx="1">
                  <c:v>แล้ง</c:v>
                </c:pt>
                <c:pt idx="2">
                  <c:v>ค่อนข้างแล้ง</c:v>
                </c:pt>
                <c:pt idx="3">
                  <c:v>ปกติ</c:v>
                </c:pt>
                <c:pt idx="4">
                  <c:v>ความชื้นสูงกว่าปกติ</c:v>
                </c:pt>
                <c:pt idx="5">
                  <c:v>ความชื้นเกินความต้องการ</c:v>
                </c:pt>
              </c:strCache>
            </c:strRef>
          </c:cat>
          <c:val>
            <c:numRef>
              <c:f>กย!$R$16:$R$21</c:f>
              <c:numCache>
                <c:formatCode>General</c:formatCode>
                <c:ptCount val="6"/>
                <c:pt idx="0">
                  <c:v>4</c:v>
                </c:pt>
                <c:pt idx="1">
                  <c:v>2</c:v>
                </c:pt>
                <c:pt idx="2">
                  <c:v>1</c:v>
                </c:pt>
                <c:pt idx="3">
                  <c:v>2</c:v>
                </c:pt>
                <c:pt idx="4">
                  <c:v>1</c:v>
                </c:pt>
                <c:pt idx="5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49378864"/>
        <c:axId val="749376688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กย!$N$15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กย!$M$16:$M$21</c15:sqref>
                        </c15:formulaRef>
                      </c:ext>
                    </c:extLst>
                    <c:strCache>
                      <c:ptCount val="6"/>
                      <c:pt idx="0">
                        <c:v>แล้งจัด</c:v>
                      </c:pt>
                      <c:pt idx="1">
                        <c:v>แล้ง</c:v>
                      </c:pt>
                      <c:pt idx="2">
                        <c:v>ค่อนข้างแล้ง</c:v>
                      </c:pt>
                      <c:pt idx="3">
                        <c:v>ปกติ</c:v>
                      </c:pt>
                      <c:pt idx="4">
                        <c:v>ความชื้นสูงกว่าปกติ</c:v>
                      </c:pt>
                      <c:pt idx="5">
                        <c:v>ความชื้นเกินความต้องการ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กย!$N$16:$N$21</c15:sqref>
                        </c15:formulaRef>
                      </c:ext>
                    </c:extLst>
                    <c:numCache>
                      <c:formatCode>General</c:formatCode>
                      <c:ptCount val="6"/>
                    </c:numCache>
                  </c:numRef>
                </c:val>
              </c15:ser>
            </c15:filteredBarSeries>
            <c15:filteredBar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กย!$P$15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กย!$M$16:$M$21</c15:sqref>
                        </c15:formulaRef>
                      </c:ext>
                    </c:extLst>
                    <c:strCache>
                      <c:ptCount val="6"/>
                      <c:pt idx="0">
                        <c:v>แล้งจัด</c:v>
                      </c:pt>
                      <c:pt idx="1">
                        <c:v>แล้ง</c:v>
                      </c:pt>
                      <c:pt idx="2">
                        <c:v>ค่อนข้างแล้ง</c:v>
                      </c:pt>
                      <c:pt idx="3">
                        <c:v>ปกติ</c:v>
                      </c:pt>
                      <c:pt idx="4">
                        <c:v>ความชื้นสูงกว่าปกติ</c:v>
                      </c:pt>
                      <c:pt idx="5">
                        <c:v>ความชื้นเกินความต้องการ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กย!$P$16:$P$21</c15:sqref>
                        </c15:formulaRef>
                      </c:ext>
                    </c:extLst>
                    <c:numCache>
                      <c:formatCode>General</c:formatCode>
                      <c:ptCount val="6"/>
                    </c:numCache>
                  </c:numRef>
                </c:val>
              </c15:ser>
            </c15:filteredBarSeries>
            <c15:filteredBarSeries>
              <c15:ser>
                <c:idx val="3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กย!$Q$15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solidFill>
                    <a:schemeClr val="accent4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กย!$M$16:$M$21</c15:sqref>
                        </c15:formulaRef>
                      </c:ext>
                    </c:extLst>
                    <c:strCache>
                      <c:ptCount val="6"/>
                      <c:pt idx="0">
                        <c:v>แล้งจัด</c:v>
                      </c:pt>
                      <c:pt idx="1">
                        <c:v>แล้ง</c:v>
                      </c:pt>
                      <c:pt idx="2">
                        <c:v>ค่อนข้างแล้ง</c:v>
                      </c:pt>
                      <c:pt idx="3">
                        <c:v>ปกติ</c:v>
                      </c:pt>
                      <c:pt idx="4">
                        <c:v>ความชื้นสูงกว่าปกติ</c:v>
                      </c:pt>
                      <c:pt idx="5">
                        <c:v>ความชื้นเกินความต้องการ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กย!$Q$16:$Q$21</c15:sqref>
                        </c15:formulaRef>
                      </c:ext>
                    </c:extLst>
                    <c:numCache>
                      <c:formatCode>General</c:formatCode>
                      <c:ptCount val="6"/>
                    </c:numCache>
                  </c:numRef>
                </c:val>
              </c15:ser>
            </c15:filteredBarSeries>
            <c15:filteredBarSeries>
              <c15:ser>
                <c:idx val="5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กย!$S$15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solidFill>
                    <a:schemeClr val="accent6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กย!$M$16:$M$21</c15:sqref>
                        </c15:formulaRef>
                      </c:ext>
                    </c:extLst>
                    <c:strCache>
                      <c:ptCount val="6"/>
                      <c:pt idx="0">
                        <c:v>แล้งจัด</c:v>
                      </c:pt>
                      <c:pt idx="1">
                        <c:v>แล้ง</c:v>
                      </c:pt>
                      <c:pt idx="2">
                        <c:v>ค่อนข้างแล้ง</c:v>
                      </c:pt>
                      <c:pt idx="3">
                        <c:v>ปกติ</c:v>
                      </c:pt>
                      <c:pt idx="4">
                        <c:v>ความชื้นสูงกว่าปกติ</c:v>
                      </c:pt>
                      <c:pt idx="5">
                        <c:v>ความชื้นเกินความต้องการ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กย!$S$16:$S$21</c15:sqref>
                        </c15:formulaRef>
                      </c:ext>
                    </c:extLst>
                    <c:numCache>
                      <c:formatCode>General</c:formatCode>
                      <c:ptCount val="6"/>
                    </c:numCache>
                  </c:numRef>
                </c:val>
              </c15:ser>
            </c15:filteredBarSeries>
            <c15:filteredBarSeries>
              <c15:ser>
                <c:idx val="6"/>
                <c:order val="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กย!$T$15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solidFill>
                    <a:schemeClr val="accent1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กย!$M$16:$M$21</c15:sqref>
                        </c15:formulaRef>
                      </c:ext>
                    </c:extLst>
                    <c:strCache>
                      <c:ptCount val="6"/>
                      <c:pt idx="0">
                        <c:v>แล้งจัด</c:v>
                      </c:pt>
                      <c:pt idx="1">
                        <c:v>แล้ง</c:v>
                      </c:pt>
                      <c:pt idx="2">
                        <c:v>ค่อนข้างแล้ง</c:v>
                      </c:pt>
                      <c:pt idx="3">
                        <c:v>ปกติ</c:v>
                      </c:pt>
                      <c:pt idx="4">
                        <c:v>ความชื้นสูงกว่าปกติ</c:v>
                      </c:pt>
                      <c:pt idx="5">
                        <c:v>ความชื้นเกินความต้องการ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กย!$T$16:$T$21</c15:sqref>
                        </c15:formulaRef>
                      </c:ext>
                    </c:extLst>
                    <c:numCache>
                      <c:formatCode>General</c:formatCode>
                      <c:ptCount val="6"/>
                    </c:numCache>
                  </c:numRef>
                </c:val>
              </c15:ser>
            </c15:filteredBarSeries>
          </c:ext>
        </c:extLst>
      </c:barChart>
      <c:catAx>
        <c:axId val="74937886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ysClr val="windowText" lastClr="000000"/>
                    </a:solidFill>
                    <a:latin typeface="TH SarabunPSK" panose="020B0500040200020003" pitchFamily="34" charset="-34"/>
                    <a:ea typeface="+mn-ea"/>
                    <a:cs typeface="TH SarabunPSK" panose="020B0500040200020003" pitchFamily="34" charset="-34"/>
                  </a:defRPr>
                </a:pPr>
                <a:r>
                  <a:rPr lang="th-TH" sz="1800" b="1">
                    <a:solidFill>
                      <a:sysClr val="windowText" lastClr="000000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ระดับความแห้งแล้ง</a:t>
                </a:r>
              </a:p>
            </c:rich>
          </c:tx>
          <c:layout>
            <c:manualLayout>
              <c:xMode val="edge"/>
              <c:yMode val="edge"/>
              <c:x val="0.39618710873576035"/>
              <c:y val="0.8232292853513009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800" b="1" i="0" u="none" strike="noStrike" kern="1200" baseline="0">
                  <a:solidFill>
                    <a:sysClr val="windowText" lastClr="000000"/>
                  </a:solidFill>
                  <a:latin typeface="TH SarabunPSK" panose="020B0500040200020003" pitchFamily="34" charset="-34"/>
                  <a:ea typeface="+mn-ea"/>
                  <a:cs typeface="TH SarabunPSK" panose="020B0500040200020003" pitchFamily="34" charset="-34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ysClr val="windowText" lastClr="000000"/>
                </a:solidFill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defRPr>
            </a:pPr>
            <a:endParaRPr lang="en-US"/>
          </a:p>
        </c:txPr>
        <c:crossAx val="749376688"/>
        <c:crosses val="autoZero"/>
        <c:auto val="1"/>
        <c:lblAlgn val="ctr"/>
        <c:lblOffset val="100"/>
        <c:noMultiLvlLbl val="0"/>
      </c:catAx>
      <c:valAx>
        <c:axId val="7493766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/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ysClr val="windowText" lastClr="000000"/>
                    </a:solidFill>
                    <a:latin typeface="TH SarabunPSK" panose="020B0500040200020003" pitchFamily="34" charset="-34"/>
                    <a:ea typeface="+mn-ea"/>
                    <a:cs typeface="TH SarabunPSK" panose="020B0500040200020003" pitchFamily="34" charset="-34"/>
                  </a:defRPr>
                </a:pPr>
                <a:r>
                  <a:rPr lang="th-TH" sz="1800" b="1">
                    <a:solidFill>
                      <a:sysClr val="windowText" lastClr="000000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จำนวนปี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1" i="0" u="none" strike="noStrike" kern="1200" baseline="0">
                  <a:solidFill>
                    <a:sysClr val="windowText" lastClr="000000"/>
                  </a:solidFill>
                  <a:latin typeface="TH SarabunPSK" panose="020B0500040200020003" pitchFamily="34" charset="-34"/>
                  <a:ea typeface="+mn-ea"/>
                  <a:cs typeface="TH SarabunPSK" panose="020B0500040200020003" pitchFamily="34" charset="-34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49378864"/>
        <c:crosses val="autoZero"/>
        <c:crossBetween val="between"/>
      </c:valAx>
      <c:spPr>
        <a:noFill/>
        <a:ln>
          <a:solidFill>
            <a:schemeClr val="tx1"/>
          </a:solidFill>
        </a:ln>
        <a:effectLst/>
      </c:spPr>
    </c:plotArea>
    <c:legend>
      <c:legendPos val="b"/>
      <c:layout>
        <c:manualLayout>
          <c:xMode val="edge"/>
          <c:yMode val="edge"/>
          <c:x val="0.19530485847542442"/>
          <c:y val="0.91886363245393987"/>
          <c:w val="0.60939028304915122"/>
          <c:h val="5.421723322461924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ysClr val="windowText" lastClr="000000"/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1"/>
          <c:order val="1"/>
          <c:tx>
            <c:strRef>
              <c:f>Sheet3!$D$3</c:f>
              <c:strCache>
                <c:ptCount val="1"/>
                <c:pt idx="0">
                  <c:v>จำนวนปี พ.ศ.2538-2547 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Sheet3!$B$4:$B$5</c:f>
              <c:strCache>
                <c:ptCount val="2"/>
                <c:pt idx="0">
                  <c:v>แล้งจัด</c:v>
                </c:pt>
                <c:pt idx="1">
                  <c:v>แล้ง</c:v>
                </c:pt>
              </c:strCache>
            </c:strRef>
          </c:cat>
          <c:val>
            <c:numRef>
              <c:f>Sheet3!$D$4:$D$5</c:f>
              <c:numCache>
                <c:formatCode>General</c:formatCode>
                <c:ptCount val="2"/>
                <c:pt idx="0">
                  <c:v>7</c:v>
                </c:pt>
                <c:pt idx="1">
                  <c:v>2</c:v>
                </c:pt>
              </c:numCache>
            </c:numRef>
          </c:val>
        </c:ser>
        <c:ser>
          <c:idx val="2"/>
          <c:order val="2"/>
          <c:tx>
            <c:strRef>
              <c:f>Sheet3!$E$3</c:f>
              <c:strCache>
                <c:ptCount val="1"/>
                <c:pt idx="0">
                  <c:v>จำนวนปี พ.ศ.2538-2548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</c:dPt>
          <c:dPt>
            <c:idx val="1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</c:dPt>
          <c:cat>
            <c:strRef>
              <c:f>Sheet3!$B$4:$B$5</c:f>
              <c:strCache>
                <c:ptCount val="2"/>
                <c:pt idx="0">
                  <c:v>แล้งจัด</c:v>
                </c:pt>
                <c:pt idx="1">
                  <c:v>แล้ง</c:v>
                </c:pt>
              </c:strCache>
            </c:strRef>
          </c:cat>
          <c:val>
            <c:numRef>
              <c:f>Sheet3!$E$4:$E$5</c:f>
              <c:numCache>
                <c:formatCode>General</c:formatCode>
                <c:ptCount val="2"/>
                <c:pt idx="0">
                  <c:v>10</c:v>
                </c:pt>
                <c:pt idx="1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19"/>
        <c:overlap val="-50"/>
        <c:axId val="755751328"/>
        <c:axId val="755757856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Sheet3!$C$3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Sheet3!$B$4:$B$5</c15:sqref>
                        </c15:formulaRef>
                      </c:ext>
                    </c:extLst>
                    <c:strCache>
                      <c:ptCount val="2"/>
                      <c:pt idx="0">
                        <c:v>แล้งจัด</c:v>
                      </c:pt>
                      <c:pt idx="1">
                        <c:v>แล้ง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Sheet3!$C$4:$C$5</c15:sqref>
                        </c15:formulaRef>
                      </c:ext>
                    </c:extLst>
                    <c:numCache>
                      <c:formatCode>General</c:formatCode>
                      <c:ptCount val="2"/>
                    </c:numCache>
                  </c:numRef>
                </c:val>
              </c15:ser>
            </c15:filteredBarSeries>
            <c15:filteredBarSeries>
              <c15:ser>
                <c:idx val="3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Sheet3!$F$3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solidFill>
                    <a:schemeClr val="accent4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Sheet3!$B$4:$B$5</c15:sqref>
                        </c15:formulaRef>
                      </c:ext>
                    </c:extLst>
                    <c:strCache>
                      <c:ptCount val="2"/>
                      <c:pt idx="0">
                        <c:v>แล้งจัด</c:v>
                      </c:pt>
                      <c:pt idx="1">
                        <c:v>แล้ง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Sheet3!$F$4:$F$5</c15:sqref>
                        </c15:formulaRef>
                      </c:ext>
                    </c:extLst>
                    <c:numCache>
                      <c:formatCode>General</c:formatCode>
                      <c:ptCount val="2"/>
                    </c:numCache>
                  </c:numRef>
                </c:val>
              </c15:ser>
            </c15:filteredBarSeries>
            <c15:filteredBarSeries>
              <c15:ser>
                <c:idx val="4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Sheet3!$G$3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solidFill>
                    <a:schemeClr val="accent5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Sheet3!$B$4:$B$5</c15:sqref>
                        </c15:formulaRef>
                      </c:ext>
                    </c:extLst>
                    <c:strCache>
                      <c:ptCount val="2"/>
                      <c:pt idx="0">
                        <c:v>แล้งจัด</c:v>
                      </c:pt>
                      <c:pt idx="1">
                        <c:v>แล้ง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Sheet3!$G$4:$G$5</c15:sqref>
                        </c15:formulaRef>
                      </c:ext>
                    </c:extLst>
                    <c:numCache>
                      <c:formatCode>General</c:formatCode>
                      <c:ptCount val="2"/>
                    </c:numCache>
                  </c:numRef>
                </c:val>
              </c15:ser>
            </c15:filteredBarSeries>
          </c:ext>
        </c:extLst>
      </c:barChart>
      <c:catAx>
        <c:axId val="75575132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TH SarabunPSK" panose="020B0500040200020003" pitchFamily="34" charset="-34"/>
                    <a:ea typeface="+mn-ea"/>
                    <a:cs typeface="TH SarabunPSK" panose="020B0500040200020003" pitchFamily="34" charset="-34"/>
                  </a:defRPr>
                </a:pPr>
                <a:r>
                  <a:rPr lang="th-TH" sz="1800">
                    <a:solidFill>
                      <a:schemeClr val="tx1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ระดับความแห้งแล้ง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/>
                  </a:solidFill>
                  <a:latin typeface="TH SarabunPSK" panose="020B0500040200020003" pitchFamily="34" charset="-34"/>
                  <a:ea typeface="+mn-ea"/>
                  <a:cs typeface="TH SarabunPSK" panose="020B0500040200020003" pitchFamily="34" charset="-34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defRPr>
            </a:pPr>
            <a:endParaRPr lang="en-US"/>
          </a:p>
        </c:txPr>
        <c:crossAx val="755757856"/>
        <c:crosses val="autoZero"/>
        <c:auto val="1"/>
        <c:lblAlgn val="ctr"/>
        <c:lblOffset val="100"/>
        <c:noMultiLvlLbl val="0"/>
      </c:catAx>
      <c:valAx>
        <c:axId val="7557578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/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TH SarabunPSK" panose="020B0500040200020003" pitchFamily="34" charset="-34"/>
                    <a:ea typeface="+mn-ea"/>
                    <a:cs typeface="TH SarabunPSK" panose="020B0500040200020003" pitchFamily="34" charset="-34"/>
                  </a:defRPr>
                </a:pPr>
                <a:r>
                  <a:rPr lang="th-TH" sz="1800">
                    <a:solidFill>
                      <a:schemeClr val="tx1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จำนวนปี</a:t>
                </a:r>
                <a:endParaRPr lang="en-US" sz="1800">
                  <a:solidFill>
                    <a:schemeClr val="tx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/>
                  </a:solidFill>
                  <a:latin typeface="TH SarabunPSK" panose="020B0500040200020003" pitchFamily="34" charset="-34"/>
                  <a:ea typeface="+mn-ea"/>
                  <a:cs typeface="TH SarabunPSK" panose="020B0500040200020003" pitchFamily="34" charset="-34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defRPr>
            </a:pPr>
            <a:endParaRPr lang="en-US"/>
          </a:p>
        </c:txPr>
        <c:crossAx val="755751328"/>
        <c:crosses val="autoZero"/>
        <c:crossBetween val="between"/>
      </c:valAx>
      <c:spPr>
        <a:noFill/>
        <a:ln>
          <a:solidFill>
            <a:schemeClr val="tx1"/>
          </a:solidFill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/>
      </a:solidFill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/>
          <a:lstStyle/>
          <a:p>
            <a:endParaRPr lang="en-US" smtClean="0"/>
          </a:p>
        </p:txBody>
      </p:sp>
      <p:sp>
        <p:nvSpPr>
          <p:cNvPr id="28" name="Rectangle 28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/>
          <a:lstStyle/>
          <a:p>
            <a:fld id="{C47748BB-DAF7-47D2-A705-BFC66E7D89F5}" type="datetimeFigureOut">
              <a:rPr lang="en-US" smtClean="0"/>
              <a:pPr/>
              <a:t>5/13/16</a:t>
            </a:fld>
            <a:endParaRPr lang="en-US" dirty="0" smtClean="0"/>
          </a:p>
        </p:txBody>
      </p:sp>
      <p:sp>
        <p:nvSpPr>
          <p:cNvPr id="17" name="Rectangle 17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/>
          <a:lstStyle/>
          <a:p>
            <a:endParaRPr lang="en-US" smtClean="0"/>
          </a:p>
        </p:txBody>
      </p:sp>
      <p:sp>
        <p:nvSpPr>
          <p:cNvPr id="20" name="Rectangle 20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5D7378F1-59E6-45E4-8E8D-1F737C382D87}" type="slidenum">
              <a:rPr lang="en-US" smtClean="0"/>
              <a:pPr/>
              <a:t>‹#›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7162055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/>
          <a:lstStyle/>
          <a:p>
            <a:endParaRPr lang="th-TH"/>
          </a:p>
        </p:txBody>
      </p:sp>
      <p:sp>
        <p:nvSpPr>
          <p:cNvPr id="9" name="Rectangle 9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/>
          <a:lstStyle/>
          <a:p>
            <a:fld id="{962FC671-A453-4385-B2E7-B84C3089DF4E}" type="datetimeFigureOut">
              <a:rPr lang="en-US"/>
              <a:pPr/>
              <a:t>5/13/16</a:t>
            </a:fld>
            <a:endParaRPr lang="th-TH"/>
          </a:p>
        </p:txBody>
      </p:sp>
      <p:sp>
        <p:nvSpPr>
          <p:cNvPr id="21" name="Rectangle 2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anchor="ctr"/>
          <a:lstStyle/>
          <a:p>
            <a:endParaRPr lang="th-TH"/>
          </a:p>
        </p:txBody>
      </p:sp>
      <p:sp>
        <p:nvSpPr>
          <p:cNvPr id="15" name="Rectangle 15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25" name="Rectangle 2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/>
          <a:lstStyle/>
          <a:p>
            <a:endParaRPr lang="th-TH"/>
          </a:p>
        </p:txBody>
      </p:sp>
      <p:sp>
        <p:nvSpPr>
          <p:cNvPr id="22" name="Rectangle 22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B5C18B8C-938A-4CB9-B09A-A2D9439FC7A8}" type="slidenum">
              <a:rPr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413192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ยึดบันทึกย่อ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C18B8C-938A-4CB9-B09A-A2D9439FC7A8}" type="slidenum">
              <a:rPr lang="th-TH" smtClean="0"/>
              <a:pPr/>
              <a:t>1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6331583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3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0" name="Rectangle 20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0" name="Rectangle 30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962FC671-A453-4385-B2E7-B84C3089DF4E}" type="datetimeFigureOut">
              <a:rPr lang="en-US" smtClean="0"/>
              <a:pPr/>
              <a:t>5/13/16</a:t>
            </a:fld>
            <a:endParaRPr lang="en-US" dirty="0" smtClean="0"/>
          </a:p>
        </p:txBody>
      </p:sp>
      <p:sp>
        <p:nvSpPr>
          <p:cNvPr id="3" name="Rectangl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18B8C-938A-4CB9-B09A-A2D9439FC7A8}" type="slidenum">
              <a:rPr lang="en-US" smtClean="0"/>
              <a:pPr/>
              <a:t>2</a:t>
            </a:fld>
            <a:endParaRPr lang="en-US" dirty="0" smtClean="0"/>
          </a:p>
        </p:txBody>
      </p:sp>
      <p:sp>
        <p:nvSpPr>
          <p:cNvPr id="7" name="Rectangle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326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8" name="Rectangle 1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6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962FC671-A453-4385-B2E7-B84C3089DF4E}" type="datetimeFigureOut">
              <a:rPr lang="en-US" smtClean="0"/>
              <a:pPr/>
              <a:t>5/13/16</a:t>
            </a:fld>
            <a:endParaRPr lang="en-US" dirty="0" smtClean="0"/>
          </a:p>
        </p:txBody>
      </p:sp>
      <p:sp>
        <p:nvSpPr>
          <p:cNvPr id="19" name="Rectangle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5" name="Rectangle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18B8C-938A-4CB9-B09A-A2D9439FC7A8}" type="slidenum">
              <a:rPr lang="en-US" smtClean="0"/>
              <a:pPr/>
              <a:t>3</a:t>
            </a:fld>
            <a:endParaRPr lang="en-US" dirty="0" smtClean="0"/>
          </a:p>
        </p:txBody>
      </p:sp>
      <p:sp>
        <p:nvSpPr>
          <p:cNvPr id="2" name="Rectangle 2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9151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4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5" name="Rectangle 1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Rectangle 17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962FC671-A453-4385-B2E7-B84C3089DF4E}" type="datetimeFigureOut">
              <a:rPr lang="en-US" smtClean="0"/>
              <a:pPr/>
              <a:t>5/13/16</a:t>
            </a:fld>
            <a:endParaRPr lang="en-US" dirty="0" smtClean="0"/>
          </a:p>
        </p:txBody>
      </p:sp>
      <p:sp>
        <p:nvSpPr>
          <p:cNvPr id="17" name="Rectangl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18B8C-938A-4CB9-B09A-A2D9439FC7A8}" type="slidenum">
              <a:rPr lang="en-US" smtClean="0"/>
              <a:pPr/>
              <a:t>4</a:t>
            </a:fld>
            <a:endParaRPr lang="en-US" dirty="0" smtClean="0"/>
          </a:p>
        </p:txBody>
      </p:sp>
      <p:sp>
        <p:nvSpPr>
          <p:cNvPr id="31" name="Rectangle 8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3421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28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Rectangle 30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Rectangle 15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962FC671-A453-4385-B2E7-B84C3089DF4E}" type="datetimeFigureOut">
              <a:rPr lang="en-US" smtClean="0"/>
              <a:pPr/>
              <a:t>5/13/16</a:t>
            </a:fld>
            <a:endParaRPr lang="en-US" dirty="0" smtClean="0"/>
          </a:p>
        </p:txBody>
      </p:sp>
      <p:sp>
        <p:nvSpPr>
          <p:cNvPr id="17" name="Rectangle 2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6" name="Rectangle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18B8C-938A-4CB9-B09A-A2D9439FC7A8}" type="slidenum">
              <a:rPr lang="en-US" smtClean="0"/>
              <a:pPr/>
              <a:t>6</a:t>
            </a:fld>
            <a:endParaRPr lang="en-US" dirty="0" smtClean="0"/>
          </a:p>
        </p:txBody>
      </p:sp>
      <p:sp>
        <p:nvSpPr>
          <p:cNvPr id="7" name="Rectangle 4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1596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7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Rectangle 1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Rectangle 2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962FC671-A453-4385-B2E7-B84C3089DF4E}" type="datetimeFigureOut">
              <a:rPr lang="en-US" smtClean="0"/>
              <a:pPr/>
              <a:t>5/13/16</a:t>
            </a:fld>
            <a:endParaRPr lang="en-US" dirty="0" smtClean="0"/>
          </a:p>
        </p:txBody>
      </p:sp>
      <p:sp>
        <p:nvSpPr>
          <p:cNvPr id="28" name="Rectangl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Rectangle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18B8C-938A-4CB9-B09A-A2D9439FC7A8}" type="slidenum">
              <a:rPr lang="en-US" smtClean="0"/>
              <a:pPr/>
              <a:t>7</a:t>
            </a:fld>
            <a:endParaRPr lang="en-US" dirty="0" smtClean="0"/>
          </a:p>
        </p:txBody>
      </p:sp>
      <p:sp>
        <p:nvSpPr>
          <p:cNvPr id="26" name="Rectangle 28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4667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8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Rectangle 3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962FC671-A453-4385-B2E7-B84C3089DF4E}" type="datetimeFigureOut">
              <a:rPr lang="en-US" smtClean="0"/>
              <a:pPr/>
              <a:t>5/13/16</a:t>
            </a:fld>
            <a:endParaRPr lang="en-US" dirty="0" smtClean="0"/>
          </a:p>
        </p:txBody>
      </p:sp>
      <p:sp>
        <p:nvSpPr>
          <p:cNvPr id="6" name="Rectangl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18B8C-938A-4CB9-B09A-A2D9439FC7A8}" type="slidenum">
              <a:rPr lang="en-US" smtClean="0"/>
              <a:pPr/>
              <a:t>8</a:t>
            </a:fld>
            <a:endParaRPr lang="en-US" dirty="0" smtClean="0"/>
          </a:p>
        </p:txBody>
      </p:sp>
      <p:sp>
        <p:nvSpPr>
          <p:cNvPr id="4" name="Rectangle 4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8723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6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962FC671-A453-4385-B2E7-B84C3089DF4E}" type="datetimeFigureOut">
              <a:rPr lang="en-US" smtClean="0"/>
              <a:pPr/>
              <a:t>5/13/16</a:t>
            </a:fld>
            <a:endParaRPr lang="en-US" dirty="0" smtClean="0"/>
          </a:p>
        </p:txBody>
      </p:sp>
      <p:sp>
        <p:nvSpPr>
          <p:cNvPr id="31" name="Rectangle 3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18B8C-938A-4CB9-B09A-A2D9439FC7A8}" type="slidenum">
              <a:rPr lang="en-US" smtClean="0"/>
              <a:pPr/>
              <a:t>9</a:t>
            </a:fld>
            <a:endParaRPr lang="en-US" dirty="0" smtClean="0"/>
          </a:p>
        </p:txBody>
      </p:sp>
      <p:sp>
        <p:nvSpPr>
          <p:cNvPr id="28" name="Rectangle 28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4567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/>
          </p:cNvSpPr>
          <p:nvPr>
            <p:ph type="ctrTitle"/>
          </p:nvPr>
        </p:nvSpPr>
        <p:spPr>
          <a:xfrm>
            <a:off x="685800" y="1835150"/>
            <a:ext cx="7772400" cy="1470025"/>
          </a:xfrm>
        </p:spPr>
        <p:txBody>
          <a:bodyPr anchor="b"/>
          <a:lstStyle>
            <a:lvl1pPr algn="r">
              <a:defRPr lang="th-TH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29" name="Rectangle 3"/>
          <p:cNvSpPr>
            <a:spLocks noGrp="1"/>
          </p:cNvSpPr>
          <p:nvPr>
            <p:ph type="subTitle" idx="1"/>
          </p:nvPr>
        </p:nvSpPr>
        <p:spPr>
          <a:xfrm>
            <a:off x="2047875" y="3371850"/>
            <a:ext cx="6400800" cy="1752600"/>
          </a:xfrm>
        </p:spPr>
        <p:txBody>
          <a:bodyPr/>
          <a:lstStyle>
            <a:lvl1pPr marL="0" indent="0" algn="r">
              <a:buNone/>
              <a:defRPr lang="th-TH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th-TH" smtClean="0"/>
              <a:t>คลิกเพื่อแก้ไขสไตล์ชื่อเรื่องรองต้นแบบ</a:t>
            </a:r>
            <a:endParaRPr lang="th-TH"/>
          </a:p>
        </p:txBody>
      </p:sp>
      <p:sp>
        <p:nvSpPr>
          <p:cNvPr id="4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0F502-933A-453A-BDC8-DA6DEE936443}" type="datetime1">
              <a:rPr lang="en-US" smtClean="0"/>
              <a:t>5/13/16</a:t>
            </a:fld>
            <a:endParaRPr lang="th-TH"/>
          </a:p>
        </p:txBody>
      </p:sp>
      <p:sp>
        <p:nvSpPr>
          <p:cNvPr id="23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26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72C2B-04EA-4F77-A01A-9060E3939066}" type="slidenum">
              <a:rPr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ชื่อเรื่องและ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Rectangle 3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16" name="Rectangle 4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Rectangl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F2DFD-653B-4FEB-8E4B-A050C171276F}" type="datetime1">
              <a:rPr lang="en-US" smtClean="0"/>
              <a:t>5/13/16</a:t>
            </a:fld>
            <a:endParaRPr lang="th-TH"/>
          </a:p>
        </p:txBody>
      </p:sp>
      <p:sp>
        <p:nvSpPr>
          <p:cNvPr id="25" name="Rectangl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17" name="Rectangl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72C2B-04EA-4F77-A01A-9060E3939066}" type="slidenum">
              <a:rPr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ชื่อเรื่องและข้อความ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6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11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4C485-DDC4-4DA4-A146-AC6ED87D51EC}" type="datetime1">
              <a:rPr lang="en-US" smtClean="0"/>
              <a:t>5/13/16</a:t>
            </a:fld>
            <a:endParaRPr lang="th-TH"/>
          </a:p>
        </p:txBody>
      </p:sp>
      <p:sp>
        <p:nvSpPr>
          <p:cNvPr id="16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27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72C2B-04EA-4F77-A01A-9060E3939066}" type="slidenum">
              <a:rPr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1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8" name="Rectangle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3F2CC-7AFE-4488-A7CC-76C9B99C654A}" type="datetime1">
              <a:rPr lang="en-US" sz="1200" smtClean="0">
                <a:solidFill>
                  <a:schemeClr val="tx2">
                    <a:alpha val="100000"/>
                  </a:schemeClr>
                </a:solidFill>
              </a:rPr>
              <a:t>5/13/16</a:t>
            </a:fld>
            <a:endParaRPr lang="th-TH"/>
          </a:p>
        </p:txBody>
      </p:sp>
      <p:sp>
        <p:nvSpPr>
          <p:cNvPr id="9" name="Rectangle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5B08BDF8-13CA-4AD1-B58C-BF37ABA122BA}" type="slidenum">
              <a:rPr lang="th-TH" sz="1200" b="1">
                <a:solidFill>
                  <a:schemeClr val="tx2">
                    <a:alpha val="100000"/>
                  </a:schemeClr>
                </a:solidFill>
              </a:rPr>
              <a:pPr algn="r"/>
              <a:t>‹#›</a:t>
            </a:fld>
            <a:endParaRPr lang="th-TH"/>
          </a:p>
        </p:txBody>
      </p:sp>
      <p:sp>
        <p:nvSpPr>
          <p:cNvPr id="15" name="Rectangle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th-TH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7F414-EA68-4DE7-862A-F06993DC5FC7}" type="datetime1">
              <a:rPr lang="en-US" sz="1200" smtClean="0">
                <a:solidFill>
                  <a:schemeClr val="tx2">
                    <a:alpha val="100000"/>
                  </a:schemeClr>
                </a:solidFill>
              </a:rPr>
              <a:t>5/13/16</a:t>
            </a:fld>
            <a:endParaRPr lang="th-TH"/>
          </a:p>
        </p:txBody>
      </p:sp>
      <p:sp>
        <p:nvSpPr>
          <p:cNvPr id="21" name="Rectangle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5B08BDF8-13CA-4AD1-B58C-BF37ABA122BA}" type="slidenum">
              <a:rPr lang="th-TH" sz="1200" b="1">
                <a:solidFill>
                  <a:schemeClr val="tx2">
                    <a:alpha val="100000"/>
                  </a:schemeClr>
                </a:solidFill>
              </a:rPr>
              <a:pPr algn="r"/>
              <a:t>‹#›</a:t>
            </a:fld>
            <a:endParaRPr lang="th-TH"/>
          </a:p>
        </p:txBody>
      </p:sp>
      <p:sp>
        <p:nvSpPr>
          <p:cNvPr id="11" name="Rectangle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th-TH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 preserve="1">
  <p:cSld name="ชื่อเรื่องและข้อความแบบสองคอลัมน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10" name="Rectangle 2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21" name="Rectangle 28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14" name="Rectangle 1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5EC07-D6F6-469A-8C40-9488416A3F1A}" type="datetime1">
              <a:rPr lang="en-US" sz="1200" smtClean="0">
                <a:solidFill>
                  <a:schemeClr val="tx2">
                    <a:alpha val="100000"/>
                  </a:schemeClr>
                </a:solidFill>
              </a:rPr>
              <a:t>5/13/16</a:t>
            </a:fld>
            <a:endParaRPr lang="th-TH"/>
          </a:p>
        </p:txBody>
      </p:sp>
      <p:sp>
        <p:nvSpPr>
          <p:cNvPr id="11" name="Rectangle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5B08BDF8-13CA-4AD1-B58C-BF37ABA122BA}" type="slidenum">
              <a:rPr lang="th-TH" sz="1200" b="1">
                <a:solidFill>
                  <a:schemeClr val="tx2">
                    <a:alpha val="100000"/>
                  </a:schemeClr>
                </a:solidFill>
              </a:rPr>
              <a:pPr algn="r"/>
              <a:t>‹#›</a:t>
            </a:fld>
            <a:endParaRPr lang="th-TH"/>
          </a:p>
        </p:txBody>
      </p:sp>
      <p:sp>
        <p:nvSpPr>
          <p:cNvPr id="24" name="Rectangle 3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th-T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0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21" name="Rectangle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23" name="Rectangle 1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1F6AB-21DF-4A39-9015-B30E0A1CCA5E}" type="datetime1">
              <a:rPr lang="en-US" sz="1200" smtClean="0">
                <a:solidFill>
                  <a:schemeClr val="tx2">
                    <a:alpha val="100000"/>
                  </a:schemeClr>
                </a:solidFill>
              </a:rPr>
              <a:t>5/13/16</a:t>
            </a:fld>
            <a:endParaRPr lang="th-TH"/>
          </a:p>
        </p:txBody>
      </p:sp>
      <p:sp>
        <p:nvSpPr>
          <p:cNvPr id="10" name="Rectangle 2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5B08BDF8-13CA-4AD1-B58C-BF37ABA122BA}" type="slidenum">
              <a:rPr lang="th-TH" sz="1200" b="1">
                <a:solidFill>
                  <a:schemeClr val="tx2">
                    <a:alpha val="100000"/>
                  </a:schemeClr>
                </a:solidFill>
              </a:rPr>
              <a:pPr algn="r"/>
              <a:t>‹#›</a:t>
            </a:fld>
            <a:endParaRPr lang="th-TH"/>
          </a:p>
        </p:txBody>
      </p:sp>
      <p:sp>
        <p:nvSpPr>
          <p:cNvPr id="13" name="Rectangle 3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th-TH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en-US" noProof="1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/>
            <a:r>
              <a:rPr lang="en-US" noProof="1" smtClean="0"/>
              <a:t>คลิกเพื่อแก้ไขลักษณะของข้อความต้นแบบ</a:t>
            </a:r>
            <a:endParaRPr lang="en-US" dirty="0"/>
          </a:p>
          <a:p>
            <a:pPr lvl="1"/>
            <a:r>
              <a:rPr lang="en-US" noProof="1" smtClean="0"/>
              <a:t>ระดับที่สอง</a:t>
            </a:r>
          </a:p>
          <a:p>
            <a:pPr lvl="2"/>
            <a:r>
              <a:rPr lang="en-US" noProof="1" smtClean="0"/>
              <a:t>ระดับที่สาม</a:t>
            </a:r>
          </a:p>
          <a:p>
            <a:pPr lvl="3"/>
            <a:r>
              <a:rPr lang="en-US" noProof="1" smtClean="0"/>
              <a:t>ระดับที่สี่</a:t>
            </a:r>
          </a:p>
          <a:p>
            <a:pPr lvl="4"/>
            <a:r>
              <a:rPr lang="en-US" noProof="1" smtClean="0"/>
              <a:t>ระดับที่ห้า</a:t>
            </a:r>
            <a:endParaRPr lang="en-US" dirty="0"/>
          </a:p>
        </p:txBody>
      </p:sp>
      <p:sp>
        <p:nvSpPr>
          <p:cNvPr id="18" name="Rectangle 4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 vert="horz"/>
          <a:lstStyle/>
          <a:p>
            <a:fld id="{18FB2BF1-880E-49B3-BF8F-463882CC5EAF}" type="datetime1">
              <a:rPr lang="en-US" smtClean="0"/>
              <a:t>5/13/16</a:t>
            </a:fld>
            <a:endParaRPr lang="en-US"/>
          </a:p>
        </p:txBody>
      </p:sp>
      <p:sp>
        <p:nvSpPr>
          <p:cNvPr id="17" name="Rectangle 5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 vert="horz"/>
          <a:lstStyle/>
          <a:p>
            <a:endParaRPr lang="en-US"/>
          </a:p>
        </p:txBody>
      </p:sp>
      <p:sp>
        <p:nvSpPr>
          <p:cNvPr id="21" name="Rectangle 6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/>
          <a:lstStyle/>
          <a:p>
            <a:fld id="{0A972C2B-04EA-4F77-A01A-9060E393906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hf hdr="0" ftr="0" dt="0"/>
  <p:txStyles>
    <p:titleStyle>
      <a:lvl1pPr algn="l" rtl="0" eaLnBrk="1" latinLnBrk="0" hangingPunct="1">
        <a:spcBef>
          <a:spcPct val="0"/>
        </a:spcBef>
        <a:buNone/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rtl="0" eaLnBrk="1" latinLnBrk="0" hangingPunct="1">
        <a:spcBef>
          <a:spcPct val="20000"/>
        </a:spcBef>
        <a:buClr>
          <a:schemeClr val="accent3">
            <a:tint val="60000"/>
          </a:schemeClr>
        </a:buClr>
        <a:buSzPct val="75000"/>
        <a:buFont typeface="Wingdings"/>
        <a:buChar char="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ctrTitle"/>
          </p:nvPr>
        </p:nvSpPr>
        <p:spPr>
          <a:xfrm>
            <a:off x="990600" y="38100"/>
            <a:ext cx="7772400" cy="3276600"/>
          </a:xfrm>
        </p:spPr>
        <p:txBody>
          <a:bodyPr>
            <a:normAutofit/>
          </a:bodyPr>
          <a:lstStyle/>
          <a:p>
            <a:pPr algn="ctr"/>
            <a:r>
              <a:rPr lang="th-TH" sz="60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การวิเคราะห์แนวโน้มความแห้งแล้งของจังหวัดลำปางโดยใช้ค่าดัชนีชี้วัดความแห้งแล้ง </a:t>
            </a:r>
            <a:r>
              <a:rPr lang="en-US" sz="60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GMI</a:t>
            </a:r>
            <a:endParaRPr lang="th-TH" sz="60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Rectangle 3"/>
          <p:cNvSpPr>
            <a:spLocks noGrp="1"/>
          </p:cNvSpPr>
          <p:nvPr>
            <p:ph type="subTitle" idx="1"/>
          </p:nvPr>
        </p:nvSpPr>
        <p:spPr>
          <a:xfrm>
            <a:off x="685800" y="3429000"/>
            <a:ext cx="8229600" cy="2895600"/>
          </a:xfrm>
        </p:spPr>
        <p:txBody>
          <a:bodyPr>
            <a:noAutofit/>
          </a:bodyPr>
          <a:lstStyle/>
          <a:p>
            <a:pPr algn="l"/>
            <a:r>
              <a:rPr lang="th-TH" sz="36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โดย </a:t>
            </a:r>
            <a:r>
              <a:rPr lang="th-TH" sz="3600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                  นายณรงค์ รักคน</a:t>
            </a:r>
          </a:p>
          <a:p>
            <a:pPr algn="ctr"/>
            <a:r>
              <a:rPr lang="th-TH" sz="3600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  รหัสนักศึกษา </a:t>
            </a:r>
            <a:r>
              <a:rPr lang="en-US" sz="3600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55141228</a:t>
            </a:r>
            <a:endParaRPr lang="th-TH" sz="3600" dirty="0" smtClean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l"/>
            <a:r>
              <a:rPr lang="th-TH" sz="36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อาจารย์ที่ปรึกษา</a:t>
            </a:r>
            <a:r>
              <a:rPr lang="th-TH" sz="3600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  อาจารย์ ดร</a:t>
            </a:r>
            <a:r>
              <a:rPr lang="en-US" sz="36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3600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ภาคภูมิ รัตน์จิรานุ</a:t>
            </a:r>
            <a:r>
              <a:rPr lang="th-TH" sz="3600" dirty="0" err="1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กูล</a:t>
            </a:r>
            <a:r>
              <a:rPr lang="th-TH" sz="36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โดย </a:t>
            </a:r>
            <a:r>
              <a:rPr 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ชื่อของคุณ</a:t>
            </a:r>
          </a:p>
        </p:txBody>
      </p:sp>
      <p:sp>
        <p:nvSpPr>
          <p:cNvPr id="5" name="ตัวแทนหมายเลขสไลด์ 4"/>
          <p:cNvSpPr>
            <a:spLocks noGrp="1"/>
          </p:cNvSpPr>
          <p:nvPr>
            <p:ph type="sldNum" sz="quarter" idx="12"/>
          </p:nvPr>
        </p:nvSpPr>
        <p:spPr>
          <a:xfrm>
            <a:off x="8458200" y="6200775"/>
            <a:ext cx="457200" cy="476250"/>
          </a:xfrm>
        </p:spPr>
        <p:txBody>
          <a:bodyPr/>
          <a:lstStyle/>
          <a:p>
            <a:fld id="{0A972C2B-04EA-4F77-A01A-9060E3939066}" type="slidenum">
              <a:rPr lang="en-US" smtClean="0">
                <a:solidFill>
                  <a:schemeClr val="bg1"/>
                </a:solidFill>
              </a:rPr>
              <a:pPr/>
              <a:t>1</a:t>
            </a:fld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3581400" y="38100"/>
            <a:ext cx="2286000" cy="1143000"/>
          </a:xfrm>
        </p:spPr>
        <p:txBody>
          <a:bodyPr>
            <a:normAutofit/>
          </a:bodyPr>
          <a:lstStyle/>
          <a:p>
            <a:r>
              <a:rPr lang="th-TH" sz="5400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ผลการวิจัย</a:t>
            </a:r>
            <a:endParaRPr lang="en-US" sz="5400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aphicFrame>
        <p:nvGraphicFramePr>
          <p:cNvPr id="4" name="แผนภูมิ 3"/>
          <p:cNvGraphicFramePr/>
          <p:nvPr>
            <p:extLst>
              <p:ext uri="{D42A27DB-BD31-4B8C-83A1-F6EECF244321}">
                <p14:modId xmlns:p14="http://schemas.microsoft.com/office/powerpoint/2010/main" val="3608620348"/>
              </p:ext>
            </p:extLst>
          </p:nvPr>
        </p:nvGraphicFramePr>
        <p:xfrm>
          <a:off x="914401" y="990600"/>
          <a:ext cx="7467600" cy="45554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สี่เหลี่ยมผืนผ้า 4"/>
          <p:cNvSpPr/>
          <p:nvPr/>
        </p:nvSpPr>
        <p:spPr>
          <a:xfrm>
            <a:off x="1257300" y="5468970"/>
            <a:ext cx="6934200" cy="10143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tabLst>
                <a:tab pos="1477645" algn="l"/>
              </a:tabLst>
            </a:pPr>
            <a:r>
              <a:rPr lang="th-TH" dirty="0">
                <a:solidFill>
                  <a:schemeClr val="bg1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กราฟแสดงความสัมพันธ์ระหว่างจำนวนปีกับระดับความแห้งค่า</a:t>
            </a:r>
            <a:r>
              <a:rPr lang="en-US" dirty="0">
                <a:solidFill>
                  <a:schemeClr val="bg1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GMIpct</a:t>
            </a:r>
            <a:r>
              <a:rPr lang="en-US" dirty="0">
                <a:solidFill>
                  <a:schemeClr val="bg1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</a:t>
            </a:r>
            <a:r>
              <a:rPr lang="th-TH" dirty="0">
                <a:solidFill>
                  <a:schemeClr val="bg1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ของเดือนกันยายน ปีพ.ศ.2538-25</a:t>
            </a:r>
            <a:r>
              <a:rPr lang="en-US" dirty="0">
                <a:solidFill>
                  <a:schemeClr val="bg1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47 </a:t>
            </a:r>
            <a:r>
              <a:rPr lang="th-TH" dirty="0">
                <a:solidFill>
                  <a:schemeClr val="bg1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และ</a:t>
            </a:r>
            <a:r>
              <a:rPr lang="th-TH" dirty="0" err="1">
                <a:solidFill>
                  <a:schemeClr val="bg1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ปีพ</a:t>
            </a:r>
            <a:r>
              <a:rPr lang="en-US" dirty="0">
                <a:solidFill>
                  <a:schemeClr val="bg1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.</a:t>
            </a:r>
            <a:r>
              <a:rPr lang="th-TH" dirty="0">
                <a:solidFill>
                  <a:schemeClr val="bg1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ศ</a:t>
            </a:r>
            <a:r>
              <a:rPr lang="en-US" dirty="0">
                <a:solidFill>
                  <a:schemeClr val="bg1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.2548-2557</a:t>
            </a:r>
            <a:endParaRPr lang="en-US" sz="1800" dirty="0">
              <a:solidFill>
                <a:schemeClr val="bg1"/>
              </a:solidFill>
              <a:effectLst/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12"/>
          </p:nvPr>
        </p:nvSpPr>
        <p:spPr>
          <a:xfrm>
            <a:off x="8305800" y="6245225"/>
            <a:ext cx="685800" cy="476250"/>
          </a:xfrm>
        </p:spPr>
        <p:txBody>
          <a:bodyPr/>
          <a:lstStyle/>
          <a:p>
            <a:fld id="{0A972C2B-04EA-4F77-A01A-9060E3939066}" type="slidenum">
              <a:rPr lang="en-US" smtClean="0">
                <a:solidFill>
                  <a:schemeClr val="bg1"/>
                </a:solidFill>
              </a:rPr>
              <a:pPr/>
              <a:t>10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9409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3733800" y="228600"/>
            <a:ext cx="2362200" cy="1143000"/>
          </a:xfrm>
        </p:spPr>
        <p:txBody>
          <a:bodyPr>
            <a:noAutofit/>
          </a:bodyPr>
          <a:lstStyle/>
          <a:p>
            <a:r>
              <a:rPr lang="th-TH" sz="54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ผลการวิจัย</a:t>
            </a:r>
            <a:endParaRPr lang="en-US" sz="5400" dirty="0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2"/>
          </p:nvPr>
        </p:nvSpPr>
        <p:spPr>
          <a:xfrm>
            <a:off x="8153400" y="6245225"/>
            <a:ext cx="609600" cy="476250"/>
          </a:xfrm>
        </p:spPr>
        <p:txBody>
          <a:bodyPr/>
          <a:lstStyle/>
          <a:p>
            <a:fld id="{0A972C2B-04EA-4F77-A01A-9060E3939066}" type="slidenum">
              <a:rPr lang="en-US" smtClean="0">
                <a:solidFill>
                  <a:schemeClr val="bg1"/>
                </a:solidFill>
              </a:rPr>
              <a:pPr/>
              <a:t>11</a:t>
            </a:fld>
            <a:endParaRPr lang="en-US">
              <a:solidFill>
                <a:schemeClr val="bg1"/>
              </a:solidFill>
            </a:endParaRPr>
          </a:p>
        </p:txBody>
      </p:sp>
      <p:graphicFrame>
        <p:nvGraphicFramePr>
          <p:cNvPr id="9" name="แผนภูมิ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32517057"/>
              </p:ext>
            </p:extLst>
          </p:nvPr>
        </p:nvGraphicFramePr>
        <p:xfrm>
          <a:off x="1828800" y="1397000"/>
          <a:ext cx="5791200" cy="3581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สี่เหลี่ยมผืนผ้า 9"/>
          <p:cNvSpPr/>
          <p:nvPr/>
        </p:nvSpPr>
        <p:spPr>
          <a:xfrm>
            <a:off x="1143000" y="5230845"/>
            <a:ext cx="7086600" cy="10143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tabLst>
                <a:tab pos="1477645" algn="l"/>
              </a:tabLst>
            </a:pPr>
            <a:r>
              <a:rPr lang="th-TH" dirty="0">
                <a:solidFill>
                  <a:schemeClr val="bg1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กราฟแสดงความสัมพันธ์ระหว่างจำนวนปีกับระดับความแห้งค่า</a:t>
            </a:r>
            <a:r>
              <a:rPr lang="en-US" dirty="0">
                <a:solidFill>
                  <a:schemeClr val="bg1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GMIpct</a:t>
            </a:r>
            <a:r>
              <a:rPr lang="en-US" dirty="0">
                <a:solidFill>
                  <a:schemeClr val="bg1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</a:t>
            </a:r>
            <a:r>
              <a:rPr lang="th-TH" dirty="0" smtClean="0">
                <a:solidFill>
                  <a:schemeClr val="bg1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รวม </a:t>
            </a:r>
            <a:r>
              <a:rPr lang="en-US" dirty="0" smtClean="0">
                <a:solidFill>
                  <a:schemeClr val="bg1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4 </a:t>
            </a:r>
            <a:r>
              <a:rPr lang="th-TH" dirty="0" smtClean="0">
                <a:solidFill>
                  <a:schemeClr val="bg1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เดือน </a:t>
            </a:r>
            <a:r>
              <a:rPr lang="th-TH" dirty="0">
                <a:solidFill>
                  <a:schemeClr val="bg1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ปีพ.ศ.2538-25</a:t>
            </a:r>
            <a:r>
              <a:rPr lang="en-US" dirty="0">
                <a:solidFill>
                  <a:schemeClr val="bg1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47 </a:t>
            </a:r>
            <a:r>
              <a:rPr lang="th-TH" dirty="0">
                <a:solidFill>
                  <a:schemeClr val="bg1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และ</a:t>
            </a:r>
            <a:r>
              <a:rPr lang="th-TH" dirty="0" err="1">
                <a:solidFill>
                  <a:schemeClr val="bg1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ปีพ</a:t>
            </a:r>
            <a:r>
              <a:rPr lang="en-US" dirty="0">
                <a:solidFill>
                  <a:schemeClr val="bg1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.</a:t>
            </a:r>
            <a:r>
              <a:rPr lang="th-TH" dirty="0">
                <a:solidFill>
                  <a:schemeClr val="bg1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ศ</a:t>
            </a:r>
            <a:r>
              <a:rPr lang="en-US" dirty="0">
                <a:solidFill>
                  <a:schemeClr val="bg1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.2548-2557</a:t>
            </a:r>
            <a:endParaRPr lang="en-US" sz="1800" dirty="0">
              <a:solidFill>
                <a:schemeClr val="bg1"/>
              </a:solidFill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91687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3276600" y="1143000"/>
            <a:ext cx="3733800" cy="1143000"/>
          </a:xfrm>
        </p:spPr>
        <p:txBody>
          <a:bodyPr>
            <a:normAutofit/>
          </a:bodyPr>
          <a:lstStyle/>
          <a:p>
            <a:r>
              <a:rPr lang="th-TH" sz="5400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สรุปผลการทดลอง</a:t>
            </a:r>
            <a:endParaRPr lang="en-US" sz="5400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660400" y="2514600"/>
            <a:ext cx="8229600" cy="3048000"/>
          </a:xfrm>
        </p:spPr>
        <p:txBody>
          <a:bodyPr>
            <a:normAutofit fontScale="92500"/>
          </a:bodyPr>
          <a:lstStyle/>
          <a:p>
            <a:pPr marL="0" indent="0" algn="thaiDist">
              <a:buNone/>
            </a:pPr>
            <a:r>
              <a:rPr lang="th-TH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จากผลการทดลองพบว่า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1. </a:t>
            </a:r>
            <a:r>
              <a:rPr lang="th-TH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ปี </a:t>
            </a:r>
            <a:r>
              <a:rPr lang="th-TH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พ</a:t>
            </a:r>
            <a:r>
              <a:rPr lang="en-US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</a:t>
            </a:r>
            <a:r>
              <a:rPr lang="th-TH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ศ</a:t>
            </a:r>
            <a:r>
              <a:rPr lang="en-US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</a:t>
            </a:r>
            <a:r>
              <a:rPr lang="en-US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2538-2557 </a:t>
            </a:r>
            <a:r>
              <a:rPr lang="th-TH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เดือน</a:t>
            </a:r>
            <a:r>
              <a:rPr lang="th-TH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มิถุนายนถึงเดือนกันยายน </a:t>
            </a:r>
            <a:r>
              <a:rPr lang="th-TH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จำนวนปริมาณน้ำฝนสะสม</a:t>
            </a:r>
            <a:endParaRPr lang="en-US" dirty="0" smtClean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</a:t>
            </a:r>
            <a:r>
              <a:rPr lang="th-TH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ที่มีค่าต่ำสุด ได้แก่ ปี พ</a:t>
            </a:r>
            <a:r>
              <a:rPr lang="en-US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</a:t>
            </a:r>
            <a:r>
              <a:rPr lang="th-TH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ศ</a:t>
            </a:r>
            <a:r>
              <a:rPr lang="en-US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.2551 </a:t>
            </a:r>
            <a:r>
              <a:rPr lang="th-TH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และปีที่มีค่าสูงสุด ได้แก่ปี พ</a:t>
            </a:r>
            <a:r>
              <a:rPr lang="en-US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</a:t>
            </a:r>
            <a:r>
              <a:rPr lang="th-TH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ศ</a:t>
            </a:r>
            <a:r>
              <a:rPr lang="en-US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.2554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2. </a:t>
            </a:r>
            <a:r>
              <a:rPr lang="th-TH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ปี </a:t>
            </a:r>
            <a:r>
              <a:rPr lang="th-TH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พ</a:t>
            </a:r>
            <a:r>
              <a:rPr lang="en-US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</a:t>
            </a:r>
            <a:r>
              <a:rPr lang="th-TH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ศ</a:t>
            </a:r>
            <a:r>
              <a:rPr lang="en-US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</a:t>
            </a:r>
            <a:r>
              <a:rPr lang="en-US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25</a:t>
            </a:r>
            <a:r>
              <a:rPr lang="en-US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38</a:t>
            </a:r>
            <a:r>
              <a:rPr lang="en-US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-2547 </a:t>
            </a:r>
            <a:r>
              <a:rPr lang="th-TH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ตั้งแต่เดือนมิถุนายน</a:t>
            </a:r>
            <a:r>
              <a:rPr lang="th-TH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ถึงเดือน</a:t>
            </a:r>
            <a:r>
              <a:rPr lang="th-TH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กันยายน จำนวนปี</a:t>
            </a:r>
            <a:r>
              <a:rPr lang="th-TH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ที่</a:t>
            </a:r>
            <a:r>
              <a:rPr lang="en-US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</a:t>
            </a:r>
            <a:r>
              <a:rPr lang="th-TH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แล้งจัด </a:t>
            </a:r>
            <a:r>
              <a:rPr lang="en-US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7</a:t>
            </a:r>
            <a:r>
              <a:rPr lang="en-US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ปี </a:t>
            </a:r>
            <a:r>
              <a:rPr lang="th-TH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และปีที่แล้ง </a:t>
            </a:r>
            <a:r>
              <a:rPr lang="en-US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</a:t>
            </a:r>
            <a:r>
              <a:rPr lang="th-TH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ปี</a:t>
            </a:r>
            <a:endParaRPr lang="en-US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" name="ตัวแทนหมายเลขสไลด์ 4"/>
          <p:cNvSpPr>
            <a:spLocks noGrp="1"/>
          </p:cNvSpPr>
          <p:nvPr>
            <p:ph type="sldNum" sz="quarter" idx="12"/>
          </p:nvPr>
        </p:nvSpPr>
        <p:spPr>
          <a:xfrm>
            <a:off x="8305800" y="6248400"/>
            <a:ext cx="609600" cy="476250"/>
          </a:xfrm>
        </p:spPr>
        <p:txBody>
          <a:bodyPr/>
          <a:lstStyle/>
          <a:p>
            <a:fld id="{0A972C2B-04EA-4F77-A01A-9060E3939066}" type="slidenum">
              <a:rPr lang="en-US" smtClean="0">
                <a:solidFill>
                  <a:schemeClr val="bg1"/>
                </a:solidFill>
              </a:rPr>
              <a:pPr/>
              <a:t>12</a:t>
            </a:fld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6101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3276600" y="1222375"/>
            <a:ext cx="3810000" cy="1143000"/>
          </a:xfrm>
        </p:spPr>
        <p:txBody>
          <a:bodyPr>
            <a:normAutofit/>
          </a:bodyPr>
          <a:lstStyle/>
          <a:p>
            <a:r>
              <a:rPr lang="th-TH" sz="54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สรุปผลการทดลอง</a:t>
            </a:r>
            <a:endParaRPr lang="en-US" sz="5400" dirty="0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685800" y="2819400"/>
            <a:ext cx="8229600" cy="29718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3. </a:t>
            </a:r>
            <a:r>
              <a:rPr lang="th-TH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ปี พ</a:t>
            </a:r>
            <a:r>
              <a:rPr lang="en-US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</a:t>
            </a:r>
            <a:r>
              <a:rPr lang="th-TH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ศ</a:t>
            </a:r>
            <a:r>
              <a:rPr lang="en-US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</a:t>
            </a:r>
            <a:r>
              <a:rPr lang="en-US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2548-2557 </a:t>
            </a:r>
            <a:r>
              <a:rPr lang="th-TH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ตั้งแต่เดือนมิถุนายนถึงเดือนกันยายน จำนวนปีที่</a:t>
            </a:r>
            <a:r>
              <a:rPr lang="en-US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</a:t>
            </a:r>
            <a:r>
              <a:rPr lang="th-TH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แล้ง</a:t>
            </a:r>
            <a:r>
              <a:rPr lang="th-TH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จัด </a:t>
            </a:r>
            <a:r>
              <a:rPr lang="en-US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10 </a:t>
            </a:r>
            <a:r>
              <a:rPr lang="th-TH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ปี และปีที่</a:t>
            </a:r>
            <a:r>
              <a:rPr lang="th-TH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แล้ง </a:t>
            </a:r>
            <a:r>
              <a:rPr lang="en-US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5</a:t>
            </a:r>
            <a:r>
              <a:rPr lang="th-TH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ปี</a:t>
            </a:r>
            <a:endParaRPr lang="en-US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buNone/>
            </a:pPr>
            <a:r>
              <a:rPr lang="th-TH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ดังนั้น แสดงให้เห็นว่าในช่วงปีหลังปีที่ แล้งจนถึงแล้งจัด มีจำนวนปีที่เพิ่มขึ้นและสามารถคาดการณ์ได้ว่าในปีถัดไปก็มีแนวโน้มของความแห้งแล้งที่เพิ่มมากขึ้นเช่นกัน</a:t>
            </a:r>
            <a:endParaRPr lang="en-US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2"/>
          </p:nvPr>
        </p:nvSpPr>
        <p:spPr>
          <a:xfrm>
            <a:off x="8077200" y="6245225"/>
            <a:ext cx="685800" cy="476250"/>
          </a:xfrm>
        </p:spPr>
        <p:txBody>
          <a:bodyPr/>
          <a:lstStyle/>
          <a:p>
            <a:fld id="{0A972C2B-04EA-4F77-A01A-9060E3939066}" type="slidenum">
              <a:rPr lang="en-US" smtClean="0">
                <a:solidFill>
                  <a:schemeClr val="bg1"/>
                </a:solidFill>
              </a:rPr>
              <a:pPr/>
              <a:t>13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2307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876800" y="4800600"/>
            <a:ext cx="3581400" cy="1143000"/>
          </a:xfrm>
        </p:spPr>
        <p:txBody>
          <a:bodyPr>
            <a:normAutofit/>
          </a:bodyPr>
          <a:lstStyle/>
          <a:p>
            <a:r>
              <a:rPr lang="th-TH" sz="6000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จบการนำเสนอ</a:t>
            </a:r>
            <a:endParaRPr lang="en-US" sz="6000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" name="ตัวแทนหมายเลขสไลด์ 4"/>
          <p:cNvSpPr>
            <a:spLocks noGrp="1"/>
          </p:cNvSpPr>
          <p:nvPr>
            <p:ph type="sldNum" sz="quarter" idx="12"/>
          </p:nvPr>
        </p:nvSpPr>
        <p:spPr>
          <a:xfrm>
            <a:off x="8305800" y="6248400"/>
            <a:ext cx="685800" cy="476250"/>
          </a:xfrm>
        </p:spPr>
        <p:txBody>
          <a:bodyPr/>
          <a:lstStyle/>
          <a:p>
            <a:fld id="{0A972C2B-04EA-4F77-A01A-9060E3939066}" type="slidenum">
              <a:rPr lang="en-US" smtClean="0">
                <a:solidFill>
                  <a:schemeClr val="bg1"/>
                </a:solidFill>
              </a:rPr>
              <a:pPr/>
              <a:t>14</a:t>
            </a:fld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3473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4"/>
          <p:cNvSpPr>
            <a:spLocks noGrp="1"/>
          </p:cNvSpPr>
          <p:nvPr>
            <p:ph type="title"/>
          </p:nvPr>
        </p:nvSpPr>
        <p:spPr>
          <a:xfrm>
            <a:off x="4131288" y="227694"/>
            <a:ext cx="1600200" cy="1143000"/>
          </a:xfrm>
        </p:spPr>
        <p:txBody>
          <a:bodyPr anchor="b" anchorCtr="0">
            <a:normAutofit/>
          </a:bodyPr>
          <a:lstStyle/>
          <a:p>
            <a:r>
              <a:rPr lang="th-TH" sz="6000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บทนำ</a:t>
            </a:r>
            <a:endParaRPr lang="th-TH" sz="6000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2" name="รูปภาพ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523547"/>
            <a:ext cx="3856139" cy="26324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รูปภาพ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7900" y="1562100"/>
            <a:ext cx="4016381" cy="26324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ตัวแทนหมายเลขสไลด์ 4"/>
          <p:cNvSpPr>
            <a:spLocks noGrp="1"/>
          </p:cNvSpPr>
          <p:nvPr>
            <p:ph type="sldNum" sz="quarter" idx="12"/>
          </p:nvPr>
        </p:nvSpPr>
        <p:spPr>
          <a:xfrm>
            <a:off x="8445500" y="6248400"/>
            <a:ext cx="609600" cy="476250"/>
          </a:xfrm>
        </p:spPr>
        <p:txBody>
          <a:bodyPr/>
          <a:lstStyle/>
          <a:p>
            <a:fld id="{0A972C2B-04EA-4F77-A01A-9060E3939066}" type="slidenum">
              <a:rPr lang="en-US" smtClean="0">
                <a:solidFill>
                  <a:schemeClr val="bg1"/>
                </a:solidFill>
              </a:rPr>
              <a:pPr/>
              <a:t>2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6" name="รูปภาพ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4000" y="2565400"/>
            <a:ext cx="3454400" cy="2590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รูปภาพ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4308872"/>
            <a:ext cx="3801088" cy="25150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รูปภาพ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4324288"/>
            <a:ext cx="3786007" cy="25337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0"/>
          <p:cNvSpPr>
            <a:spLocks noGrp="1"/>
          </p:cNvSpPr>
          <p:nvPr>
            <p:ph type="title"/>
          </p:nvPr>
        </p:nvSpPr>
        <p:spPr>
          <a:xfrm>
            <a:off x="3276600" y="457200"/>
            <a:ext cx="5562600" cy="1143000"/>
          </a:xfrm>
        </p:spPr>
        <p:txBody>
          <a:bodyPr anchor="b" anchorCtr="0">
            <a:noAutofit/>
          </a:bodyPr>
          <a:lstStyle/>
          <a:p>
            <a:r>
              <a:rPr lang="th-TH" sz="6000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วัตถุประสงค์ของงานวิจัย</a:t>
            </a:r>
            <a:endParaRPr lang="th-TH" sz="6000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1" name="Rectangle 11"/>
          <p:cNvSpPr>
            <a:spLocks noGrp="1"/>
          </p:cNvSpPr>
          <p:nvPr>
            <p:ph type="body" idx="1"/>
          </p:nvPr>
        </p:nvSpPr>
        <p:spPr>
          <a:xfrm>
            <a:off x="927100" y="2057400"/>
            <a:ext cx="8229600" cy="3581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1.</a:t>
            </a:r>
            <a:r>
              <a:rPr lang="th-TH" sz="4400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เพื่อ</a:t>
            </a:r>
            <a:r>
              <a:rPr lang="th-TH" sz="44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ศึกษาการเปลี่ยนแปลงของปริมาณน้ำฝน</a:t>
            </a:r>
            <a:r>
              <a:rPr lang="th-TH" sz="4400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ของ</a:t>
            </a:r>
            <a:endParaRPr lang="en-US" sz="4400" dirty="0" smtClean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buNone/>
            </a:pPr>
            <a:r>
              <a:rPr lang="th-TH" sz="4400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จังหวัด</a:t>
            </a:r>
            <a:r>
              <a:rPr lang="th-TH" sz="44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ลำปาง</a:t>
            </a:r>
            <a:endParaRPr lang="en-US" sz="4400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buNone/>
            </a:pPr>
            <a:r>
              <a:rPr lang="en-US" sz="4400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2.</a:t>
            </a:r>
            <a:r>
              <a:rPr lang="th-TH" sz="4400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เพื่อ</a:t>
            </a:r>
            <a:r>
              <a:rPr lang="th-TH" sz="44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ศึกษาค่าแนวโน้มความแห้งแล้งของจังหวัด</a:t>
            </a:r>
            <a:r>
              <a:rPr lang="th-TH" sz="4400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ลำปาง</a:t>
            </a:r>
            <a:endParaRPr lang="en-US" sz="4400" dirty="0" smtClean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buNone/>
            </a:pPr>
            <a:r>
              <a:rPr lang="en-US" sz="4400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</a:t>
            </a:r>
            <a:r>
              <a:rPr lang="th-TH" sz="4400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โดย</a:t>
            </a:r>
            <a:r>
              <a:rPr lang="th-TH" sz="44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ใช้ดัชนีชี้วัดความ</a:t>
            </a:r>
            <a:r>
              <a:rPr lang="th-TH" sz="4400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แห้งแล้ง </a:t>
            </a:r>
            <a:r>
              <a:rPr lang="en-US" sz="4400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GMI</a:t>
            </a:r>
            <a:endParaRPr lang="en-US" sz="4400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ตัวแทนหมายเลขสไลด์ 2"/>
          <p:cNvSpPr>
            <a:spLocks noGrp="1"/>
          </p:cNvSpPr>
          <p:nvPr>
            <p:ph type="sldNum" sz="quarter" idx="12"/>
          </p:nvPr>
        </p:nvSpPr>
        <p:spPr>
          <a:xfrm>
            <a:off x="8382000" y="6248400"/>
            <a:ext cx="457200" cy="476250"/>
          </a:xfrm>
        </p:spPr>
        <p:txBody>
          <a:bodyPr/>
          <a:lstStyle/>
          <a:p>
            <a:fld id="{0A972C2B-04EA-4F77-A01A-9060E3939066}" type="slidenum">
              <a:rPr lang="en-US" smtClean="0">
                <a:solidFill>
                  <a:schemeClr val="bg1"/>
                </a:solidFill>
              </a:rPr>
              <a:pPr/>
              <a:t>3</a:t>
            </a:fld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29"/>
          <p:cNvSpPr>
            <a:spLocks noGrp="1"/>
          </p:cNvSpPr>
          <p:nvPr>
            <p:ph type="title"/>
          </p:nvPr>
        </p:nvSpPr>
        <p:spPr>
          <a:xfrm>
            <a:off x="2819400" y="400844"/>
            <a:ext cx="3530600" cy="877888"/>
          </a:xfrm>
        </p:spPr>
        <p:txBody>
          <a:bodyPr anchor="b" anchorCtr="0">
            <a:normAutofit/>
          </a:bodyPr>
          <a:lstStyle/>
          <a:p>
            <a:pPr algn="ctr"/>
            <a:r>
              <a:rPr lang="th-TH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วิธีการดำเนินการวิจัย</a:t>
            </a:r>
            <a:endParaRPr lang="th-TH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3" name="ตัวแทนหมายเลขสไลด์ 12"/>
          <p:cNvSpPr>
            <a:spLocks noGrp="1"/>
          </p:cNvSpPr>
          <p:nvPr>
            <p:ph type="sldNum" sz="quarter" idx="12"/>
          </p:nvPr>
        </p:nvSpPr>
        <p:spPr>
          <a:xfrm>
            <a:off x="8204200" y="6245225"/>
            <a:ext cx="762000" cy="476250"/>
          </a:xfrm>
        </p:spPr>
        <p:txBody>
          <a:bodyPr/>
          <a:lstStyle/>
          <a:p>
            <a:fld id="{0A972C2B-04EA-4F77-A01A-9060E3939066}" type="slidenum">
              <a:rPr lang="en-US" smtClean="0">
                <a:solidFill>
                  <a:schemeClr val="bg1"/>
                </a:solidFill>
              </a:rPr>
              <a:pPr/>
              <a:t>4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สี่เหลี่ยมผืนผ้า 1"/>
          <p:cNvSpPr/>
          <p:nvPr/>
        </p:nvSpPr>
        <p:spPr>
          <a:xfrm>
            <a:off x="2133600" y="1674812"/>
            <a:ext cx="4495800" cy="762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การศึกษาเอกสารและงานวิจัยที่เกี่ยวข้อง</a:t>
            </a:r>
            <a:endParaRPr lang="en-US" sz="32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1371600" y="2921001"/>
            <a:ext cx="6172200" cy="6858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รวบรวมข้อมูลปริมาณน้ำฝนในปีอดีต พ</a:t>
            </a:r>
            <a:r>
              <a:rPr lang="en-US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.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ศ</a:t>
            </a:r>
            <a:r>
              <a:rPr lang="en-US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.2538 – 2557 </a:t>
            </a: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609600" y="4267200"/>
            <a:ext cx="8153400" cy="1803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แปลค่าปริมาณน้ำฝนเป็นค่าน้ำฝนสะสมรายวัน ให้เป็นปริมาณน้ำฝนสะสมรายเดือน จำนวน </a:t>
            </a:r>
            <a:r>
              <a:rPr lang="en-US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4 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เดือนได้แก่เดือนมิถุนายน กรกฎาคม สิงหาคม และกันยายน   ในปีอดีตตั้งแต่ พ.ศ.25</a:t>
            </a:r>
            <a:r>
              <a:rPr lang="en-US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3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8-2557</a:t>
            </a:r>
            <a:endParaRPr lang="en-US" sz="32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6" name="ลูกศรลง 5"/>
          <p:cNvSpPr/>
          <p:nvPr/>
        </p:nvSpPr>
        <p:spPr>
          <a:xfrm>
            <a:off x="4191000" y="2436812"/>
            <a:ext cx="393700" cy="48418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ลูกศรลง 6"/>
          <p:cNvSpPr/>
          <p:nvPr/>
        </p:nvSpPr>
        <p:spPr>
          <a:xfrm>
            <a:off x="4216400" y="3644901"/>
            <a:ext cx="419100" cy="58419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3009900" y="193675"/>
            <a:ext cx="4457700" cy="1143000"/>
          </a:xfrm>
        </p:spPr>
        <p:txBody>
          <a:bodyPr>
            <a:normAutofit/>
          </a:bodyPr>
          <a:lstStyle/>
          <a:p>
            <a:r>
              <a:rPr lang="th-TH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วิธีการดำเนินการวิจัย(ต่อ)</a:t>
            </a:r>
            <a:endParaRPr lang="en-US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72C2B-04EA-4F77-A01A-9060E3939066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1714500" y="1752600"/>
            <a:ext cx="5943600" cy="914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คำนวณหาค่าดัชนีชี้วัดวัดความแห้งแล้ง </a:t>
            </a:r>
            <a:r>
              <a:rPr lang="en-US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GMI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จากสูตร</a:t>
            </a:r>
            <a:endParaRPr lang="en-US" sz="32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876300" y="3238500"/>
            <a:ext cx="7696200" cy="14478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นำค่า </a:t>
            </a:r>
            <a:r>
              <a:rPr lang="en-US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GMI 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ของแต่ละเดือนมาวิเคราะห์ให้อยู่ในรูปของ</a:t>
            </a:r>
            <a:r>
              <a:rPr lang="th-TH" sz="32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เปอร์เซ็นไตล์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(</a:t>
            </a:r>
            <a:r>
              <a:rPr lang="en-US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percentile rank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) แล้วนำไปเทียบหาค่าระดับความแห้งแล้ง</a:t>
            </a:r>
            <a:endParaRPr lang="en-US" sz="32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3810000" y="5232400"/>
            <a:ext cx="1752600" cy="91122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3200">
                <a:latin typeface="TH SarabunPSK" panose="020B0500040200020003" pitchFamily="34" charset="-34"/>
                <a:cs typeface="TH SarabunPSK" panose="020B0500040200020003" pitchFamily="34" charset="-34"/>
              </a:rPr>
              <a:t>สรุปผลวิจัย</a:t>
            </a:r>
            <a:endParaRPr lang="en-US" sz="320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8" name="ลูกศรลง 7"/>
          <p:cNvSpPr/>
          <p:nvPr/>
        </p:nvSpPr>
        <p:spPr>
          <a:xfrm>
            <a:off x="4495800" y="2667000"/>
            <a:ext cx="457200" cy="5715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ลูกศรลง 8"/>
          <p:cNvSpPr/>
          <p:nvPr/>
        </p:nvSpPr>
        <p:spPr>
          <a:xfrm>
            <a:off x="4495800" y="4686300"/>
            <a:ext cx="457200" cy="4953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908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"/>
          <p:cNvSpPr>
            <a:spLocks noGrp="1"/>
          </p:cNvSpPr>
          <p:nvPr>
            <p:ph type="ctrTitle"/>
          </p:nvPr>
        </p:nvSpPr>
        <p:spPr>
          <a:xfrm>
            <a:off x="3352800" y="609600"/>
            <a:ext cx="2514600" cy="714375"/>
          </a:xfrm>
        </p:spPr>
        <p:txBody>
          <a:bodyPr anchor="b" anchorCtr="0">
            <a:noAutofit/>
          </a:bodyPr>
          <a:lstStyle/>
          <a:p>
            <a:pPr algn="ctr"/>
            <a:r>
              <a:rPr lang="th-TH" sz="5400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ผลการวิจัย</a:t>
            </a:r>
            <a:endParaRPr lang="th-TH" sz="5400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aphicFrame>
        <p:nvGraphicFramePr>
          <p:cNvPr id="7" name="แผนภูมิ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79007382"/>
              </p:ext>
            </p:extLst>
          </p:nvPr>
        </p:nvGraphicFramePr>
        <p:xfrm>
          <a:off x="304800" y="1323975"/>
          <a:ext cx="8305800" cy="45434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สี่เหลี่ยมผืนผ้า 2"/>
          <p:cNvSpPr/>
          <p:nvPr/>
        </p:nvSpPr>
        <p:spPr>
          <a:xfrm>
            <a:off x="1143000" y="5791200"/>
            <a:ext cx="7467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dirty="0">
                <a:solidFill>
                  <a:schemeClr val="bg1"/>
                </a:solidFill>
                <a:ea typeface="Calibri" panose="020F0502020204030204" pitchFamily="34" charset="0"/>
                <a:cs typeface="TH SarabunPSK" panose="020B0500040200020003" pitchFamily="34" charset="-34"/>
              </a:rPr>
              <a:t>กราฟแสดงความสัมพันธ์ระหว่างปริมาณน้ำฝนสะสมกับปี พ</a:t>
            </a:r>
            <a:r>
              <a:rPr lang="en-US" dirty="0">
                <a:solidFill>
                  <a:schemeClr val="bg1"/>
                </a:solidFill>
                <a:latin typeface="TH SarabunPSK" panose="020B0500040200020003" pitchFamily="34" charset="-34"/>
                <a:ea typeface="Calibri" panose="020F0502020204030204" pitchFamily="34" charset="0"/>
              </a:rPr>
              <a:t>.</a:t>
            </a:r>
            <a:r>
              <a:rPr lang="th-TH" dirty="0">
                <a:solidFill>
                  <a:schemeClr val="bg1"/>
                </a:solidFill>
                <a:latin typeface="TH SarabunPSK" panose="020B0500040200020003" pitchFamily="34" charset="-34"/>
                <a:ea typeface="Calibri" panose="020F0502020204030204" pitchFamily="34" charset="0"/>
              </a:rPr>
              <a:t>ศ</a:t>
            </a:r>
            <a:r>
              <a:rPr lang="en-US" dirty="0">
                <a:solidFill>
                  <a:schemeClr val="bg1"/>
                </a:solidFill>
                <a:latin typeface="TH SarabunPSK" panose="020B0500040200020003" pitchFamily="34" charset="-34"/>
                <a:ea typeface="Calibri" panose="020F0502020204030204" pitchFamily="34" charset="0"/>
              </a:rPr>
              <a:t>.</a:t>
            </a:r>
            <a:r>
              <a:rPr lang="th-TH" dirty="0">
                <a:solidFill>
                  <a:schemeClr val="bg1"/>
                </a:solidFill>
                <a:latin typeface="TH SarabunPSK" panose="020B0500040200020003" pitchFamily="34" charset="-34"/>
                <a:ea typeface="Calibri" panose="020F0502020204030204" pitchFamily="34" charset="0"/>
              </a:rPr>
              <a:t> </a:t>
            </a:r>
            <a:r>
              <a:rPr lang="en-US" dirty="0">
                <a:solidFill>
                  <a:schemeClr val="bg1"/>
                </a:solidFill>
                <a:latin typeface="TH SarabunPSK" panose="020B0500040200020003" pitchFamily="34" charset="-34"/>
                <a:ea typeface="Calibri" panose="020F0502020204030204" pitchFamily="34" charset="0"/>
              </a:rPr>
              <a:t>2538-2557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ตัวแทนหมายเลขสไลด์ 4"/>
          <p:cNvSpPr>
            <a:spLocks noGrp="1"/>
          </p:cNvSpPr>
          <p:nvPr>
            <p:ph type="sldNum" sz="quarter" idx="12"/>
          </p:nvPr>
        </p:nvSpPr>
        <p:spPr>
          <a:xfrm>
            <a:off x="8267700" y="6314420"/>
            <a:ext cx="685800" cy="476250"/>
          </a:xfrm>
        </p:spPr>
        <p:txBody>
          <a:bodyPr/>
          <a:lstStyle/>
          <a:p>
            <a:fld id="{0A972C2B-04EA-4F77-A01A-9060E3939066}" type="slidenum">
              <a:rPr lang="en-US" smtClean="0">
                <a:solidFill>
                  <a:schemeClr val="bg1"/>
                </a:solidFill>
              </a:rPr>
              <a:pPr/>
              <a:t>6</a:t>
            </a:fld>
            <a:endParaRPr lang="en-US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4"/>
          <p:cNvSpPr>
            <a:spLocks noGrp="1"/>
          </p:cNvSpPr>
          <p:nvPr>
            <p:ph type="title"/>
          </p:nvPr>
        </p:nvSpPr>
        <p:spPr>
          <a:xfrm>
            <a:off x="3657600" y="304800"/>
            <a:ext cx="2286000" cy="1036638"/>
          </a:xfrm>
        </p:spPr>
        <p:txBody>
          <a:bodyPr anchor="b" anchorCtr="0">
            <a:normAutofit/>
          </a:bodyPr>
          <a:lstStyle/>
          <a:p>
            <a:r>
              <a:rPr lang="th-TH" sz="5400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ผลการวิจัย</a:t>
            </a:r>
            <a:endParaRPr lang="th-TH" sz="5400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aphicFrame>
        <p:nvGraphicFramePr>
          <p:cNvPr id="4" name="แผนภูมิ 3"/>
          <p:cNvGraphicFramePr/>
          <p:nvPr>
            <p:extLst>
              <p:ext uri="{D42A27DB-BD31-4B8C-83A1-F6EECF244321}">
                <p14:modId xmlns:p14="http://schemas.microsoft.com/office/powerpoint/2010/main" val="1203230237"/>
              </p:ext>
            </p:extLst>
          </p:nvPr>
        </p:nvGraphicFramePr>
        <p:xfrm>
          <a:off x="1143000" y="1219200"/>
          <a:ext cx="6858000" cy="4495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สี่เหลี่ยมผืนผ้า 1"/>
          <p:cNvSpPr/>
          <p:nvPr/>
        </p:nvSpPr>
        <p:spPr>
          <a:xfrm>
            <a:off x="457200" y="5562600"/>
            <a:ext cx="8153400" cy="10143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tabLst>
                <a:tab pos="1477645" algn="l"/>
              </a:tabLst>
            </a:pPr>
            <a:r>
              <a:rPr lang="th-TH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กราฟแสดงความสัมพันธ์ระหว่างจำนวนปีกับระดับความแห้งค่า</a:t>
            </a:r>
            <a:r>
              <a:rPr lang="en-US" dirty="0">
                <a:solidFill>
                  <a:schemeClr val="bg1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GMIpct</a:t>
            </a:r>
            <a:r>
              <a:rPr lang="en-US" dirty="0">
                <a:solidFill>
                  <a:schemeClr val="bg1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 </a:t>
            </a:r>
            <a:r>
              <a:rPr lang="th-TH" dirty="0">
                <a:solidFill>
                  <a:schemeClr val="bg1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ของเดือนมิถุนายน ปีพ.ศ.2538-25</a:t>
            </a:r>
            <a:r>
              <a:rPr lang="en-US" dirty="0">
                <a:solidFill>
                  <a:schemeClr val="bg1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47 </a:t>
            </a:r>
            <a:r>
              <a:rPr lang="th-TH" dirty="0">
                <a:solidFill>
                  <a:schemeClr val="bg1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และ</a:t>
            </a:r>
            <a:r>
              <a:rPr lang="th-TH" dirty="0" err="1">
                <a:solidFill>
                  <a:schemeClr val="bg1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ปีพ</a:t>
            </a:r>
            <a:r>
              <a:rPr lang="en-US" dirty="0">
                <a:solidFill>
                  <a:schemeClr val="bg1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.</a:t>
            </a:r>
            <a:r>
              <a:rPr lang="th-TH" dirty="0">
                <a:solidFill>
                  <a:schemeClr val="bg1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ศ</a:t>
            </a:r>
            <a:r>
              <a:rPr lang="en-US" dirty="0">
                <a:solidFill>
                  <a:schemeClr val="bg1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.2548-2557</a:t>
            </a:r>
            <a:endParaRPr lang="en-US" sz="1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>
          <a:xfrm>
            <a:off x="8267700" y="6248400"/>
            <a:ext cx="685800" cy="476250"/>
          </a:xfrm>
        </p:spPr>
        <p:txBody>
          <a:bodyPr/>
          <a:lstStyle/>
          <a:p>
            <a:fld id="{0A972C2B-04EA-4F77-A01A-9060E3939066}" type="slidenum">
              <a:rPr lang="en-US" smtClean="0">
                <a:solidFill>
                  <a:schemeClr val="bg1"/>
                </a:solidFill>
              </a:rPr>
              <a:pPr/>
              <a:t>7</a:t>
            </a:fld>
            <a:endParaRPr lang="en-US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title"/>
          </p:nvPr>
        </p:nvSpPr>
        <p:spPr>
          <a:xfrm>
            <a:off x="3810000" y="152400"/>
            <a:ext cx="2438400" cy="1143000"/>
          </a:xfrm>
        </p:spPr>
        <p:txBody>
          <a:bodyPr anchor="b" anchorCtr="0">
            <a:noAutofit/>
          </a:bodyPr>
          <a:lstStyle/>
          <a:p>
            <a:r>
              <a:rPr lang="th-TH" sz="54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ผลการวิจัย</a:t>
            </a:r>
            <a:endParaRPr lang="th-TH" sz="5400" dirty="0"/>
          </a:p>
        </p:txBody>
      </p:sp>
      <p:graphicFrame>
        <p:nvGraphicFramePr>
          <p:cNvPr id="5" name="แผนภูมิ 4"/>
          <p:cNvGraphicFramePr/>
          <p:nvPr>
            <p:extLst>
              <p:ext uri="{D42A27DB-BD31-4B8C-83A1-F6EECF244321}">
                <p14:modId xmlns:p14="http://schemas.microsoft.com/office/powerpoint/2010/main" val="3294410629"/>
              </p:ext>
            </p:extLst>
          </p:nvPr>
        </p:nvGraphicFramePr>
        <p:xfrm>
          <a:off x="990600" y="1295400"/>
          <a:ext cx="7239000" cy="4343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สี่เหลี่ยมผืนผ้า 2"/>
          <p:cNvSpPr/>
          <p:nvPr/>
        </p:nvSpPr>
        <p:spPr>
          <a:xfrm>
            <a:off x="1371600" y="5486400"/>
            <a:ext cx="70104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b="1" dirty="0" smtClean="0">
                <a:solidFill>
                  <a:schemeClr val="bg1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</a:t>
            </a:r>
            <a:r>
              <a:rPr lang="en-US" b="1" dirty="0" smtClean="0">
                <a:solidFill>
                  <a:schemeClr val="bg1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  </a:t>
            </a:r>
            <a:r>
              <a:rPr lang="th-TH" dirty="0">
                <a:solidFill>
                  <a:schemeClr val="bg1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กราฟแสดงความสัมพันธ์ระหว่างจำนวนปีกับระดับความแห้งค่า</a:t>
            </a:r>
            <a:r>
              <a:rPr lang="en-US" dirty="0">
                <a:solidFill>
                  <a:schemeClr val="bg1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GMIpct</a:t>
            </a:r>
            <a:r>
              <a:rPr lang="en-US" dirty="0">
                <a:solidFill>
                  <a:schemeClr val="bg1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</a:t>
            </a:r>
            <a:r>
              <a:rPr lang="th-TH" dirty="0">
                <a:solidFill>
                  <a:schemeClr val="bg1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ของเดือนกรกฎาคม ปีพ.ศ.2538-25</a:t>
            </a:r>
            <a:r>
              <a:rPr lang="en-US" dirty="0">
                <a:solidFill>
                  <a:schemeClr val="bg1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47 </a:t>
            </a:r>
            <a:r>
              <a:rPr lang="th-TH" dirty="0">
                <a:solidFill>
                  <a:schemeClr val="bg1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และ</a:t>
            </a:r>
            <a:r>
              <a:rPr lang="th-TH" dirty="0" err="1">
                <a:solidFill>
                  <a:schemeClr val="bg1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ปีพ</a:t>
            </a:r>
            <a:r>
              <a:rPr lang="en-US" dirty="0">
                <a:solidFill>
                  <a:schemeClr val="bg1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.</a:t>
            </a:r>
            <a:r>
              <a:rPr lang="th-TH" dirty="0">
                <a:solidFill>
                  <a:schemeClr val="bg1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ศ</a:t>
            </a:r>
            <a:r>
              <a:rPr lang="en-US" dirty="0">
                <a:solidFill>
                  <a:schemeClr val="bg1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.2548-2557</a:t>
            </a:r>
            <a:endParaRPr lang="en-US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12"/>
          </p:nvPr>
        </p:nvSpPr>
        <p:spPr>
          <a:xfrm>
            <a:off x="8153400" y="6202382"/>
            <a:ext cx="685800" cy="476250"/>
          </a:xfrm>
        </p:spPr>
        <p:txBody>
          <a:bodyPr/>
          <a:lstStyle/>
          <a:p>
            <a:fld id="{0A972C2B-04EA-4F77-A01A-9060E3939066}" type="slidenum">
              <a:rPr lang="en-US" smtClean="0">
                <a:solidFill>
                  <a:schemeClr val="bg1"/>
                </a:solidFill>
              </a:rPr>
              <a:pPr/>
              <a:t>8</a:t>
            </a:fld>
            <a:endParaRPr lang="en-US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>
            <a:spLocks noGrp="1"/>
          </p:cNvSpPr>
          <p:nvPr>
            <p:ph type="title"/>
          </p:nvPr>
        </p:nvSpPr>
        <p:spPr>
          <a:xfrm>
            <a:off x="3886200" y="0"/>
            <a:ext cx="2286000" cy="1143000"/>
          </a:xfrm>
        </p:spPr>
        <p:txBody>
          <a:bodyPr anchor="b" anchorCtr="0">
            <a:normAutofit/>
          </a:bodyPr>
          <a:lstStyle/>
          <a:p>
            <a:r>
              <a:rPr lang="th-TH" sz="54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ผลการวิจัย</a:t>
            </a:r>
            <a:endParaRPr lang="th-TH" sz="5400" dirty="0"/>
          </a:p>
        </p:txBody>
      </p:sp>
      <p:graphicFrame>
        <p:nvGraphicFramePr>
          <p:cNvPr id="6" name="แผนภูมิ 5"/>
          <p:cNvGraphicFramePr/>
          <p:nvPr>
            <p:extLst>
              <p:ext uri="{D42A27DB-BD31-4B8C-83A1-F6EECF244321}">
                <p14:modId xmlns:p14="http://schemas.microsoft.com/office/powerpoint/2010/main" val="1827666257"/>
              </p:ext>
            </p:extLst>
          </p:nvPr>
        </p:nvGraphicFramePr>
        <p:xfrm>
          <a:off x="990600" y="1143000"/>
          <a:ext cx="73914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สี่เหลี่ยมผืนผ้า 2"/>
          <p:cNvSpPr/>
          <p:nvPr/>
        </p:nvSpPr>
        <p:spPr>
          <a:xfrm>
            <a:off x="1371600" y="5562600"/>
            <a:ext cx="6781800" cy="14754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tabLst>
                <a:tab pos="1477645" algn="l"/>
              </a:tabLst>
            </a:pPr>
            <a:r>
              <a:rPr lang="en-US" b="1" dirty="0" smtClean="0">
                <a:solidFill>
                  <a:schemeClr val="bg1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 </a:t>
            </a:r>
            <a:r>
              <a:rPr lang="th-TH" dirty="0">
                <a:solidFill>
                  <a:schemeClr val="bg1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กราฟแสดงความสัมพันธ์ระหว่างจำนวนปีกับระดับความแห้งค่า</a:t>
            </a:r>
            <a:r>
              <a:rPr lang="en-US" dirty="0">
                <a:solidFill>
                  <a:schemeClr val="bg1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GMIpct</a:t>
            </a:r>
            <a:r>
              <a:rPr lang="en-US" dirty="0">
                <a:solidFill>
                  <a:schemeClr val="bg1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</a:t>
            </a:r>
            <a:r>
              <a:rPr lang="th-TH" dirty="0">
                <a:solidFill>
                  <a:schemeClr val="bg1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ของเดือนสิงหาคม ปีพ.ศ.2538-25</a:t>
            </a:r>
            <a:r>
              <a:rPr lang="en-US" dirty="0">
                <a:solidFill>
                  <a:schemeClr val="bg1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47 </a:t>
            </a:r>
            <a:r>
              <a:rPr lang="th-TH" dirty="0">
                <a:solidFill>
                  <a:schemeClr val="bg1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และ</a:t>
            </a:r>
            <a:r>
              <a:rPr lang="th-TH" dirty="0" err="1">
                <a:solidFill>
                  <a:schemeClr val="bg1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ปีพ</a:t>
            </a:r>
            <a:r>
              <a:rPr lang="en-US" dirty="0">
                <a:solidFill>
                  <a:schemeClr val="bg1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.</a:t>
            </a:r>
            <a:r>
              <a:rPr lang="th-TH" dirty="0">
                <a:solidFill>
                  <a:schemeClr val="bg1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ศ</a:t>
            </a:r>
            <a:r>
              <a:rPr lang="en-US" dirty="0">
                <a:solidFill>
                  <a:schemeClr val="bg1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.2548-2557</a:t>
            </a:r>
          </a:p>
          <a:p>
            <a:pPr algn="thaiDist">
              <a:lnSpc>
                <a:spcPct val="107000"/>
              </a:lnSpc>
            </a:pPr>
            <a:r>
              <a:rPr lang="en-US" dirty="0">
                <a:latin typeface="TH SarabunPSK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 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12"/>
          </p:nvPr>
        </p:nvSpPr>
        <p:spPr>
          <a:xfrm>
            <a:off x="8305800" y="6172200"/>
            <a:ext cx="685800" cy="476250"/>
          </a:xfrm>
        </p:spPr>
        <p:txBody>
          <a:bodyPr/>
          <a:lstStyle/>
          <a:p>
            <a:fld id="{0A972C2B-04EA-4F77-A01A-9060E3939066}" type="slidenum">
              <a:rPr lang="en-US" smtClean="0">
                <a:solidFill>
                  <a:schemeClr val="bg1"/>
                </a:solidFill>
              </a:rPr>
              <a:pPr/>
              <a:t>9</a:t>
            </a:fld>
            <a:endParaRPr lang="en-US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echnology">
  <a:themeElements>
    <a:clrScheme name="Technology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979EA8"/>
      </a:accent1>
      <a:accent2>
        <a:srgbClr val="BDAE89"/>
      </a:accent2>
      <a:accent3>
        <a:srgbClr val="CDB005"/>
      </a:accent3>
      <a:accent4>
        <a:srgbClr val="AAA6C2"/>
      </a:accent4>
      <a:accent5>
        <a:srgbClr val="84BFD2"/>
      </a:accent5>
      <a:accent6>
        <a:srgbClr val="8B9F73"/>
      </a:accent6>
      <a:hlink>
        <a:srgbClr val="00E2DC"/>
      </a:hlink>
      <a:folHlink>
        <a:srgbClr val="00918A"/>
      </a:folHlink>
    </a:clrScheme>
    <a:fontScheme name="Median">
      <a:majorFont>
        <a:latin typeface="Tw Cen MT"/>
        <a:ea typeface=""/>
        <a:cs typeface=""/>
        <a:font script="Grek" typeface="Arial"/>
        <a:font script="Cyrl" typeface="Arial"/>
        <a:font script="Jpan" typeface="HG 創英角ゴシック UB"/>
        <a:font script="Hang" typeface="HY얕은샘물m"/>
        <a:font script="Hans" typeface="仿宋_GB2312"/>
        <a:font script="Hant" typeface="JhengHei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</a:majorFont>
      <a:minorFont>
        <a:latin typeface="Tw Cen MT"/>
        <a:ea typeface=""/>
        <a:cs typeface=""/>
        <a:font script="Grek" typeface="Arial"/>
        <a:font script="Cyrl" typeface="Arial"/>
        <a:font script="Jpan" typeface="HG 創英角ゴシック UB"/>
        <a:font script="Hang" typeface="HY얕은샘물m"/>
        <a:font script="Hans" typeface="仿宋_GB2312"/>
        <a:font script="Hant" typeface="JhengHei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</a:minorFont>
    </a:fontScheme>
    <a:fmtScheme name="Technology">
      <a: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phClr">
                <a:tint val="0"/>
                <a:shade val="100000"/>
                <a:hueMod val="100000"/>
                <a:satMod val="100000"/>
              </a:schemeClr>
            </a:gs>
            <a:gs pos="68000">
              <a:schemeClr val="phClr">
                <a:tint val="80000"/>
                <a:shade val="100000"/>
                <a:hueMod val="100000"/>
                <a:satMod val="100000"/>
              </a:schemeClr>
            </a:gs>
            <a:gs pos="81000">
              <a:schemeClr val="phClr">
                <a:tint val="80000"/>
                <a:shade val="100000"/>
                <a:hueMod val="100000"/>
                <a:satMod val="100000"/>
              </a:schemeClr>
            </a:gs>
            <a:gs pos="87000">
              <a:schemeClr val="phClr">
                <a:tint val="68000"/>
                <a:shade val="100000"/>
                <a:hueMod val="100000"/>
                <a:satMod val="100000"/>
              </a:schemeClr>
            </a:gs>
            <a:gs pos="100000">
              <a:schemeClr val="phClr">
                <a:tint val="30000"/>
                <a:shade val="100000"/>
                <a:hueMod val="100000"/>
                <a:satMod val="10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0000"/>
                <a:shade val="100000"/>
                <a:hueMod val="100000"/>
                <a:satMod val="95000"/>
              </a:schemeClr>
            </a:gs>
            <a:gs pos="23000">
              <a:schemeClr val="phClr">
                <a:tint val="95000"/>
                <a:shade val="80000"/>
                <a:hueMod val="100000"/>
                <a:satMod val="100000"/>
              </a:schemeClr>
            </a:gs>
            <a:gs pos="34000">
              <a:schemeClr val="phClr">
                <a:tint val="100000"/>
                <a:shade val="70000"/>
                <a:hueMod val="100000"/>
                <a:satMod val="100000"/>
              </a:schemeClr>
            </a:gs>
            <a:gs pos="50000">
              <a:schemeClr val="phClr">
                <a:tint val="100000"/>
                <a:shade val="60000"/>
                <a:hueMod val="100000"/>
                <a:satMod val="100000"/>
              </a:schemeClr>
            </a:gs>
            <a:gs pos="87000">
              <a:schemeClr val="phClr">
                <a:tint val="100000"/>
                <a:shade val="60000"/>
                <a:hueMod val="100000"/>
                <a:satMod val="100000"/>
              </a:schemeClr>
            </a:gs>
            <a:gs pos="92000">
              <a:schemeClr val="phClr">
                <a:tint val="100000"/>
                <a:shade val="65000"/>
                <a:hueMod val="100000"/>
                <a:satMod val="100000"/>
              </a:schemeClr>
            </a:gs>
            <a:gs pos="100000">
              <a:schemeClr val="phClr">
                <a:tint val="100000"/>
                <a:shade val="80000"/>
                <a:hueMod val="100000"/>
                <a:satMod val="100000"/>
              </a:schemeClr>
            </a:gs>
          </a:gsLst>
          <a:lin ang="5400000" scaled="1"/>
        </a:gradFill>
      </a:fillStyleLst>
      <a:lnStyleLst>
        <a:ln w="317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dir="5400000">
              <a:schemeClr val="phClr">
                <a:tint val="100000"/>
                <a:shade val="100000"/>
                <a:hueMod val="100000"/>
                <a:satMod val="100000"/>
              </a:schemeClr>
            </a:outerShdw>
          </a:effectLst>
          <a:scene3d>
            <a:camera prst="orthographicFront" fov="0">
              <a:rot lat="0" lon="0" rev="0"/>
            </a:camera>
            <a:lightRig rig="harsh" dir="t">
              <a:rot lat="0" lon="0" rev="0"/>
            </a:lightRig>
          </a:scene3d>
          <a:sp3d contourW="12700" prstMaterial="metal">
            <a:bevelT w="0" h="0" prst="relaxedInset"/>
            <a:contourClr>
              <a:schemeClr val="phClr">
                <a:tint val="100000"/>
                <a:shade val="80000"/>
                <a:hueMod val="100000"/>
                <a:satMod val="100000"/>
              </a:schemeClr>
            </a:contourClr>
          </a:sp3d>
        </a:effectStyle>
        <a:effectStyle>
          <a:effectLst>
            <a:outerShdw dir="5400000">
              <a:schemeClr val="phClr">
                <a:tint val="100000"/>
                <a:shade val="100000"/>
                <a:hueMod val="100000"/>
                <a:satMod val="100000"/>
              </a:schemeClr>
            </a:outerShdw>
          </a:effectLst>
          <a:scene3d>
            <a:camera prst="orthographicFront" fov="0">
              <a:rot lat="0" lon="0" rev="0"/>
            </a:camera>
            <a:lightRig rig="harsh" dir="t">
              <a:rot lat="0" lon="0" rev="0"/>
            </a:lightRig>
          </a:scene3d>
          <a:sp3d contourW="12700" prstMaterial="metal">
            <a:bevelT w="0" h="0" prst="relaxedInset"/>
            <a:contourClr>
              <a:schemeClr val="phClr">
                <a:tint val="100000"/>
                <a:shade val="90000"/>
                <a:hueMod val="100000"/>
                <a:satMod val="100000"/>
              </a:schemeClr>
            </a:contourClr>
          </a:sp3d>
        </a:effectStyle>
        <a:effectStyle>
          <a:effectLst>
            <a:glow rad="63500">
              <a:schemeClr val="phClr">
                <a:tint val="60000"/>
                <a:shade val="100000"/>
                <a:alpha val="82352"/>
                <a:hueMod val="100000"/>
                <a:satMod val="100000"/>
              </a:schemeClr>
            </a:glow>
          </a:effectLst>
          <a:scene3d>
            <a:camera prst="isometricTopUp" fov="0">
              <a:rot lat="0" lon="0" rev="0"/>
            </a:camera>
            <a:lightRig rig="harsh" dir="t">
              <a:rot lat="6000000" lon="6000000" rev="1200000"/>
            </a:lightRig>
          </a:scene3d>
          <a:sp3d prstMaterial="metal">
            <a:bevelT w="0" h="254000" prst="softRound"/>
            <a:contourClr>
              <a:schemeClr val="phClr">
                <a:tint val="100000"/>
                <a:shade val="80000"/>
                <a:hueMod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85000"/>
                <a:hueMod val="100000"/>
                <a:satMod val="100000"/>
              </a:schemeClr>
            </a:gs>
            <a:gs pos="100000">
              <a:schemeClr val="phClr">
                <a:tint val="85000"/>
                <a:shade val="100000"/>
                <a:hueMod val="100000"/>
                <a:satMod val="100000"/>
              </a:schemeClr>
            </a:gs>
          </a:gsLst>
          <a:lin ang="5400000" scaled="1"/>
        </a:gradFill>
        <a:blipFill>
          <a:blip xmlns:r="http://schemas.openxmlformats.org/officeDocument/2006/relationships" r:embed="rId1">
            <a:duotone>
              <a:schemeClr val="phClr">
                <a:tint val="100000"/>
                <a:shade val="50000"/>
                <a:hueMod val="100000"/>
                <a:satMod val="100000"/>
              </a:schemeClr>
              <a:schemeClr val="phClr">
                <a:tint val="50000"/>
                <a:shade val="100000"/>
                <a:hueMod val="100000"/>
                <a:satMod val="100000"/>
              </a:schemeClr>
            </a:duotone>
          </a:blip>
          <a:tile tx="0" ty="0" sx="100000" sy="10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Office Colors">
      <a:dk1>
        <a:sysClr val="windowText" lastClr="000000"/>
      </a:dk1>
      <a:lt1>
        <a:sysClr val="window" lastClr="FFFFFF"/>
      </a:lt1>
      <a:dk2>
        <a:srgbClr val="1F497D"/>
      </a:dk2>
      <a:lt2>
        <a:srgbClr val="FAF3E8"/>
      </a:lt2>
      <a:accent1>
        <a:srgbClr val="5C83B4"/>
      </a:accent1>
      <a:accent2>
        <a:srgbClr val="C0504D"/>
      </a:accent2>
      <a:accent3>
        <a:srgbClr val="9DBB61"/>
      </a:accent3>
      <a:accent4>
        <a:srgbClr val="8066A0"/>
      </a:accent4>
      <a:accent5>
        <a:srgbClr val="4BACC6"/>
      </a:accent5>
      <a:accent6>
        <a:srgbClr val="F59D56"/>
      </a:accent6>
      <a:hlink>
        <a:srgbClr val="0000FF"/>
      </a:hlink>
      <a:folHlink>
        <a:srgbClr val="800080"/>
      </a:folHlink>
    </a:clrScheme>
    <a:fontScheme name="Office Fonts">
      <a:majorFont>
        <a:latin typeface="Calibri"/>
        <a:ea typeface="MS PGothic"/>
        <a:cs typeface=""/>
      </a:majorFont>
      <a:minorFont>
        <a:latin typeface="Calibri"/>
        <a:ea typeface="MS PGothic"/>
        <a:cs typeface="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Office Colors">
      <a:dk1>
        <a:sysClr val="windowText" lastClr="000000"/>
      </a:dk1>
      <a:lt1>
        <a:sysClr val="window" lastClr="FFFFFF"/>
      </a:lt1>
      <a:dk2>
        <a:srgbClr val="1F497D"/>
      </a:dk2>
      <a:lt2>
        <a:srgbClr val="FAF3E8"/>
      </a:lt2>
      <a:accent1>
        <a:srgbClr val="5C83B4"/>
      </a:accent1>
      <a:accent2>
        <a:srgbClr val="C0504D"/>
      </a:accent2>
      <a:accent3>
        <a:srgbClr val="9DBB61"/>
      </a:accent3>
      <a:accent4>
        <a:srgbClr val="8066A0"/>
      </a:accent4>
      <a:accent5>
        <a:srgbClr val="4BACC6"/>
      </a:accent5>
      <a:accent6>
        <a:srgbClr val="F59D56"/>
      </a:accent6>
      <a:hlink>
        <a:srgbClr val="0000FF"/>
      </a:hlink>
      <a:folHlink>
        <a:srgbClr val="800080"/>
      </a:folHlink>
    </a:clrScheme>
    <a:fontScheme name="Office Fonts">
      <a:majorFont>
        <a:latin typeface="Calibri"/>
        <a:ea typeface="MS PGothic"/>
        <a:cs typeface=""/>
      </a:majorFont>
      <a:minorFont>
        <a:latin typeface="Calibri"/>
        <a:ea typeface="MS PGothic"/>
        <a:cs typeface="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20BFF9E7-3380-4AB3-B39D-8601B872CBA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งานนำเสนอการฝึกอบรม ทั่วไป</Template>
  <TotalTime>0</TotalTime>
  <Words>548</Words>
  <Application>Microsoft Office PowerPoint</Application>
  <PresentationFormat>นำเสนอทางหน้าจอ (4:3)</PresentationFormat>
  <Paragraphs>83</Paragraphs>
  <Slides>14</Slides>
  <Notes>8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7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14</vt:i4>
      </vt:variant>
    </vt:vector>
  </HeadingPairs>
  <TitlesOfParts>
    <vt:vector size="22" baseType="lpstr">
      <vt:lpstr>MS PGothic</vt:lpstr>
      <vt:lpstr>Calibri</vt:lpstr>
      <vt:lpstr>Cordia New</vt:lpstr>
      <vt:lpstr>FreesiaUPC</vt:lpstr>
      <vt:lpstr>TH SarabunPSK</vt:lpstr>
      <vt:lpstr>Tw Cen MT</vt:lpstr>
      <vt:lpstr>Wingdings</vt:lpstr>
      <vt:lpstr>Technology</vt:lpstr>
      <vt:lpstr>การวิเคราะห์แนวโน้มความแห้งแล้งของจังหวัดลำปางโดยใช้ค่าดัชนีชี้วัดความแห้งแล้ง GMI</vt:lpstr>
      <vt:lpstr>บทนำ</vt:lpstr>
      <vt:lpstr>วัตถุประสงค์ของงานวิจัย</vt:lpstr>
      <vt:lpstr>วิธีการดำเนินการวิจัย</vt:lpstr>
      <vt:lpstr>วิธีการดำเนินการวิจัย(ต่อ)</vt:lpstr>
      <vt:lpstr>ผลการวิจัย</vt:lpstr>
      <vt:lpstr>ผลการวิจัย</vt:lpstr>
      <vt:lpstr>ผลการวิจัย</vt:lpstr>
      <vt:lpstr>ผลการวิจัย</vt:lpstr>
      <vt:lpstr>ผลการวิจัย</vt:lpstr>
      <vt:lpstr>ผลการวิจัย</vt:lpstr>
      <vt:lpstr>สรุปผลการทดลอง</vt:lpstr>
      <vt:lpstr>สรุปผลการทดลอง</vt:lpstr>
      <vt:lpstr>จบการนำเสนอ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2016-05-11T09:50:43Z</dcterms:created>
  <dcterms:modified xsi:type="dcterms:W3CDTF">2016-05-13T00:52:07Z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TC100822959990</vt:lpwstr>
  </property>
</Properties>
</file>