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0BDD4-19BD-4748-8E64-1C1A5E0F5830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41D61-B5DD-4669-AF4E-C76654059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6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41D61-B5DD-4669-AF4E-C76654059B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17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4BB6-4013-4E3A-AC45-735AD66EACBF}" type="datetime1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4B1A-5BD1-4A84-B43C-51E710E4130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73201-3A06-44C7-A933-40D49E424D2A}" type="datetime1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4B1A-5BD1-4A84-B43C-51E710E41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B600-7B11-4EC3-B2AF-8E2A57675BAC}" type="datetime1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4B1A-5BD1-4A84-B43C-51E710E41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56A51-976B-4917-B6D2-9C42367934F2}" type="datetime1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4B1A-5BD1-4A84-B43C-51E710E41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1CBE6-90FB-4ACD-90B7-3EDB1C0D001F}" type="datetime1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4B1A-5BD1-4A84-B43C-51E710E4130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7985-1A95-4AC7-BC4B-36B3760E1752}" type="datetime1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4B1A-5BD1-4A84-B43C-51E710E41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3600-BDA0-4E32-8B3A-1757436D4D5D}" type="datetime1">
              <a:rPr lang="en-US" smtClean="0"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4B1A-5BD1-4A84-B43C-51E710E4130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937C-F429-4204-9E22-E3B9A5879DD1}" type="datetime1">
              <a:rPr lang="en-US" smtClean="0"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4B1A-5BD1-4A84-B43C-51E710E41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B4969-7339-4EC4-ADD5-217390F64A31}" type="datetime1">
              <a:rPr lang="en-US" smtClean="0"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4B1A-5BD1-4A84-B43C-51E710E41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FA04-09D8-4E9D-AA55-C9D7180C45B2}" type="datetime1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4B1A-5BD1-4A84-B43C-51E710E4130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02B4B-339F-4568-9FB4-6A8C25856C57}" type="datetime1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4B1A-5BD1-4A84-B43C-51E710E41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2379A8E-D0CC-4830-A079-B6AEBE732144}" type="datetime1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AF24B1A-5BD1-4A84-B43C-51E710E413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99592" y="1124744"/>
            <a:ext cx="7891264" cy="2376264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ผลของการเติมบิสมัทโซเดียมไทเทเนตและบิสมัทโซเดียมไทเทเนตที่ถูกเจือต่อโครงสร้างและสมบัติของเซรา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มิกเลดเซอร์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โคเนตไทเทเนต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131840" y="4293096"/>
            <a:ext cx="5616624" cy="1944216"/>
          </a:xfrm>
        </p:spPr>
        <p:txBody>
          <a:bodyPr>
            <a:noAutofit/>
          </a:bodyPr>
          <a:lstStyle/>
          <a:p>
            <a:endParaRPr lang="th-TH" sz="2800" b="1" dirty="0" smtClean="0">
              <a:latin typeface="Angsana New" pitchFamily="18" charset="-34"/>
              <a:cs typeface="Angsana New" pitchFamily="18" charset="-34"/>
            </a:endParaRPr>
          </a:p>
          <a:p>
            <a:pPr algn="l"/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ผู้ทำงานวิจัย </a:t>
            </a:r>
            <a:r>
              <a:rPr lang="en-US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นางสาวภาราตรี ใจตา</a:t>
            </a:r>
          </a:p>
          <a:p>
            <a:pPr algn="l"/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ผู้นำเสนองานวิจัย </a:t>
            </a:r>
            <a:r>
              <a:rPr lang="en-US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:</a:t>
            </a: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นางสาว</a:t>
            </a:r>
            <a:r>
              <a:rPr lang="th-TH" sz="2800" b="1" dirty="0" err="1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ณัฐภรณ์</a:t>
            </a: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หน่อโอย</a:t>
            </a:r>
            <a:endParaRPr lang="en-US" sz="28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604448" y="692696"/>
            <a:ext cx="360040" cy="360040"/>
          </a:xfrm>
        </p:spPr>
        <p:txBody>
          <a:bodyPr/>
          <a:lstStyle/>
          <a:p>
            <a:fld id="{7AF24B1A-5BD1-4A84-B43C-51E710E4130E}" type="slidenum">
              <a:rPr lang="en-US" sz="3200" b="1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1</a:t>
            </a:fld>
            <a:endParaRPr lang="en-US" sz="3200" b="1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24638" y="394800"/>
            <a:ext cx="529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1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6009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รูปห้าเหลี่ยม 3"/>
          <p:cNvSpPr/>
          <p:nvPr/>
        </p:nvSpPr>
        <p:spPr>
          <a:xfrm>
            <a:off x="671016" y="1052736"/>
            <a:ext cx="3816424" cy="1080120"/>
          </a:xfrm>
          <a:prstGeom prst="homePlat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Angsana New" pitchFamily="18" charset="-34"/>
                <a:cs typeface="Angsana New" pitchFamily="18" charset="-34"/>
              </a:rPr>
              <a:t>	1. </a:t>
            </a:r>
            <a:r>
              <a:rPr lang="th-TH" sz="2800" b="1" dirty="0" smtClean="0">
                <a:solidFill>
                  <a:schemeClr val="bg1">
                    <a:lumMod val="95000"/>
                  </a:schemeClr>
                </a:solidFill>
                <a:latin typeface="Angsana New" pitchFamily="18" charset="-34"/>
                <a:cs typeface="Angsana New" pitchFamily="18" charset="-34"/>
              </a:rPr>
              <a:t>วัตถุประสงค์</a:t>
            </a:r>
            <a:endParaRPr lang="en-US" sz="2800" b="1" dirty="0">
              <a:solidFill>
                <a:schemeClr val="bg1">
                  <a:lumMod val="9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รูปห้าเหลี่ยม 9"/>
          <p:cNvSpPr/>
          <p:nvPr/>
        </p:nvSpPr>
        <p:spPr>
          <a:xfrm>
            <a:off x="698314" y="2852936"/>
            <a:ext cx="3816424" cy="1080120"/>
          </a:xfrm>
          <a:prstGeom prst="homePlat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	2.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บทนำ</a:t>
            </a:r>
            <a:endParaRPr lang="en-US" sz="2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รูปห้าเหลี่ยม 11"/>
          <p:cNvSpPr/>
          <p:nvPr/>
        </p:nvSpPr>
        <p:spPr>
          <a:xfrm>
            <a:off x="4861716" y="2852936"/>
            <a:ext cx="3816424" cy="1080120"/>
          </a:xfrm>
          <a:prstGeom prst="homePlat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	5.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สรุป</a:t>
            </a:r>
            <a:endParaRPr lang="en-US" sz="2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" name="รูปห้าเหลี่ยม 12"/>
          <p:cNvSpPr/>
          <p:nvPr/>
        </p:nvSpPr>
        <p:spPr>
          <a:xfrm>
            <a:off x="4860032" y="1052736"/>
            <a:ext cx="3816424" cy="1080120"/>
          </a:xfrm>
          <a:prstGeom prst="homePlat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	4.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 ผลการทดลอง</a:t>
            </a:r>
            <a:endParaRPr lang="en-US" sz="2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4" name="รูปห้าเหลี่ยม 13"/>
          <p:cNvSpPr/>
          <p:nvPr/>
        </p:nvSpPr>
        <p:spPr>
          <a:xfrm>
            <a:off x="708578" y="4437112"/>
            <a:ext cx="3816424" cy="1080120"/>
          </a:xfrm>
          <a:prstGeom prst="homePlat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latin typeface="Angsana New" pitchFamily="18" charset="-34"/>
                <a:cs typeface="Angsana New" pitchFamily="18" charset="-34"/>
              </a:rPr>
              <a:t>	3. </a:t>
            </a:r>
            <a:r>
              <a:rPr lang="th-TH" sz="2800" b="1" dirty="0" smtClean="0">
                <a:latin typeface="Angsana New" pitchFamily="18" charset="-34"/>
                <a:cs typeface="Angsana New" pitchFamily="18" charset="-34"/>
              </a:rPr>
              <a:t>วิธีการทดลอง</a:t>
            </a:r>
            <a:endParaRPr lang="en-US" sz="2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65706" y="434400"/>
            <a:ext cx="505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2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1244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1560" y="474703"/>
            <a:ext cx="3240360" cy="1154097"/>
          </a:xfrm>
        </p:spPr>
        <p:txBody>
          <a:bodyPr/>
          <a:lstStyle/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วัตถุประสงค์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99592" y="1844824"/>
            <a:ext cx="7315200" cy="3539527"/>
          </a:xfrm>
        </p:spPr>
        <p:txBody>
          <a:bodyPr>
            <a:noAutofit/>
          </a:bodyPr>
          <a:lstStyle/>
          <a:p>
            <a:pPr marL="502920" indent="-457200">
              <a:buAutoNum type="arabicPeriod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เพื่อศึกษาการเตรียมเซรา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มิกเลดเซอร์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โคเนตไทเทเนต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/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บิสมัทโซเดียมไทเทเนต และเซรา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มิกเลดเซอร์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โคเนตไทเทเนต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/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บิสมัทโซเดียมแลน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ทานัม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ไทเทเนต ที่มีอัตราส่วนผสมต่างๆกัน โดยวิธีมิ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กซ์อ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อกไซด์</a:t>
            </a:r>
          </a:p>
          <a:p>
            <a:pPr marL="502920" indent="-457200">
              <a:buAutoNum type="arabicPeriod"/>
            </a:pPr>
            <a:endParaRPr lang="th-TH" sz="2800" dirty="0" smtClean="0">
              <a:latin typeface="Angsana New" pitchFamily="18" charset="-34"/>
              <a:cs typeface="Angsana New" pitchFamily="18" charset="-34"/>
            </a:endParaRPr>
          </a:p>
          <a:p>
            <a:pPr marL="502920" indent="-457200">
              <a:buAutoNum type="arabicPeriod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เพื่อศึกษาองค์ประกอบทางเคมี โครงสร้างจุลภาค สมบัติทางกายภาพ เชิงกล และไฟฟ้าของเซรา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มิก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ที่เตรียมได้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84368" y="46738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550442" y="404664"/>
            <a:ext cx="396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3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5926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27584" y="330687"/>
            <a:ext cx="4320480" cy="1154097"/>
          </a:xfrm>
        </p:spPr>
        <p:txBody>
          <a:bodyPr>
            <a:normAutofit/>
          </a:bodyPr>
          <a:lstStyle/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บทนำ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3568" y="1844824"/>
            <a:ext cx="7992888" cy="439248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	ปัจจุบันสาร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เฟร์โรอิเล็กท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ริกเข้ามามีบทบาทในการพัฒนาทางวิทยาศาสตร์และเทคโนโลยีมากขึ้น สาร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เฟร์โรอิเล็กท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ริกเป็นสารที่มีโพลาไร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เซชั่น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และจัดอยู่ในกลุ่ม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ของเพียโซอิเล็กท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ริก ถูกนำมาใช้ในอุตสาหกรรมหลายประเภทและเป็นส่วนประกอบของเครื่องมือแพทย์ 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สารเพียโซอิเลก็กท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ริกถูกค้นพบครั้งแรกโดย 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ซองส์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และปี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แอร์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คูรี 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วัสดุเพียโพอิเล็กท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ริกที่นิยมใช้กั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น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อย่างแพร่หลาย คือ สารประกอบ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เลดเซอร์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โคเนตไทเทเนต (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PZT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) มีโครงสร้างผลึกแบบ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เพอร์รอฟสไกต์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มีสูตรทั่วไป คือ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ABO</a:t>
            </a:r>
            <a:r>
              <a:rPr lang="en-US" sz="2800" baseline="-25000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baseline="-25000" dirty="0" smtClean="0">
                <a:latin typeface="Angsana New" pitchFamily="18" charset="-34"/>
                <a:cs typeface="Angsana New" pitchFamily="18" charset="-34"/>
              </a:rPr>
              <a:t> 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84368" y="4046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58454" y="404664"/>
            <a:ext cx="324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4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8318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99592" y="245776"/>
            <a:ext cx="2520280" cy="1094992"/>
          </a:xfrm>
        </p:spPr>
        <p:txBody>
          <a:bodyPr/>
          <a:lstStyle/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บทนำ ( ต่อ )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99592" y="1556792"/>
            <a:ext cx="7704856" cy="41044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	แต่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เนื่องจากสาร 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PZT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  มีสารตะกั่วเป็นองค์ประกอบหลักในกระบวนการผลิต การนำไปใช้งานและการกำจัดขยะส่งผลให้เกิดออกไซด์ของตะกั่ว ทำให้เกิดปัญหาต่างๆ จึงได้มีการศึกษาวิจัยสารในกลุ่มนี้ให้มีปริมาณของตะกั่วน้อยลงหรือไม่มีสาร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ตะกั่ว โดย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จะศึกษาขั้นตอน วิธีการเตรียมผงแบบมิ</a:t>
            </a:r>
            <a:r>
              <a:rPr lang="th-TH" sz="2800" dirty="0" err="1">
                <a:latin typeface="Angsana New" pitchFamily="18" charset="-34"/>
                <a:cs typeface="Angsana New" pitchFamily="18" charset="-34"/>
              </a:rPr>
              <a:t>กซ์อ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อกไซด์ และเผา</a:t>
            </a:r>
            <a:r>
              <a:rPr lang="th-TH" sz="2800" dirty="0" err="1">
                <a:latin typeface="Angsana New" pitchFamily="18" charset="-34"/>
                <a:cs typeface="Angsana New" pitchFamily="18" charset="-34"/>
              </a:rPr>
              <a:t>ซินเทอร์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เพื่อได้เซรา</a:t>
            </a:r>
            <a:r>
              <a:rPr lang="th-TH" sz="2800" dirty="0" err="1">
                <a:latin typeface="Angsana New" pitchFamily="18" charset="-34"/>
                <a:cs typeface="Angsana New" pitchFamily="18" charset="-34"/>
              </a:rPr>
              <a:t>มิก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มีความหนาแน่นที่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ดี รวมถึงการศึกษาปัจจัยต่างที่ส่งผลต่อสมบัติของวัสดุ เช่น ค่าร้อยละการหดตัวเชิงเส้น สมบัติเชิงกลเป็นต้น</a:t>
            </a:r>
            <a:endParaRPr lang="en-US" sz="2800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676456" y="620688"/>
            <a:ext cx="360040" cy="431931"/>
          </a:xfrm>
        </p:spPr>
        <p:txBody>
          <a:bodyPr>
            <a:noAutofit/>
          </a:bodyPr>
          <a:lstStyle/>
          <a:p>
            <a:fld id="{7AF24B1A-5BD1-4A84-B43C-51E710E4130E}" type="slidenum">
              <a:rPr lang="en-US" sz="3200" b="1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5</a:t>
            </a:fld>
            <a:endParaRPr lang="en-US" sz="3200" b="1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85518" y="404664"/>
            <a:ext cx="38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ngsana New" pitchFamily="18" charset="-34"/>
                <a:cs typeface="Angsana New" pitchFamily="18" charset="-34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318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596900" y="238696"/>
            <a:ext cx="2822972" cy="958056"/>
          </a:xfrm>
        </p:spPr>
        <p:txBody>
          <a:bodyPr>
            <a:normAutofit/>
          </a:bodyPr>
          <a:lstStyle/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วิธีการทดลอง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27784" y="908720"/>
            <a:ext cx="4176464" cy="57606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2800" b="1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วิธีการเตรียมผง</a:t>
            </a:r>
            <a:r>
              <a:rPr lang="th-TH" sz="2800" b="1" dirty="0" err="1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เลดเซอร์</a:t>
            </a:r>
            <a:r>
              <a:rPr lang="th-TH" sz="2800" b="1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โคเนตไทเทเนต</a:t>
            </a:r>
            <a:endParaRPr lang="en-US" sz="2800" b="1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10" name="ตัวเชื่อมต่อตรง 9"/>
          <p:cNvCxnSpPr>
            <a:stCxn id="6" idx="3"/>
            <a:endCxn id="7" idx="1"/>
          </p:cNvCxnSpPr>
          <p:nvPr/>
        </p:nvCxnSpPr>
        <p:spPr>
          <a:xfrm>
            <a:off x="2796952" y="2086000"/>
            <a:ext cx="1245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ตัวเชื่อมต่อตรง 13"/>
          <p:cNvCxnSpPr>
            <a:stCxn id="7" idx="3"/>
          </p:cNvCxnSpPr>
          <p:nvPr/>
        </p:nvCxnSpPr>
        <p:spPr>
          <a:xfrm>
            <a:off x="4957192" y="2086000"/>
            <a:ext cx="1101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สี่เหลี่ยมผืนผ้ามุมมน 16"/>
          <p:cNvSpPr/>
          <p:nvPr/>
        </p:nvSpPr>
        <p:spPr>
          <a:xfrm>
            <a:off x="2483768" y="4221088"/>
            <a:ext cx="4151312" cy="114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ทำให้แห้งโดยการระเหิดน้ำด้วยวิธีสุญญากาศจะได้ผงออกมา</a:t>
            </a:r>
          </a:p>
          <a:p>
            <a:pPr algn="ctr"/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นำไปเผา</a:t>
            </a:r>
            <a:r>
              <a:rPr lang="th-TH" sz="2400" dirty="0" err="1" smtClean="0">
                <a:latin typeface="Angsana New" pitchFamily="18" charset="-34"/>
                <a:cs typeface="Angsana New" pitchFamily="18" charset="-34"/>
              </a:rPr>
              <a:t>แคล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ไซน์ที่อุณหภูมิ 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800 </a:t>
            </a:r>
            <a:r>
              <a:rPr lang="th-TH" sz="2400" baseline="300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400" baseline="30000" dirty="0" err="1" smtClean="0">
                <a:latin typeface="Angsana New" pitchFamily="18" charset="-34"/>
                <a:cs typeface="Angsana New" pitchFamily="18" charset="-34"/>
              </a:rPr>
              <a:t>o</a:t>
            </a:r>
            <a:r>
              <a:rPr lang="en-US" sz="2400" dirty="0" err="1" smtClean="0">
                <a:latin typeface="Angsana New" pitchFamily="18" charset="-34"/>
                <a:cs typeface="Angsana New" pitchFamily="18" charset="-34"/>
              </a:rPr>
              <a:t>C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27" name="กลุ่ม 26"/>
          <p:cNvGrpSpPr/>
          <p:nvPr/>
        </p:nvGrpSpPr>
        <p:grpSpPr>
          <a:xfrm>
            <a:off x="1882552" y="1628800"/>
            <a:ext cx="5090864" cy="4896544"/>
            <a:chOff x="1835696" y="1772816"/>
            <a:chExt cx="5090864" cy="4896544"/>
          </a:xfrm>
        </p:grpSpPr>
        <p:sp>
          <p:nvSpPr>
            <p:cNvPr id="6" name="สี่เหลี่ยมผืนผ้ามุมมน 5"/>
            <p:cNvSpPr/>
            <p:nvPr/>
          </p:nvSpPr>
          <p:spPr>
            <a:xfrm>
              <a:off x="1835696" y="1772816"/>
              <a:ext cx="914400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latin typeface="Angsana New" pitchFamily="18" charset="-34"/>
                  <a:cs typeface="Angsana New" pitchFamily="18" charset="-34"/>
                </a:rPr>
                <a:t>PbO</a:t>
              </a:r>
              <a:endParaRPr lang="en-US" sz="2400" dirty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7" name="สี่เหลี่ยมผืนผ้ามุมมน 6"/>
            <p:cNvSpPr/>
            <p:nvPr/>
          </p:nvSpPr>
          <p:spPr>
            <a:xfrm>
              <a:off x="3995936" y="1772816"/>
              <a:ext cx="914400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Angsana New" pitchFamily="18" charset="-34"/>
                  <a:cs typeface="Angsana New" pitchFamily="18" charset="-34"/>
                </a:rPr>
                <a:t>ZrO</a:t>
              </a:r>
              <a:r>
                <a:rPr lang="en-US" sz="2400" baseline="-25000" dirty="0" smtClean="0">
                  <a:latin typeface="Angsana New" pitchFamily="18" charset="-34"/>
                  <a:cs typeface="Angsana New" pitchFamily="18" charset="-34"/>
                </a:rPr>
                <a:t>2</a:t>
              </a:r>
              <a:endParaRPr lang="en-US" sz="2400" dirty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8" name="สี่เหลี่ยมผืนผ้ามุมมน 7"/>
            <p:cNvSpPr/>
            <p:nvPr/>
          </p:nvSpPr>
          <p:spPr>
            <a:xfrm>
              <a:off x="6012160" y="1772816"/>
              <a:ext cx="914400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Angsana New" pitchFamily="18" charset="-34"/>
                  <a:cs typeface="Angsana New" pitchFamily="18" charset="-34"/>
                </a:rPr>
                <a:t>TiO</a:t>
              </a:r>
              <a:r>
                <a:rPr lang="en-US" sz="2400" baseline="-25000" dirty="0" smtClean="0">
                  <a:latin typeface="Angsana New" pitchFamily="18" charset="-34"/>
                  <a:cs typeface="Angsana New" pitchFamily="18" charset="-34"/>
                </a:rPr>
                <a:t>2</a:t>
              </a:r>
              <a:endParaRPr lang="en-US" sz="2400" dirty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15" name="สี่เหลี่ยมผืนผ้ามุมมน 14"/>
            <p:cNvSpPr/>
            <p:nvPr/>
          </p:nvSpPr>
          <p:spPr>
            <a:xfrm>
              <a:off x="2422252" y="3080768"/>
              <a:ext cx="4104456" cy="8640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dirty="0" smtClean="0">
                  <a:latin typeface="Angsana New" pitchFamily="18" charset="-34"/>
                  <a:cs typeface="Angsana New" pitchFamily="18" charset="-34"/>
                </a:rPr>
                <a:t>ทำการผสมด้วยวิธีบอล</a:t>
              </a:r>
              <a:r>
                <a:rPr lang="th-TH" sz="2400" dirty="0" err="1" smtClean="0">
                  <a:latin typeface="Angsana New" pitchFamily="18" charset="-34"/>
                  <a:cs typeface="Angsana New" pitchFamily="18" charset="-34"/>
                </a:rPr>
                <a:t>มิลล์</a:t>
              </a:r>
              <a:r>
                <a:rPr lang="th-TH" sz="2400" dirty="0" smtClean="0">
                  <a:latin typeface="Angsana New" pitchFamily="18" charset="-34"/>
                  <a:cs typeface="Angsana New" pitchFamily="18" charset="-34"/>
                </a:rPr>
                <a:t> ใช้เวลา </a:t>
              </a:r>
              <a:r>
                <a:rPr lang="en-US" sz="2400" dirty="0" smtClean="0">
                  <a:latin typeface="Angsana New" pitchFamily="18" charset="-34"/>
                  <a:cs typeface="Angsana New" pitchFamily="18" charset="-34"/>
                </a:rPr>
                <a:t>24</a:t>
              </a:r>
              <a:r>
                <a:rPr lang="th-TH" sz="2400" dirty="0" smtClean="0">
                  <a:latin typeface="Angsana New" pitchFamily="18" charset="-34"/>
                  <a:cs typeface="Angsana New" pitchFamily="18" charset="-34"/>
                </a:rPr>
                <a:t> ชั่วโมง โดยใช้น้ำกลั่นเป็นตัวกลาง</a:t>
              </a:r>
              <a:endParaRPr lang="en-US" sz="2400" dirty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16" name="สี่เหลี่ยมผืนผ้ามุมมน 15"/>
            <p:cNvSpPr/>
            <p:nvPr/>
          </p:nvSpPr>
          <p:spPr>
            <a:xfrm>
              <a:off x="2483768" y="5793456"/>
              <a:ext cx="4104456" cy="8759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dirty="0" smtClean="0">
                  <a:latin typeface="Angsana New" pitchFamily="18" charset="-34"/>
                  <a:cs typeface="Angsana New" pitchFamily="18" charset="-34"/>
                </a:rPr>
                <a:t>ได้สารประกอบ </a:t>
              </a:r>
              <a:r>
                <a:rPr lang="en-US" sz="2400" dirty="0" smtClean="0">
                  <a:latin typeface="Angsana New" pitchFamily="18" charset="-34"/>
                  <a:cs typeface="Angsana New" pitchFamily="18" charset="-34"/>
                </a:rPr>
                <a:t>PZT</a:t>
              </a:r>
              <a:r>
                <a:rPr lang="th-TH" sz="2400" dirty="0" smtClean="0">
                  <a:latin typeface="Angsana New" pitchFamily="18" charset="-34"/>
                  <a:cs typeface="Angsana New" pitchFamily="18" charset="-34"/>
                </a:rPr>
                <a:t> บริสุทธิ์ นำไปตรวจสอบเฟสด้วย</a:t>
              </a:r>
              <a:r>
                <a:rPr lang="en-US" sz="2400" dirty="0" smtClean="0">
                  <a:latin typeface="Angsana New" pitchFamily="18" charset="-34"/>
                  <a:cs typeface="Angsana New" pitchFamily="18" charset="-34"/>
                </a:rPr>
                <a:t> XRD</a:t>
              </a:r>
              <a:endParaRPr lang="en-US" sz="2400" dirty="0">
                <a:latin typeface="Angsana New" pitchFamily="18" charset="-34"/>
                <a:cs typeface="Angsana New" pitchFamily="18" charset="-34"/>
              </a:endParaRPr>
            </a:p>
          </p:txBody>
        </p:sp>
        <p:cxnSp>
          <p:nvCxnSpPr>
            <p:cNvPr id="19" name="ตัวเชื่อมต่อตรง 18"/>
            <p:cNvCxnSpPr/>
            <p:nvPr/>
          </p:nvCxnSpPr>
          <p:spPr>
            <a:xfrm>
              <a:off x="4427984" y="2687216"/>
              <a:ext cx="0" cy="3935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ตัวเชื่อมต่อตรง 21"/>
            <p:cNvCxnSpPr/>
            <p:nvPr/>
          </p:nvCxnSpPr>
          <p:spPr>
            <a:xfrm>
              <a:off x="4427984" y="3944864"/>
              <a:ext cx="0" cy="4202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ตัวเชื่อมต่อตรง 25"/>
            <p:cNvCxnSpPr/>
            <p:nvPr/>
          </p:nvCxnSpPr>
          <p:spPr>
            <a:xfrm>
              <a:off x="4436368" y="5229200"/>
              <a:ext cx="0" cy="5642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7884368" y="4046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568444" y="40466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6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3339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419872" y="404664"/>
            <a:ext cx="2664296" cy="648072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th-TH" sz="2800" b="1" dirty="0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วิธีการเตรียมเซรา</a:t>
            </a:r>
            <a:r>
              <a:rPr lang="th-TH" sz="2800" b="1" dirty="0" err="1" smtClean="0">
                <a:solidFill>
                  <a:schemeClr val="tx2"/>
                </a:solidFill>
                <a:latin typeface="Angsana New" pitchFamily="18" charset="-34"/>
                <a:cs typeface="Angsana New" pitchFamily="18" charset="-34"/>
              </a:rPr>
              <a:t>มิก</a:t>
            </a:r>
            <a:endParaRPr lang="en-US" sz="2800" b="1" dirty="0">
              <a:solidFill>
                <a:schemeClr val="tx2"/>
              </a:solidFill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16" name="กลุ่ม 15"/>
          <p:cNvGrpSpPr/>
          <p:nvPr/>
        </p:nvGrpSpPr>
        <p:grpSpPr>
          <a:xfrm>
            <a:off x="2051720" y="1062680"/>
            <a:ext cx="5661162" cy="5299632"/>
            <a:chOff x="2463575" y="980728"/>
            <a:chExt cx="5661162" cy="5299632"/>
          </a:xfrm>
        </p:grpSpPr>
        <p:sp>
          <p:nvSpPr>
            <p:cNvPr id="5" name="สี่เหลี่ยมผืนผ้ามุมมน 4"/>
            <p:cNvSpPr/>
            <p:nvPr/>
          </p:nvSpPr>
          <p:spPr>
            <a:xfrm>
              <a:off x="3556632" y="980728"/>
              <a:ext cx="3168352" cy="7200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dirty="0" smtClean="0">
                  <a:latin typeface="Angsana New" pitchFamily="18" charset="-34"/>
                  <a:cs typeface="Angsana New" pitchFamily="18" charset="-34"/>
                </a:rPr>
                <a:t>ผง</a:t>
              </a:r>
              <a:r>
                <a:rPr lang="en-US" sz="2400" dirty="0" smtClean="0">
                  <a:latin typeface="Angsana New" pitchFamily="18" charset="-34"/>
                  <a:cs typeface="Angsana New" pitchFamily="18" charset="-34"/>
                </a:rPr>
                <a:t>PZT/BNT</a:t>
              </a:r>
              <a:r>
                <a:rPr lang="th-TH" sz="2400" dirty="0" smtClean="0">
                  <a:latin typeface="Angsana New" pitchFamily="18" charset="-34"/>
                  <a:cs typeface="Angsana New" pitchFamily="18" charset="-34"/>
                </a:rPr>
                <a:t> และ </a:t>
              </a:r>
              <a:r>
                <a:rPr lang="en-US" sz="2400" dirty="0" smtClean="0">
                  <a:latin typeface="Angsana New" pitchFamily="18" charset="-34"/>
                  <a:cs typeface="Angsana New" pitchFamily="18" charset="-34"/>
                </a:rPr>
                <a:t>PZT/BNLT</a:t>
              </a:r>
              <a:endParaRPr lang="en-US" sz="2400" dirty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6" name="สี่เหลี่ยมผืนผ้ามุมมน 5"/>
            <p:cNvSpPr/>
            <p:nvPr/>
          </p:nvSpPr>
          <p:spPr>
            <a:xfrm>
              <a:off x="2492111" y="2132856"/>
              <a:ext cx="5632626" cy="7920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dirty="0" smtClean="0">
                  <a:latin typeface="Angsana New" pitchFamily="18" charset="-34"/>
                  <a:cs typeface="Angsana New" pitchFamily="18" charset="-34"/>
                </a:rPr>
                <a:t>นำมาขึ้นรูปเป็นแผ่นวงกลม โดยใช้</a:t>
              </a:r>
              <a:r>
                <a:rPr lang="en-US" sz="2400" dirty="0" smtClean="0">
                  <a:latin typeface="Angsana New" pitchFamily="18" charset="-34"/>
                  <a:cs typeface="Angsana New" pitchFamily="18" charset="-34"/>
                </a:rPr>
                <a:t> PVA</a:t>
              </a:r>
              <a:r>
                <a:rPr lang="th-TH" sz="2400" dirty="0" smtClean="0">
                  <a:latin typeface="Angsana New" pitchFamily="18" charset="-34"/>
                  <a:cs typeface="Angsana New" pitchFamily="18" charset="-34"/>
                </a:rPr>
                <a:t> เป็นตัวช่วยยึดเหนี่ยว</a:t>
              </a:r>
              <a:endParaRPr lang="en-US" sz="2400" dirty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7" name="สี่เหลี่ยมผืนผ้ามุมมน 6"/>
            <p:cNvSpPr/>
            <p:nvPr/>
          </p:nvSpPr>
          <p:spPr>
            <a:xfrm>
              <a:off x="2463575" y="3356992"/>
              <a:ext cx="5632626" cy="7200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dirty="0" smtClean="0">
                  <a:latin typeface="Angsana New" pitchFamily="18" charset="-34"/>
                  <a:cs typeface="Angsana New" pitchFamily="18" charset="-34"/>
                </a:rPr>
                <a:t>นำชิ้นงานมาเรียงแล้วเผากลบเพื่อป้องกันการระเหยของตะกั่วจากชิ้นงาน</a:t>
              </a:r>
              <a:endParaRPr lang="en-US" sz="2400" dirty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8" name="สี่เหลี่ยมผืนผ้ามุมมน 7"/>
            <p:cNvSpPr/>
            <p:nvPr/>
          </p:nvSpPr>
          <p:spPr>
            <a:xfrm>
              <a:off x="2466223" y="4437112"/>
              <a:ext cx="5632626" cy="6543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dirty="0" smtClean="0">
                  <a:latin typeface="Angsana New" pitchFamily="18" charset="-34"/>
                  <a:cs typeface="Angsana New" pitchFamily="18" charset="-34"/>
                </a:rPr>
                <a:t>เผา</a:t>
              </a:r>
              <a:r>
                <a:rPr lang="th-TH" sz="2400" dirty="0" err="1" smtClean="0">
                  <a:latin typeface="Angsana New" pitchFamily="18" charset="-34"/>
                  <a:cs typeface="Angsana New" pitchFamily="18" charset="-34"/>
                </a:rPr>
                <a:t>ซินเทอร์</a:t>
              </a:r>
              <a:r>
                <a:rPr lang="th-TH" sz="2400" dirty="0" smtClean="0">
                  <a:latin typeface="Angsana New" pitchFamily="18" charset="-34"/>
                  <a:cs typeface="Angsana New" pitchFamily="18" charset="-34"/>
                </a:rPr>
                <a:t>ที่อุณหภูมิต่างๆนาน </a:t>
              </a:r>
              <a:r>
                <a:rPr lang="en-US" sz="2400" dirty="0" smtClean="0">
                  <a:latin typeface="Angsana New" pitchFamily="18" charset="-34"/>
                  <a:cs typeface="Angsana New" pitchFamily="18" charset="-34"/>
                </a:rPr>
                <a:t>2</a:t>
              </a:r>
              <a:r>
                <a:rPr lang="th-TH" sz="2400" dirty="0" smtClean="0">
                  <a:latin typeface="Angsana New" pitchFamily="18" charset="-34"/>
                  <a:cs typeface="Angsana New" pitchFamily="18" charset="-34"/>
                </a:rPr>
                <a:t> ชั่วโมง</a:t>
              </a:r>
              <a:endParaRPr lang="en-US" sz="2400" dirty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9" name="สี่เหลี่ยมผืนผ้ามุมมน 8"/>
            <p:cNvSpPr/>
            <p:nvPr/>
          </p:nvSpPr>
          <p:spPr>
            <a:xfrm>
              <a:off x="3695712" y="5560280"/>
              <a:ext cx="3168352" cy="7200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Angsana New" pitchFamily="18" charset="-34"/>
                  <a:cs typeface="Angsana New" pitchFamily="18" charset="-34"/>
                </a:rPr>
                <a:t>PZT/BNT</a:t>
              </a:r>
              <a:r>
                <a:rPr lang="th-TH" sz="2400" dirty="0">
                  <a:latin typeface="Angsana New" pitchFamily="18" charset="-34"/>
                  <a:cs typeface="Angsana New" pitchFamily="18" charset="-34"/>
                </a:rPr>
                <a:t> และ </a:t>
              </a:r>
              <a:r>
                <a:rPr lang="en-US" sz="2400" dirty="0">
                  <a:latin typeface="Angsana New" pitchFamily="18" charset="-34"/>
                  <a:cs typeface="Angsana New" pitchFamily="18" charset="-34"/>
                </a:rPr>
                <a:t>PZT/BNLT</a:t>
              </a:r>
            </a:p>
          </p:txBody>
        </p:sp>
        <p:cxnSp>
          <p:nvCxnSpPr>
            <p:cNvPr id="11" name="ตัวเชื่อมต่อตรง 10"/>
            <p:cNvCxnSpPr>
              <a:stCxn id="5" idx="2"/>
            </p:cNvCxnSpPr>
            <p:nvPr/>
          </p:nvCxnSpPr>
          <p:spPr>
            <a:xfrm>
              <a:off x="5140808" y="1700808"/>
              <a:ext cx="0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/>
            <p:cNvCxnSpPr/>
            <p:nvPr/>
          </p:nvCxnSpPr>
          <p:spPr>
            <a:xfrm>
              <a:off x="5130496" y="2924944"/>
              <a:ext cx="0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ตัวเชื่อมต่อตรง 13"/>
            <p:cNvCxnSpPr/>
            <p:nvPr/>
          </p:nvCxnSpPr>
          <p:spPr>
            <a:xfrm>
              <a:off x="5109872" y="4005064"/>
              <a:ext cx="0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ตัวเชื่อมต่อตรง 14"/>
            <p:cNvCxnSpPr/>
            <p:nvPr/>
          </p:nvCxnSpPr>
          <p:spPr>
            <a:xfrm>
              <a:off x="5093008" y="5091500"/>
              <a:ext cx="0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7884368" y="4046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496764" y="41918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7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5813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332657"/>
            <a:ext cx="3081536" cy="1008112"/>
          </a:xfrm>
        </p:spPr>
        <p:txBody>
          <a:bodyPr/>
          <a:lstStyle/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ผลการทดลอง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ผลการตรวจสอบโครงสร้างจุลภาคของ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PZT, BNT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และ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BNLT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โดยใช้กล้องจุลทรรศน์อิเล็กตรอนแบบส่องกราด (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SEM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พบว่ารูปร่างของผงทั้งสามชนิดมีลักษณะค่อนข้างเป็นทรงกลม มีเหลี่ยมมุมเล็กน้อยและอนุภาคส่วนใหญ่เกาะกันเป็นกระจุก มีรูปแบบการกระจายตัวปกติ</a:t>
            </a:r>
          </a:p>
          <a:p>
            <a:endParaRPr lang="th-TH" sz="2800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2800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2800" dirty="0">
              <a:latin typeface="Angsana New" pitchFamily="18" charset="-34"/>
              <a:cs typeface="Angsana New" pitchFamily="18" charset="-34"/>
            </a:endParaRPr>
          </a:p>
          <a:p>
            <a:endParaRPr lang="th-TH" sz="2800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 algn="ctr">
              <a:buNone/>
            </a:pPr>
            <a:endParaRPr lang="th-TH" sz="2000" b="1" dirty="0" smtClean="0">
              <a:latin typeface="Angsana New" pitchFamily="18" charset="-34"/>
              <a:cs typeface="Angsana New" pitchFamily="18" charset="-34"/>
            </a:endParaRPr>
          </a:p>
          <a:p>
            <a:pPr marL="0" indent="0" algn="ctr">
              <a:buNone/>
            </a:pPr>
            <a:r>
              <a:rPr lang="th-TH" sz="2000" b="1" dirty="0" smtClean="0">
                <a:latin typeface="Angsana New" pitchFamily="18" charset="-34"/>
                <a:cs typeface="Angsana New" pitchFamily="18" charset="-34"/>
              </a:rPr>
              <a:t>รูป </a:t>
            </a:r>
            <a:r>
              <a:rPr lang="en-US" sz="2000" b="1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20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ภาพถ่ายจากกล้องจุลทรรศน์อิเล็กตรอนแบบส่องกราด (</a:t>
            </a: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a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PZT, 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b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BNT 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และ (</a:t>
            </a: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c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 BNLT 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มีกำลังขยาย </a:t>
            </a: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10,000</a:t>
            </a:r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 เท่า</a:t>
            </a:r>
            <a:endParaRPr lang="en-US" sz="20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676456" y="620688"/>
            <a:ext cx="360040" cy="431931"/>
          </a:xfrm>
        </p:spPr>
        <p:txBody>
          <a:bodyPr>
            <a:normAutofit/>
          </a:bodyPr>
          <a:lstStyle/>
          <a:p>
            <a:fld id="{7AF24B1A-5BD1-4A84-B43C-51E710E4130E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6" name="กลุ่ม 5"/>
          <p:cNvGrpSpPr/>
          <p:nvPr/>
        </p:nvGrpSpPr>
        <p:grpSpPr>
          <a:xfrm>
            <a:off x="251520" y="3284984"/>
            <a:ext cx="8689249" cy="2104700"/>
            <a:chOff x="251520" y="2985938"/>
            <a:chExt cx="8689249" cy="21047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2985938"/>
              <a:ext cx="2777294" cy="20829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3013990"/>
              <a:ext cx="2739890" cy="2054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6176" y="3002193"/>
              <a:ext cx="2784593" cy="2088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7884368" y="4046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72717" y="404664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8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3832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638200"/>
            <a:ext cx="1306488" cy="990600"/>
          </a:xfrm>
        </p:spPr>
        <p:txBody>
          <a:bodyPr/>
          <a:lstStyle/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สรุป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75656" y="2132856"/>
            <a:ext cx="6635080" cy="262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	จากงานวิจัยจะเห็นว่า สามารถผลิตเซรา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มิก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ที่มีคุณสมบัติโดดเด่นทางด้านไฟฟ้าและเชิงกลได้ โดยปัจจัยที่กำหนดสมบัติดังกล่าวคือ อัตราส่วนของสาร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BNT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BNLT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ที่เติมลงไปในเซรา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มิก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 และสามารถปรับปรุงสมบัติเชิงกล ได้แก่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ค่าความแข็ง ค่ามอดูลัสของยัง และค่าความต้านทาการแตกให้มีค่าดีกว่าเซรา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มิก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PZT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บริสุทธ์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ได้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8676456" y="620688"/>
            <a:ext cx="360040" cy="503939"/>
          </a:xfrm>
        </p:spPr>
        <p:txBody>
          <a:bodyPr>
            <a:normAutofit/>
          </a:bodyPr>
          <a:lstStyle/>
          <a:p>
            <a:fld id="{7AF24B1A-5BD1-4A84-B43C-51E710E4130E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60432" y="404664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ngsana New" pitchFamily="18" charset="-34"/>
                <a:cs typeface="Angsana New" pitchFamily="18" charset="-34"/>
              </a:rPr>
              <a:t>9</a:t>
            </a:r>
            <a:endParaRPr lang="en-US" sz="24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2331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ความชัดเจน">
  <a:themeElements>
    <a:clrScheme name="ความชัดเจน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แบบคลาสสิก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ความชัดเจ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175</TotalTime>
  <Words>250</Words>
  <Application>Microsoft Office PowerPoint</Application>
  <PresentationFormat>นำเสนอทางหน้าจอ (4:3)</PresentationFormat>
  <Paragraphs>56</Paragraphs>
  <Slides>9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0" baseType="lpstr">
      <vt:lpstr>ความชัดเจน</vt:lpstr>
      <vt:lpstr>ผลของการเติมบิสมัทโซเดียมไทเทเนตและบิสมัทโซเดียมไทเทเนตที่ถูกเจือต่อโครงสร้างและสมบัติของเซรามิกเลดเซอร์โคเนตไทเทเนต</vt:lpstr>
      <vt:lpstr>งานนำเสนอ PowerPoint</vt:lpstr>
      <vt:lpstr>วัตถุประสงค์</vt:lpstr>
      <vt:lpstr>บทนำ</vt:lpstr>
      <vt:lpstr>บทนำ ( ต่อ )</vt:lpstr>
      <vt:lpstr>วิธีการทดลอง</vt:lpstr>
      <vt:lpstr>งานนำเสนอ PowerPoint</vt:lpstr>
      <vt:lpstr>ผลการทดลอง</vt:lpstr>
      <vt:lpstr>สรุป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ชื่อวิจัย : ผลของการเติมบิสมัทโซเดียมไทเทเนตและบิสมัทโซเดียมไทเทเนตที่ถูกเจือ</dc:title>
  <dc:creator>Windows User</dc:creator>
  <cp:lastModifiedBy>Windows User</cp:lastModifiedBy>
  <cp:revision>24</cp:revision>
  <dcterms:created xsi:type="dcterms:W3CDTF">2016-09-06T16:31:53Z</dcterms:created>
  <dcterms:modified xsi:type="dcterms:W3CDTF">2016-09-07T14:46:03Z</dcterms:modified>
</cp:coreProperties>
</file>