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8" r:id="rId1"/>
  </p:sldMasterIdLst>
  <p:notesMasterIdLst>
    <p:notesMasterId r:id="rId16"/>
  </p:notesMasterIdLst>
  <p:sldIdLst>
    <p:sldId id="256" r:id="rId2"/>
    <p:sldId id="289" r:id="rId3"/>
    <p:sldId id="258" r:id="rId4"/>
    <p:sldId id="292" r:id="rId5"/>
    <p:sldId id="260" r:id="rId6"/>
    <p:sldId id="296" r:id="rId7"/>
    <p:sldId id="293" r:id="rId8"/>
    <p:sldId id="287" r:id="rId9"/>
    <p:sldId id="264" r:id="rId10"/>
    <p:sldId id="286" r:id="rId11"/>
    <p:sldId id="285" r:id="rId12"/>
    <p:sldId id="294" r:id="rId13"/>
    <p:sldId id="290" r:id="rId14"/>
    <p:sldId id="295" r:id="rId1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1D9B5282-DABE-4DE3-BF2E-5CD572C64A5E}">
  <a:tblStyle styleId="{1D9B5282-DABE-4DE3-BF2E-5CD572C64A5E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7326361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5" name="Shape 18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6" name="Shape 18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9" name="Shape 18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0" name="Shape 18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9" name="Shape 18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0" name="Shape 18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" name="Shape 18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4" name="Shape 18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9" name="Shape 18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0" name="Shape 18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16C5678-EE20-4FA5-88E2-6E0BD67A2E26}" type="datetime1">
              <a:rPr lang="en-US" smtClean="0"/>
              <a:t>9/21/2016</a:t>
            </a:fld>
            <a:endParaRPr lang="en-US" dirty="0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สี่เหลี่ยมผืนผ้า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ตัวเชื่อมต่อตรง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ตัวเชื่อมต่อตรง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วงรี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วงรี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วงรี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9/21/2016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9/21/2016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F55D4B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ctrTitle"/>
          </p:nvPr>
        </p:nvSpPr>
        <p:spPr>
          <a:xfrm>
            <a:off x="2191050" y="2427150"/>
            <a:ext cx="4761899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ct val="100000"/>
              <a:defRPr sz="7200" b="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" name="Shape 664"/>
          <p:cNvSpPr txBox="1">
            <a:spLocks noGrp="1"/>
          </p:cNvSpPr>
          <p:nvPr>
            <p:ph type="body" idx="1"/>
          </p:nvPr>
        </p:nvSpPr>
        <p:spPr>
          <a:xfrm>
            <a:off x="1832400" y="2653800"/>
            <a:ext cx="5479200" cy="10931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rgbClr val="F55D4B"/>
              </a:buClr>
              <a:buSzPct val="100000"/>
              <a:defRPr sz="2200" i="1">
                <a:solidFill>
                  <a:srgbClr val="F55D4B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55D4B"/>
              </a:buClr>
              <a:defRPr i="1">
                <a:solidFill>
                  <a:srgbClr val="F55D4B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55D4B"/>
              </a:buClr>
              <a:buSzPct val="100000"/>
              <a:defRPr sz="2200" i="1">
                <a:solidFill>
                  <a:srgbClr val="F55D4B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55D4B"/>
              </a:buClr>
              <a:buSzPct val="100000"/>
              <a:defRPr sz="2200" i="1">
                <a:solidFill>
                  <a:srgbClr val="F55D4B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55D4B"/>
              </a:buClr>
              <a:buSzPct val="100000"/>
              <a:defRPr sz="2200" i="1">
                <a:solidFill>
                  <a:srgbClr val="F55D4B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55D4B"/>
              </a:buClr>
              <a:buSzPct val="100000"/>
              <a:defRPr sz="2200" i="1">
                <a:solidFill>
                  <a:srgbClr val="F55D4B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55D4B"/>
              </a:buClr>
              <a:buSzPct val="100000"/>
              <a:defRPr sz="2200" i="1">
                <a:solidFill>
                  <a:srgbClr val="F55D4B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55D4B"/>
              </a:buClr>
              <a:buSzPct val="100000"/>
              <a:defRPr sz="2200" i="1">
                <a:solidFill>
                  <a:srgbClr val="F55D4B"/>
                </a:solidFill>
              </a:defRPr>
            </a:lvl8pPr>
            <a:lvl9pPr lvl="8" algn="ctr">
              <a:spcBef>
                <a:spcPts val="0"/>
              </a:spcBef>
              <a:buClr>
                <a:srgbClr val="F55D4B"/>
              </a:buClr>
              <a:buSzPct val="100000"/>
              <a:defRPr sz="2200" i="1">
                <a:solidFill>
                  <a:srgbClr val="F55D4B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8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" name="Shape 1019"/>
          <p:cNvSpPr txBox="1">
            <a:spLocks noGrp="1"/>
          </p:cNvSpPr>
          <p:nvPr>
            <p:ph type="title"/>
          </p:nvPr>
        </p:nvSpPr>
        <p:spPr>
          <a:xfrm>
            <a:off x="1131750" y="830700"/>
            <a:ext cx="6880499" cy="777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20" name="Shape 1020"/>
          <p:cNvSpPr txBox="1">
            <a:spLocks noGrp="1"/>
          </p:cNvSpPr>
          <p:nvPr>
            <p:ph type="body" idx="1"/>
          </p:nvPr>
        </p:nvSpPr>
        <p:spPr>
          <a:xfrm>
            <a:off x="1131725" y="1773150"/>
            <a:ext cx="3339599" cy="4642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2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buSzPct val="100000"/>
              <a:defRPr sz="2200"/>
            </a:lvl3pPr>
            <a:lvl4pPr lvl="3">
              <a:spcBef>
                <a:spcPts val="0"/>
              </a:spcBef>
              <a:buSzPct val="100000"/>
              <a:defRPr sz="2200"/>
            </a:lvl4pPr>
            <a:lvl5pPr lvl="4">
              <a:spcBef>
                <a:spcPts val="0"/>
              </a:spcBef>
              <a:buSzPct val="100000"/>
              <a:defRPr sz="2200"/>
            </a:lvl5pPr>
            <a:lvl6pPr lvl="5">
              <a:spcBef>
                <a:spcPts val="0"/>
              </a:spcBef>
              <a:buSzPct val="100000"/>
              <a:defRPr sz="2200"/>
            </a:lvl6pPr>
            <a:lvl7pPr lvl="6">
              <a:spcBef>
                <a:spcPts val="0"/>
              </a:spcBef>
              <a:buSzPct val="100000"/>
              <a:defRPr sz="2200"/>
            </a:lvl7pPr>
            <a:lvl8pPr lvl="7">
              <a:spcBef>
                <a:spcPts val="0"/>
              </a:spcBef>
              <a:buSzPct val="100000"/>
              <a:defRPr sz="2200"/>
            </a:lvl8pPr>
            <a:lvl9pPr lvl="8">
              <a:spcBef>
                <a:spcPts val="0"/>
              </a:spcBef>
              <a:buSzPct val="100000"/>
              <a:defRPr sz="2200"/>
            </a:lvl9pPr>
          </a:lstStyle>
          <a:p>
            <a:endParaRPr/>
          </a:p>
        </p:txBody>
      </p:sp>
      <p:sp>
        <p:nvSpPr>
          <p:cNvPr id="1021" name="Shape 1021"/>
          <p:cNvSpPr txBox="1">
            <a:spLocks noGrp="1"/>
          </p:cNvSpPr>
          <p:nvPr>
            <p:ph type="body" idx="2"/>
          </p:nvPr>
        </p:nvSpPr>
        <p:spPr>
          <a:xfrm>
            <a:off x="4672553" y="1773150"/>
            <a:ext cx="3339599" cy="4642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2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buSzPct val="100000"/>
              <a:defRPr sz="2200"/>
            </a:lvl3pPr>
            <a:lvl4pPr lvl="3">
              <a:spcBef>
                <a:spcPts val="0"/>
              </a:spcBef>
              <a:buSzPct val="100000"/>
              <a:defRPr sz="2200"/>
            </a:lvl4pPr>
            <a:lvl5pPr lvl="4">
              <a:spcBef>
                <a:spcPts val="0"/>
              </a:spcBef>
              <a:buSzPct val="100000"/>
              <a:defRPr sz="2200"/>
            </a:lvl5pPr>
            <a:lvl6pPr lvl="5">
              <a:spcBef>
                <a:spcPts val="0"/>
              </a:spcBef>
              <a:buSzPct val="100000"/>
              <a:defRPr sz="2200"/>
            </a:lvl6pPr>
            <a:lvl7pPr lvl="6">
              <a:spcBef>
                <a:spcPts val="0"/>
              </a:spcBef>
              <a:buSzPct val="100000"/>
              <a:defRPr sz="2200"/>
            </a:lvl7pPr>
            <a:lvl8pPr lvl="7">
              <a:spcBef>
                <a:spcPts val="0"/>
              </a:spcBef>
              <a:buSzPct val="100000"/>
              <a:defRPr sz="2200"/>
            </a:lvl8pPr>
            <a:lvl9pPr lvl="8">
              <a:spcBef>
                <a:spcPts val="0"/>
              </a:spcBef>
              <a:buSzPct val="100000"/>
              <a:defRPr sz="2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10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Shape 1198"/>
          <p:cNvSpPr txBox="1">
            <a:spLocks noGrp="1"/>
          </p:cNvSpPr>
          <p:nvPr>
            <p:ph type="title"/>
          </p:nvPr>
        </p:nvSpPr>
        <p:spPr>
          <a:xfrm>
            <a:off x="1131750" y="830700"/>
            <a:ext cx="6880499" cy="777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99" name="Shape 1199"/>
          <p:cNvSpPr txBox="1">
            <a:spLocks noGrp="1"/>
          </p:cNvSpPr>
          <p:nvPr>
            <p:ph type="body" idx="1"/>
          </p:nvPr>
        </p:nvSpPr>
        <p:spPr>
          <a:xfrm>
            <a:off x="977300" y="1705425"/>
            <a:ext cx="2296500" cy="4710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buSzPct val="100000"/>
              <a:defRPr sz="1800"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00" name="Shape 1200"/>
          <p:cNvSpPr txBox="1">
            <a:spLocks noGrp="1"/>
          </p:cNvSpPr>
          <p:nvPr>
            <p:ph type="body" idx="2"/>
          </p:nvPr>
        </p:nvSpPr>
        <p:spPr>
          <a:xfrm>
            <a:off x="3391602" y="1705425"/>
            <a:ext cx="2296500" cy="4710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buSzPct val="100000"/>
              <a:defRPr sz="1800"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01" name="Shape 1201"/>
          <p:cNvSpPr txBox="1">
            <a:spLocks noGrp="1"/>
          </p:cNvSpPr>
          <p:nvPr>
            <p:ph type="body" idx="3"/>
          </p:nvPr>
        </p:nvSpPr>
        <p:spPr>
          <a:xfrm>
            <a:off x="5805905" y="1705425"/>
            <a:ext cx="2296500" cy="4710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buSzPct val="100000"/>
              <a:defRPr sz="1800"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1D738E-8962-435F-8C43-147B8DD7E819}" type="datetime1">
              <a:rPr lang="en-US" smtClean="0"/>
              <a:t>9/21/2016</a:t>
            </a:fld>
            <a:endParaRPr lang="en-US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Footer Text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9CAEA93-55E7-4DA9-90C2-089A26EEFEC4}" type="datetime1">
              <a:rPr lang="en-US" smtClean="0"/>
              <a:t>9/21/2016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สี่เหลี่ยมผืนผ้า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ตัวเชื่อมต่อตรง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ตัวเชื่อมต่อตรง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วงรี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วงรี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วงรี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ตัวเชื่อมต่อตรง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9/21/2016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9/21/2016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แทนข้อความ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แทนข้อความ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6" name="ตัวแทนวันที่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0BAADF0-1749-4E8B-9691-B44A5F8C0895}" type="datetime1">
              <a:rPr lang="en-US" smtClean="0"/>
              <a:t>9/21/2016</a:t>
            </a:fld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Footer Text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9/21/2016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ตัวแทนเนื้อหา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แทนวันที่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18BBB94-68E6-4675-A946-F1C5994EDBD7}" type="datetime1">
              <a:rPr lang="en-US" smtClean="0"/>
              <a:t>9/21/2016</a:t>
            </a:fld>
            <a:endParaRPr lang="en-US"/>
          </a:p>
        </p:txBody>
      </p:sp>
      <p:sp>
        <p:nvSpPr>
          <p:cNvPr id="22" name="ตัวแทนหมายเลขภาพนิ่ง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ตัวแทนท้ายกระดา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Footer Text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ตัวเชื่อมต่อตรง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ตัวแทนวันที่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C3B8377-21E3-4835-B75D-4E2847E2750F}" type="datetime1">
              <a:rPr lang="en-US" smtClean="0"/>
              <a:t>9/21/2016</a:t>
            </a:fld>
            <a:endParaRPr lang="en-US"/>
          </a:p>
        </p:txBody>
      </p:sp>
      <p:sp>
        <p:nvSpPr>
          <p:cNvPr id="18" name="ตัวแทนหมายเลขภาพนิ่ง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ตัวแทนท้ายกระดา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Footer Text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0C4986D-6BE9-4264-908F-02DB36FD8D6C}" type="datetime1">
              <a:rPr lang="en-US" smtClean="0"/>
              <a:t>9/21/2016</a:t>
            </a:fld>
            <a:endParaRPr lang="en-US" dirty="0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2" r:id="rId13"/>
    <p:sldLayoutId id="2147483694" r:id="rId14"/>
    <p:sldLayoutId id="2147483695" r:id="rId15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slide" Target="slide10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8" name="Shape 1808"/>
          <p:cNvSpPr txBox="1">
            <a:spLocks noGrp="1"/>
          </p:cNvSpPr>
          <p:nvPr>
            <p:ph type="ctrTitle"/>
          </p:nvPr>
        </p:nvSpPr>
        <p:spPr>
          <a:xfrm>
            <a:off x="1406762" y="1738068"/>
            <a:ext cx="7056784" cy="273630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n-cs"/>
              </a:rPr>
              <a:t>Pattern formation during mixing and segregation of flowing granular 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n-cs"/>
              </a:rPr>
              <a:t>materials.</a:t>
            </a:r>
            <a:b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n-cs"/>
              </a:rPr>
            </a:br>
            <a:r>
              <a:rPr lang="th-TH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n-cs"/>
              </a:rPr>
              <a:t>รูปแบบ</a:t>
            </a:r>
            <a:r>
              <a:rPr lang="th-TH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n-cs"/>
              </a:rPr>
              <a:t>การก่อตัวของการผสมและการแยกกันของวัสดุเม็ด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+mn-cs"/>
            </a:endParaRPr>
          </a:p>
        </p:txBody>
      </p:sp>
      <p:sp>
        <p:nvSpPr>
          <p:cNvPr id="3" name="Shape 2128"/>
          <p:cNvSpPr/>
          <p:nvPr/>
        </p:nvSpPr>
        <p:spPr>
          <a:xfrm>
            <a:off x="2719939" y="3933056"/>
            <a:ext cx="963837" cy="1082633"/>
          </a:xfrm>
          <a:custGeom>
            <a:avLst/>
            <a:gdLst/>
            <a:ahLst/>
            <a:cxnLst/>
            <a:rect l="0" t="0" r="0" b="0"/>
            <a:pathLst>
              <a:path w="14844" h="16207" extrusionOk="0">
                <a:moveTo>
                  <a:pt x="7836" y="2337"/>
                </a:moveTo>
                <a:lnTo>
                  <a:pt x="7519" y="2385"/>
                </a:lnTo>
                <a:lnTo>
                  <a:pt x="7081" y="2410"/>
                </a:lnTo>
                <a:lnTo>
                  <a:pt x="6619" y="2434"/>
                </a:lnTo>
                <a:lnTo>
                  <a:pt x="6327" y="2434"/>
                </a:lnTo>
                <a:lnTo>
                  <a:pt x="6181" y="2458"/>
                </a:lnTo>
                <a:lnTo>
                  <a:pt x="6035" y="2507"/>
                </a:lnTo>
                <a:lnTo>
                  <a:pt x="5986" y="2556"/>
                </a:lnTo>
                <a:lnTo>
                  <a:pt x="5962" y="2604"/>
                </a:lnTo>
                <a:lnTo>
                  <a:pt x="5962" y="2653"/>
                </a:lnTo>
                <a:lnTo>
                  <a:pt x="5962" y="2726"/>
                </a:lnTo>
                <a:lnTo>
                  <a:pt x="6059" y="2848"/>
                </a:lnTo>
                <a:lnTo>
                  <a:pt x="6181" y="2921"/>
                </a:lnTo>
                <a:lnTo>
                  <a:pt x="6303" y="2969"/>
                </a:lnTo>
                <a:lnTo>
                  <a:pt x="6449" y="3018"/>
                </a:lnTo>
                <a:lnTo>
                  <a:pt x="7057" y="3018"/>
                </a:lnTo>
                <a:lnTo>
                  <a:pt x="7519" y="2994"/>
                </a:lnTo>
                <a:lnTo>
                  <a:pt x="7957" y="2945"/>
                </a:lnTo>
                <a:lnTo>
                  <a:pt x="8152" y="2945"/>
                </a:lnTo>
                <a:lnTo>
                  <a:pt x="8347" y="2969"/>
                </a:lnTo>
                <a:lnTo>
                  <a:pt x="8833" y="2969"/>
                </a:lnTo>
                <a:lnTo>
                  <a:pt x="8906" y="2921"/>
                </a:lnTo>
                <a:lnTo>
                  <a:pt x="8955" y="2848"/>
                </a:lnTo>
                <a:lnTo>
                  <a:pt x="8979" y="2775"/>
                </a:lnTo>
                <a:lnTo>
                  <a:pt x="9003" y="2702"/>
                </a:lnTo>
                <a:lnTo>
                  <a:pt x="8979" y="2629"/>
                </a:lnTo>
                <a:lnTo>
                  <a:pt x="8930" y="2556"/>
                </a:lnTo>
                <a:lnTo>
                  <a:pt x="8857" y="2483"/>
                </a:lnTo>
                <a:lnTo>
                  <a:pt x="8711" y="2410"/>
                </a:lnTo>
                <a:lnTo>
                  <a:pt x="8566" y="2361"/>
                </a:lnTo>
                <a:lnTo>
                  <a:pt x="8395" y="2337"/>
                </a:lnTo>
                <a:close/>
                <a:moveTo>
                  <a:pt x="7130" y="5768"/>
                </a:moveTo>
                <a:lnTo>
                  <a:pt x="7154" y="5792"/>
                </a:lnTo>
                <a:lnTo>
                  <a:pt x="7179" y="5816"/>
                </a:lnTo>
                <a:lnTo>
                  <a:pt x="7203" y="5841"/>
                </a:lnTo>
                <a:lnTo>
                  <a:pt x="7227" y="5889"/>
                </a:lnTo>
                <a:lnTo>
                  <a:pt x="7227" y="5987"/>
                </a:lnTo>
                <a:lnTo>
                  <a:pt x="7203" y="6084"/>
                </a:lnTo>
                <a:lnTo>
                  <a:pt x="7179" y="6157"/>
                </a:lnTo>
                <a:lnTo>
                  <a:pt x="7106" y="6206"/>
                </a:lnTo>
                <a:lnTo>
                  <a:pt x="6960" y="6254"/>
                </a:lnTo>
                <a:lnTo>
                  <a:pt x="6814" y="6230"/>
                </a:lnTo>
                <a:lnTo>
                  <a:pt x="6741" y="6206"/>
                </a:lnTo>
                <a:lnTo>
                  <a:pt x="6692" y="6157"/>
                </a:lnTo>
                <a:lnTo>
                  <a:pt x="6668" y="6084"/>
                </a:lnTo>
                <a:lnTo>
                  <a:pt x="6643" y="6011"/>
                </a:lnTo>
                <a:lnTo>
                  <a:pt x="6668" y="5938"/>
                </a:lnTo>
                <a:lnTo>
                  <a:pt x="6692" y="5865"/>
                </a:lnTo>
                <a:lnTo>
                  <a:pt x="6741" y="5816"/>
                </a:lnTo>
                <a:lnTo>
                  <a:pt x="6789" y="5768"/>
                </a:lnTo>
                <a:lnTo>
                  <a:pt x="6838" y="5816"/>
                </a:lnTo>
                <a:lnTo>
                  <a:pt x="6911" y="5841"/>
                </a:lnTo>
                <a:lnTo>
                  <a:pt x="7008" y="5816"/>
                </a:lnTo>
                <a:lnTo>
                  <a:pt x="7081" y="5816"/>
                </a:lnTo>
                <a:lnTo>
                  <a:pt x="7130" y="5768"/>
                </a:lnTo>
                <a:close/>
                <a:moveTo>
                  <a:pt x="6911" y="5232"/>
                </a:moveTo>
                <a:lnTo>
                  <a:pt x="6741" y="5257"/>
                </a:lnTo>
                <a:lnTo>
                  <a:pt x="6595" y="5305"/>
                </a:lnTo>
                <a:lnTo>
                  <a:pt x="6473" y="5427"/>
                </a:lnTo>
                <a:lnTo>
                  <a:pt x="6351" y="5549"/>
                </a:lnTo>
                <a:lnTo>
                  <a:pt x="6254" y="5695"/>
                </a:lnTo>
                <a:lnTo>
                  <a:pt x="6181" y="5865"/>
                </a:lnTo>
                <a:lnTo>
                  <a:pt x="6157" y="6011"/>
                </a:lnTo>
                <a:lnTo>
                  <a:pt x="6157" y="6108"/>
                </a:lnTo>
                <a:lnTo>
                  <a:pt x="6157" y="6206"/>
                </a:lnTo>
                <a:lnTo>
                  <a:pt x="6181" y="6303"/>
                </a:lnTo>
                <a:lnTo>
                  <a:pt x="6230" y="6376"/>
                </a:lnTo>
                <a:lnTo>
                  <a:pt x="6351" y="6522"/>
                </a:lnTo>
                <a:lnTo>
                  <a:pt x="6497" y="6644"/>
                </a:lnTo>
                <a:lnTo>
                  <a:pt x="6668" y="6717"/>
                </a:lnTo>
                <a:lnTo>
                  <a:pt x="6862" y="6741"/>
                </a:lnTo>
                <a:lnTo>
                  <a:pt x="7057" y="6741"/>
                </a:lnTo>
                <a:lnTo>
                  <a:pt x="7252" y="6692"/>
                </a:lnTo>
                <a:lnTo>
                  <a:pt x="7373" y="6644"/>
                </a:lnTo>
                <a:lnTo>
                  <a:pt x="7495" y="6546"/>
                </a:lnTo>
                <a:lnTo>
                  <a:pt x="7592" y="6449"/>
                </a:lnTo>
                <a:lnTo>
                  <a:pt x="7665" y="6327"/>
                </a:lnTo>
                <a:lnTo>
                  <a:pt x="7714" y="6181"/>
                </a:lnTo>
                <a:lnTo>
                  <a:pt x="7738" y="6035"/>
                </a:lnTo>
                <a:lnTo>
                  <a:pt x="7738" y="5889"/>
                </a:lnTo>
                <a:lnTo>
                  <a:pt x="7714" y="5743"/>
                </a:lnTo>
                <a:lnTo>
                  <a:pt x="7665" y="5622"/>
                </a:lnTo>
                <a:lnTo>
                  <a:pt x="7617" y="5524"/>
                </a:lnTo>
                <a:lnTo>
                  <a:pt x="7544" y="5451"/>
                </a:lnTo>
                <a:lnTo>
                  <a:pt x="7471" y="5378"/>
                </a:lnTo>
                <a:lnTo>
                  <a:pt x="7373" y="5330"/>
                </a:lnTo>
                <a:lnTo>
                  <a:pt x="7276" y="5281"/>
                </a:lnTo>
                <a:lnTo>
                  <a:pt x="7081" y="5281"/>
                </a:lnTo>
                <a:lnTo>
                  <a:pt x="6984" y="5257"/>
                </a:lnTo>
                <a:lnTo>
                  <a:pt x="6911" y="5232"/>
                </a:lnTo>
                <a:close/>
                <a:moveTo>
                  <a:pt x="7982" y="7276"/>
                </a:moveTo>
                <a:lnTo>
                  <a:pt x="7884" y="7301"/>
                </a:lnTo>
                <a:lnTo>
                  <a:pt x="7787" y="7325"/>
                </a:lnTo>
                <a:lnTo>
                  <a:pt x="7738" y="7374"/>
                </a:lnTo>
                <a:lnTo>
                  <a:pt x="7617" y="7495"/>
                </a:lnTo>
                <a:lnTo>
                  <a:pt x="7568" y="7617"/>
                </a:lnTo>
                <a:lnTo>
                  <a:pt x="7544" y="7739"/>
                </a:lnTo>
                <a:lnTo>
                  <a:pt x="7568" y="7885"/>
                </a:lnTo>
                <a:lnTo>
                  <a:pt x="7617" y="8006"/>
                </a:lnTo>
                <a:lnTo>
                  <a:pt x="7665" y="8104"/>
                </a:lnTo>
                <a:lnTo>
                  <a:pt x="7714" y="8177"/>
                </a:lnTo>
                <a:lnTo>
                  <a:pt x="7860" y="8250"/>
                </a:lnTo>
                <a:lnTo>
                  <a:pt x="8030" y="8298"/>
                </a:lnTo>
                <a:lnTo>
                  <a:pt x="8103" y="8298"/>
                </a:lnTo>
                <a:lnTo>
                  <a:pt x="8176" y="8274"/>
                </a:lnTo>
                <a:lnTo>
                  <a:pt x="8298" y="8225"/>
                </a:lnTo>
                <a:lnTo>
                  <a:pt x="8444" y="8104"/>
                </a:lnTo>
                <a:lnTo>
                  <a:pt x="8566" y="7958"/>
                </a:lnTo>
                <a:lnTo>
                  <a:pt x="8590" y="7885"/>
                </a:lnTo>
                <a:lnTo>
                  <a:pt x="8590" y="7812"/>
                </a:lnTo>
                <a:lnTo>
                  <a:pt x="8590" y="7739"/>
                </a:lnTo>
                <a:lnTo>
                  <a:pt x="8566" y="7666"/>
                </a:lnTo>
                <a:lnTo>
                  <a:pt x="8468" y="7520"/>
                </a:lnTo>
                <a:lnTo>
                  <a:pt x="8347" y="7422"/>
                </a:lnTo>
                <a:lnTo>
                  <a:pt x="8225" y="7398"/>
                </a:lnTo>
                <a:lnTo>
                  <a:pt x="8152" y="7325"/>
                </a:lnTo>
                <a:lnTo>
                  <a:pt x="8079" y="7301"/>
                </a:lnTo>
                <a:lnTo>
                  <a:pt x="7982" y="7276"/>
                </a:lnTo>
                <a:close/>
                <a:moveTo>
                  <a:pt x="5889" y="488"/>
                </a:moveTo>
                <a:lnTo>
                  <a:pt x="6205" y="512"/>
                </a:lnTo>
                <a:lnTo>
                  <a:pt x="6716" y="561"/>
                </a:lnTo>
                <a:lnTo>
                  <a:pt x="7373" y="609"/>
                </a:lnTo>
                <a:lnTo>
                  <a:pt x="8055" y="634"/>
                </a:lnTo>
                <a:lnTo>
                  <a:pt x="8736" y="634"/>
                </a:lnTo>
                <a:lnTo>
                  <a:pt x="9393" y="682"/>
                </a:lnTo>
                <a:lnTo>
                  <a:pt x="9587" y="707"/>
                </a:lnTo>
                <a:lnTo>
                  <a:pt x="9782" y="731"/>
                </a:lnTo>
                <a:lnTo>
                  <a:pt x="10001" y="804"/>
                </a:lnTo>
                <a:lnTo>
                  <a:pt x="10196" y="877"/>
                </a:lnTo>
                <a:lnTo>
                  <a:pt x="10366" y="974"/>
                </a:lnTo>
                <a:lnTo>
                  <a:pt x="10439" y="1047"/>
                </a:lnTo>
                <a:lnTo>
                  <a:pt x="10512" y="1120"/>
                </a:lnTo>
                <a:lnTo>
                  <a:pt x="10536" y="1193"/>
                </a:lnTo>
                <a:lnTo>
                  <a:pt x="10585" y="1291"/>
                </a:lnTo>
                <a:lnTo>
                  <a:pt x="10585" y="1388"/>
                </a:lnTo>
                <a:lnTo>
                  <a:pt x="10585" y="1485"/>
                </a:lnTo>
                <a:lnTo>
                  <a:pt x="10536" y="1631"/>
                </a:lnTo>
                <a:lnTo>
                  <a:pt x="10439" y="1777"/>
                </a:lnTo>
                <a:lnTo>
                  <a:pt x="10317" y="1923"/>
                </a:lnTo>
                <a:lnTo>
                  <a:pt x="10196" y="2045"/>
                </a:lnTo>
                <a:lnTo>
                  <a:pt x="9904" y="2288"/>
                </a:lnTo>
                <a:lnTo>
                  <a:pt x="9660" y="2507"/>
                </a:lnTo>
                <a:lnTo>
                  <a:pt x="9587" y="2604"/>
                </a:lnTo>
                <a:lnTo>
                  <a:pt x="9587" y="2677"/>
                </a:lnTo>
                <a:lnTo>
                  <a:pt x="9587" y="2775"/>
                </a:lnTo>
                <a:lnTo>
                  <a:pt x="9636" y="2848"/>
                </a:lnTo>
                <a:lnTo>
                  <a:pt x="9587" y="3091"/>
                </a:lnTo>
                <a:lnTo>
                  <a:pt x="9563" y="3334"/>
                </a:lnTo>
                <a:lnTo>
                  <a:pt x="9563" y="3845"/>
                </a:lnTo>
                <a:lnTo>
                  <a:pt x="9587" y="4381"/>
                </a:lnTo>
                <a:lnTo>
                  <a:pt x="9612" y="4867"/>
                </a:lnTo>
                <a:lnTo>
                  <a:pt x="9612" y="5816"/>
                </a:lnTo>
                <a:lnTo>
                  <a:pt x="9612" y="6060"/>
                </a:lnTo>
                <a:lnTo>
                  <a:pt x="9563" y="6303"/>
                </a:lnTo>
                <a:lnTo>
                  <a:pt x="9563" y="6546"/>
                </a:lnTo>
                <a:lnTo>
                  <a:pt x="9587" y="6765"/>
                </a:lnTo>
                <a:lnTo>
                  <a:pt x="9612" y="6838"/>
                </a:lnTo>
                <a:lnTo>
                  <a:pt x="9660" y="6887"/>
                </a:lnTo>
                <a:lnTo>
                  <a:pt x="9660" y="6936"/>
                </a:lnTo>
                <a:lnTo>
                  <a:pt x="9685" y="6984"/>
                </a:lnTo>
                <a:lnTo>
                  <a:pt x="10269" y="7787"/>
                </a:lnTo>
                <a:lnTo>
                  <a:pt x="10828" y="8639"/>
                </a:lnTo>
                <a:lnTo>
                  <a:pt x="10512" y="8615"/>
                </a:lnTo>
                <a:lnTo>
                  <a:pt x="10171" y="8639"/>
                </a:lnTo>
                <a:lnTo>
                  <a:pt x="9514" y="8663"/>
                </a:lnTo>
                <a:lnTo>
                  <a:pt x="8395" y="8688"/>
                </a:lnTo>
                <a:lnTo>
                  <a:pt x="7300" y="8712"/>
                </a:lnTo>
                <a:lnTo>
                  <a:pt x="6765" y="8736"/>
                </a:lnTo>
                <a:lnTo>
                  <a:pt x="6254" y="8736"/>
                </a:lnTo>
                <a:lnTo>
                  <a:pt x="5208" y="8712"/>
                </a:lnTo>
                <a:lnTo>
                  <a:pt x="4599" y="8712"/>
                </a:lnTo>
                <a:lnTo>
                  <a:pt x="4283" y="8736"/>
                </a:lnTo>
                <a:lnTo>
                  <a:pt x="4137" y="8761"/>
                </a:lnTo>
                <a:lnTo>
                  <a:pt x="3991" y="8809"/>
                </a:lnTo>
                <a:lnTo>
                  <a:pt x="4599" y="8006"/>
                </a:lnTo>
                <a:lnTo>
                  <a:pt x="4940" y="7520"/>
                </a:lnTo>
                <a:lnTo>
                  <a:pt x="5135" y="7276"/>
                </a:lnTo>
                <a:lnTo>
                  <a:pt x="5305" y="7082"/>
                </a:lnTo>
                <a:lnTo>
                  <a:pt x="5354" y="7009"/>
                </a:lnTo>
                <a:lnTo>
                  <a:pt x="5378" y="6911"/>
                </a:lnTo>
                <a:lnTo>
                  <a:pt x="5354" y="6838"/>
                </a:lnTo>
                <a:lnTo>
                  <a:pt x="5329" y="6741"/>
                </a:lnTo>
                <a:lnTo>
                  <a:pt x="5329" y="6717"/>
                </a:lnTo>
                <a:lnTo>
                  <a:pt x="5354" y="6084"/>
                </a:lnTo>
                <a:lnTo>
                  <a:pt x="5354" y="5451"/>
                </a:lnTo>
                <a:lnTo>
                  <a:pt x="5354" y="4794"/>
                </a:lnTo>
                <a:lnTo>
                  <a:pt x="5378" y="4162"/>
                </a:lnTo>
                <a:lnTo>
                  <a:pt x="5402" y="3821"/>
                </a:lnTo>
                <a:lnTo>
                  <a:pt x="5427" y="3432"/>
                </a:lnTo>
                <a:lnTo>
                  <a:pt x="5402" y="3237"/>
                </a:lnTo>
                <a:lnTo>
                  <a:pt x="5378" y="3042"/>
                </a:lnTo>
                <a:lnTo>
                  <a:pt x="5329" y="2872"/>
                </a:lnTo>
                <a:lnTo>
                  <a:pt x="5256" y="2726"/>
                </a:lnTo>
                <a:lnTo>
                  <a:pt x="5256" y="2653"/>
                </a:lnTo>
                <a:lnTo>
                  <a:pt x="5256" y="2604"/>
                </a:lnTo>
                <a:lnTo>
                  <a:pt x="5232" y="2556"/>
                </a:lnTo>
                <a:lnTo>
                  <a:pt x="5183" y="2507"/>
                </a:lnTo>
                <a:lnTo>
                  <a:pt x="4989" y="2385"/>
                </a:lnTo>
                <a:lnTo>
                  <a:pt x="4794" y="2215"/>
                </a:lnTo>
                <a:lnTo>
                  <a:pt x="4648" y="1996"/>
                </a:lnTo>
                <a:lnTo>
                  <a:pt x="4502" y="1777"/>
                </a:lnTo>
                <a:lnTo>
                  <a:pt x="4405" y="1534"/>
                </a:lnTo>
                <a:lnTo>
                  <a:pt x="4380" y="1412"/>
                </a:lnTo>
                <a:lnTo>
                  <a:pt x="4380" y="1291"/>
                </a:lnTo>
                <a:lnTo>
                  <a:pt x="4380" y="1169"/>
                </a:lnTo>
                <a:lnTo>
                  <a:pt x="4429" y="1047"/>
                </a:lnTo>
                <a:lnTo>
                  <a:pt x="4478" y="926"/>
                </a:lnTo>
                <a:lnTo>
                  <a:pt x="4551" y="828"/>
                </a:lnTo>
                <a:lnTo>
                  <a:pt x="4624" y="755"/>
                </a:lnTo>
                <a:lnTo>
                  <a:pt x="4721" y="682"/>
                </a:lnTo>
                <a:lnTo>
                  <a:pt x="4843" y="609"/>
                </a:lnTo>
                <a:lnTo>
                  <a:pt x="4989" y="561"/>
                </a:lnTo>
                <a:lnTo>
                  <a:pt x="5256" y="512"/>
                </a:lnTo>
                <a:lnTo>
                  <a:pt x="5573" y="488"/>
                </a:lnTo>
                <a:close/>
                <a:moveTo>
                  <a:pt x="7446" y="9199"/>
                </a:moveTo>
                <a:lnTo>
                  <a:pt x="7106" y="9612"/>
                </a:lnTo>
                <a:lnTo>
                  <a:pt x="7033" y="9588"/>
                </a:lnTo>
                <a:lnTo>
                  <a:pt x="6960" y="9563"/>
                </a:lnTo>
                <a:lnTo>
                  <a:pt x="6789" y="9563"/>
                </a:lnTo>
                <a:lnTo>
                  <a:pt x="6595" y="9588"/>
                </a:lnTo>
                <a:lnTo>
                  <a:pt x="6424" y="9636"/>
                </a:lnTo>
                <a:lnTo>
                  <a:pt x="6595" y="9466"/>
                </a:lnTo>
                <a:lnTo>
                  <a:pt x="6643" y="9369"/>
                </a:lnTo>
                <a:lnTo>
                  <a:pt x="6692" y="9272"/>
                </a:lnTo>
                <a:lnTo>
                  <a:pt x="6692" y="9223"/>
                </a:lnTo>
                <a:lnTo>
                  <a:pt x="7300" y="9199"/>
                </a:lnTo>
                <a:close/>
                <a:moveTo>
                  <a:pt x="8566" y="9174"/>
                </a:moveTo>
                <a:lnTo>
                  <a:pt x="8347" y="9418"/>
                </a:lnTo>
                <a:lnTo>
                  <a:pt x="8176" y="9661"/>
                </a:lnTo>
                <a:lnTo>
                  <a:pt x="7860" y="10196"/>
                </a:lnTo>
                <a:lnTo>
                  <a:pt x="7836" y="10147"/>
                </a:lnTo>
                <a:lnTo>
                  <a:pt x="7787" y="10050"/>
                </a:lnTo>
                <a:lnTo>
                  <a:pt x="7714" y="9953"/>
                </a:lnTo>
                <a:lnTo>
                  <a:pt x="7617" y="9855"/>
                </a:lnTo>
                <a:lnTo>
                  <a:pt x="7519" y="9782"/>
                </a:lnTo>
                <a:lnTo>
                  <a:pt x="7982" y="9223"/>
                </a:lnTo>
                <a:lnTo>
                  <a:pt x="8030" y="9174"/>
                </a:lnTo>
                <a:close/>
                <a:moveTo>
                  <a:pt x="6765" y="10099"/>
                </a:moveTo>
                <a:lnTo>
                  <a:pt x="6935" y="10172"/>
                </a:lnTo>
                <a:lnTo>
                  <a:pt x="7081" y="10220"/>
                </a:lnTo>
                <a:lnTo>
                  <a:pt x="7227" y="10293"/>
                </a:lnTo>
                <a:lnTo>
                  <a:pt x="7276" y="10366"/>
                </a:lnTo>
                <a:lnTo>
                  <a:pt x="7325" y="10439"/>
                </a:lnTo>
                <a:lnTo>
                  <a:pt x="7373" y="10610"/>
                </a:lnTo>
                <a:lnTo>
                  <a:pt x="7398" y="10780"/>
                </a:lnTo>
                <a:lnTo>
                  <a:pt x="7373" y="10950"/>
                </a:lnTo>
                <a:lnTo>
                  <a:pt x="7325" y="11121"/>
                </a:lnTo>
                <a:lnTo>
                  <a:pt x="7300" y="11242"/>
                </a:lnTo>
                <a:lnTo>
                  <a:pt x="7227" y="11340"/>
                </a:lnTo>
                <a:lnTo>
                  <a:pt x="7154" y="11413"/>
                </a:lnTo>
                <a:lnTo>
                  <a:pt x="7081" y="11510"/>
                </a:lnTo>
                <a:lnTo>
                  <a:pt x="6984" y="11559"/>
                </a:lnTo>
                <a:lnTo>
                  <a:pt x="6887" y="11607"/>
                </a:lnTo>
                <a:lnTo>
                  <a:pt x="6692" y="11680"/>
                </a:lnTo>
                <a:lnTo>
                  <a:pt x="6351" y="11680"/>
                </a:lnTo>
                <a:lnTo>
                  <a:pt x="6254" y="11632"/>
                </a:lnTo>
                <a:lnTo>
                  <a:pt x="6157" y="11607"/>
                </a:lnTo>
                <a:lnTo>
                  <a:pt x="6059" y="11534"/>
                </a:lnTo>
                <a:lnTo>
                  <a:pt x="5986" y="11461"/>
                </a:lnTo>
                <a:lnTo>
                  <a:pt x="5913" y="11364"/>
                </a:lnTo>
                <a:lnTo>
                  <a:pt x="5840" y="11218"/>
                </a:lnTo>
                <a:lnTo>
                  <a:pt x="5816" y="11096"/>
                </a:lnTo>
                <a:lnTo>
                  <a:pt x="5816" y="10950"/>
                </a:lnTo>
                <a:lnTo>
                  <a:pt x="5840" y="10829"/>
                </a:lnTo>
                <a:lnTo>
                  <a:pt x="5889" y="10683"/>
                </a:lnTo>
                <a:lnTo>
                  <a:pt x="5986" y="10585"/>
                </a:lnTo>
                <a:lnTo>
                  <a:pt x="6084" y="10464"/>
                </a:lnTo>
                <a:lnTo>
                  <a:pt x="6181" y="10366"/>
                </a:lnTo>
                <a:lnTo>
                  <a:pt x="6424" y="10220"/>
                </a:lnTo>
                <a:lnTo>
                  <a:pt x="6668" y="10123"/>
                </a:lnTo>
                <a:lnTo>
                  <a:pt x="6741" y="10099"/>
                </a:lnTo>
                <a:close/>
                <a:moveTo>
                  <a:pt x="10926" y="9174"/>
                </a:moveTo>
                <a:lnTo>
                  <a:pt x="10707" y="9539"/>
                </a:lnTo>
                <a:lnTo>
                  <a:pt x="10536" y="9855"/>
                </a:lnTo>
                <a:lnTo>
                  <a:pt x="10244" y="10366"/>
                </a:lnTo>
                <a:lnTo>
                  <a:pt x="9977" y="10877"/>
                </a:lnTo>
                <a:lnTo>
                  <a:pt x="9685" y="11388"/>
                </a:lnTo>
                <a:lnTo>
                  <a:pt x="9393" y="11899"/>
                </a:lnTo>
                <a:lnTo>
                  <a:pt x="9271" y="12118"/>
                </a:lnTo>
                <a:lnTo>
                  <a:pt x="9174" y="12021"/>
                </a:lnTo>
                <a:lnTo>
                  <a:pt x="9101" y="11948"/>
                </a:lnTo>
                <a:lnTo>
                  <a:pt x="8979" y="11899"/>
                </a:lnTo>
                <a:lnTo>
                  <a:pt x="8882" y="11875"/>
                </a:lnTo>
                <a:lnTo>
                  <a:pt x="8760" y="11851"/>
                </a:lnTo>
                <a:lnTo>
                  <a:pt x="8639" y="11851"/>
                </a:lnTo>
                <a:lnTo>
                  <a:pt x="8517" y="11875"/>
                </a:lnTo>
                <a:lnTo>
                  <a:pt x="8420" y="11924"/>
                </a:lnTo>
                <a:lnTo>
                  <a:pt x="8420" y="11924"/>
                </a:lnTo>
                <a:lnTo>
                  <a:pt x="8857" y="11218"/>
                </a:lnTo>
                <a:lnTo>
                  <a:pt x="9320" y="10512"/>
                </a:lnTo>
                <a:lnTo>
                  <a:pt x="9806" y="9831"/>
                </a:lnTo>
                <a:lnTo>
                  <a:pt x="10050" y="9515"/>
                </a:lnTo>
                <a:lnTo>
                  <a:pt x="10317" y="9199"/>
                </a:lnTo>
                <a:lnTo>
                  <a:pt x="10634" y="9199"/>
                </a:lnTo>
                <a:lnTo>
                  <a:pt x="10926" y="9174"/>
                </a:lnTo>
                <a:close/>
                <a:moveTo>
                  <a:pt x="8809" y="12386"/>
                </a:moveTo>
                <a:lnTo>
                  <a:pt x="8833" y="12410"/>
                </a:lnTo>
                <a:lnTo>
                  <a:pt x="8857" y="12459"/>
                </a:lnTo>
                <a:lnTo>
                  <a:pt x="8882" y="12508"/>
                </a:lnTo>
                <a:lnTo>
                  <a:pt x="8882" y="12581"/>
                </a:lnTo>
                <a:lnTo>
                  <a:pt x="8906" y="12654"/>
                </a:lnTo>
                <a:lnTo>
                  <a:pt x="8906" y="12751"/>
                </a:lnTo>
                <a:lnTo>
                  <a:pt x="8882" y="12800"/>
                </a:lnTo>
                <a:lnTo>
                  <a:pt x="8857" y="12897"/>
                </a:lnTo>
                <a:lnTo>
                  <a:pt x="8857" y="12970"/>
                </a:lnTo>
                <a:lnTo>
                  <a:pt x="8809" y="13043"/>
                </a:lnTo>
                <a:lnTo>
                  <a:pt x="8784" y="13092"/>
                </a:lnTo>
                <a:lnTo>
                  <a:pt x="8736" y="13116"/>
                </a:lnTo>
                <a:lnTo>
                  <a:pt x="8711" y="13140"/>
                </a:lnTo>
                <a:lnTo>
                  <a:pt x="8687" y="13140"/>
                </a:lnTo>
                <a:lnTo>
                  <a:pt x="8614" y="13116"/>
                </a:lnTo>
                <a:lnTo>
                  <a:pt x="8517" y="13067"/>
                </a:lnTo>
                <a:lnTo>
                  <a:pt x="8444" y="12970"/>
                </a:lnTo>
                <a:lnTo>
                  <a:pt x="8395" y="12873"/>
                </a:lnTo>
                <a:lnTo>
                  <a:pt x="8395" y="12751"/>
                </a:lnTo>
                <a:lnTo>
                  <a:pt x="8420" y="12629"/>
                </a:lnTo>
                <a:lnTo>
                  <a:pt x="8444" y="12508"/>
                </a:lnTo>
                <a:lnTo>
                  <a:pt x="8614" y="12410"/>
                </a:lnTo>
                <a:lnTo>
                  <a:pt x="8760" y="12386"/>
                </a:lnTo>
                <a:close/>
                <a:moveTo>
                  <a:pt x="7884" y="12702"/>
                </a:moveTo>
                <a:lnTo>
                  <a:pt x="7884" y="12897"/>
                </a:lnTo>
                <a:lnTo>
                  <a:pt x="7909" y="13067"/>
                </a:lnTo>
                <a:lnTo>
                  <a:pt x="7957" y="13189"/>
                </a:lnTo>
                <a:lnTo>
                  <a:pt x="8030" y="13311"/>
                </a:lnTo>
                <a:lnTo>
                  <a:pt x="8128" y="13408"/>
                </a:lnTo>
                <a:lnTo>
                  <a:pt x="8225" y="13481"/>
                </a:lnTo>
                <a:lnTo>
                  <a:pt x="7811" y="13968"/>
                </a:lnTo>
                <a:lnTo>
                  <a:pt x="7568" y="14260"/>
                </a:lnTo>
                <a:lnTo>
                  <a:pt x="7568" y="14065"/>
                </a:lnTo>
                <a:lnTo>
                  <a:pt x="7568" y="13895"/>
                </a:lnTo>
                <a:lnTo>
                  <a:pt x="7544" y="13773"/>
                </a:lnTo>
                <a:lnTo>
                  <a:pt x="7495" y="13676"/>
                </a:lnTo>
                <a:lnTo>
                  <a:pt x="7422" y="13578"/>
                </a:lnTo>
                <a:lnTo>
                  <a:pt x="7349" y="13481"/>
                </a:lnTo>
                <a:lnTo>
                  <a:pt x="7763" y="12873"/>
                </a:lnTo>
                <a:lnTo>
                  <a:pt x="7884" y="12702"/>
                </a:lnTo>
                <a:close/>
                <a:moveTo>
                  <a:pt x="3699" y="9174"/>
                </a:moveTo>
                <a:lnTo>
                  <a:pt x="3869" y="9199"/>
                </a:lnTo>
                <a:lnTo>
                  <a:pt x="4015" y="9223"/>
                </a:lnTo>
                <a:lnTo>
                  <a:pt x="4307" y="9199"/>
                </a:lnTo>
                <a:lnTo>
                  <a:pt x="3310" y="10683"/>
                </a:lnTo>
                <a:lnTo>
                  <a:pt x="2774" y="11437"/>
                </a:lnTo>
                <a:lnTo>
                  <a:pt x="2239" y="12143"/>
                </a:lnTo>
                <a:lnTo>
                  <a:pt x="1996" y="12459"/>
                </a:lnTo>
                <a:lnTo>
                  <a:pt x="1752" y="12775"/>
                </a:lnTo>
                <a:lnTo>
                  <a:pt x="1241" y="13384"/>
                </a:lnTo>
                <a:lnTo>
                  <a:pt x="1071" y="13627"/>
                </a:lnTo>
                <a:lnTo>
                  <a:pt x="876" y="13870"/>
                </a:lnTo>
                <a:lnTo>
                  <a:pt x="731" y="14138"/>
                </a:lnTo>
                <a:lnTo>
                  <a:pt x="682" y="14284"/>
                </a:lnTo>
                <a:lnTo>
                  <a:pt x="633" y="14406"/>
                </a:lnTo>
                <a:lnTo>
                  <a:pt x="585" y="14284"/>
                </a:lnTo>
                <a:lnTo>
                  <a:pt x="536" y="14065"/>
                </a:lnTo>
                <a:lnTo>
                  <a:pt x="512" y="13870"/>
                </a:lnTo>
                <a:lnTo>
                  <a:pt x="560" y="13676"/>
                </a:lnTo>
                <a:lnTo>
                  <a:pt x="633" y="13481"/>
                </a:lnTo>
                <a:lnTo>
                  <a:pt x="706" y="13311"/>
                </a:lnTo>
                <a:lnTo>
                  <a:pt x="779" y="13165"/>
                </a:lnTo>
                <a:lnTo>
                  <a:pt x="779" y="13116"/>
                </a:lnTo>
                <a:lnTo>
                  <a:pt x="949" y="12994"/>
                </a:lnTo>
                <a:lnTo>
                  <a:pt x="1120" y="12848"/>
                </a:lnTo>
                <a:lnTo>
                  <a:pt x="1266" y="12678"/>
                </a:lnTo>
                <a:lnTo>
                  <a:pt x="1412" y="12508"/>
                </a:lnTo>
                <a:lnTo>
                  <a:pt x="1679" y="12118"/>
                </a:lnTo>
                <a:lnTo>
                  <a:pt x="1923" y="11778"/>
                </a:lnTo>
                <a:lnTo>
                  <a:pt x="2288" y="11291"/>
                </a:lnTo>
                <a:lnTo>
                  <a:pt x="2604" y="10780"/>
                </a:lnTo>
                <a:lnTo>
                  <a:pt x="3285" y="9758"/>
                </a:lnTo>
                <a:lnTo>
                  <a:pt x="3699" y="9174"/>
                </a:lnTo>
                <a:close/>
                <a:moveTo>
                  <a:pt x="6984" y="13797"/>
                </a:moveTo>
                <a:lnTo>
                  <a:pt x="7057" y="13846"/>
                </a:lnTo>
                <a:lnTo>
                  <a:pt x="7106" y="13968"/>
                </a:lnTo>
                <a:lnTo>
                  <a:pt x="7130" y="14089"/>
                </a:lnTo>
                <a:lnTo>
                  <a:pt x="7106" y="14211"/>
                </a:lnTo>
                <a:lnTo>
                  <a:pt x="7057" y="14308"/>
                </a:lnTo>
                <a:lnTo>
                  <a:pt x="6984" y="14406"/>
                </a:lnTo>
                <a:lnTo>
                  <a:pt x="6935" y="14430"/>
                </a:lnTo>
                <a:lnTo>
                  <a:pt x="6862" y="14430"/>
                </a:lnTo>
                <a:lnTo>
                  <a:pt x="6692" y="14406"/>
                </a:lnTo>
                <a:lnTo>
                  <a:pt x="6619" y="14381"/>
                </a:lnTo>
                <a:lnTo>
                  <a:pt x="6570" y="14333"/>
                </a:lnTo>
                <a:lnTo>
                  <a:pt x="6546" y="14284"/>
                </a:lnTo>
                <a:lnTo>
                  <a:pt x="6522" y="14211"/>
                </a:lnTo>
                <a:lnTo>
                  <a:pt x="6546" y="14138"/>
                </a:lnTo>
                <a:lnTo>
                  <a:pt x="6595" y="14065"/>
                </a:lnTo>
                <a:lnTo>
                  <a:pt x="6692" y="13919"/>
                </a:lnTo>
                <a:lnTo>
                  <a:pt x="6741" y="13895"/>
                </a:lnTo>
                <a:lnTo>
                  <a:pt x="6814" y="13870"/>
                </a:lnTo>
                <a:lnTo>
                  <a:pt x="6935" y="13846"/>
                </a:lnTo>
                <a:lnTo>
                  <a:pt x="6984" y="13797"/>
                </a:lnTo>
                <a:close/>
                <a:moveTo>
                  <a:pt x="4770" y="9174"/>
                </a:moveTo>
                <a:lnTo>
                  <a:pt x="5281" y="9199"/>
                </a:lnTo>
                <a:lnTo>
                  <a:pt x="5110" y="9393"/>
                </a:lnTo>
                <a:lnTo>
                  <a:pt x="4989" y="9636"/>
                </a:lnTo>
                <a:lnTo>
                  <a:pt x="4745" y="10099"/>
                </a:lnTo>
                <a:lnTo>
                  <a:pt x="4478" y="10561"/>
                </a:lnTo>
                <a:lnTo>
                  <a:pt x="4186" y="11023"/>
                </a:lnTo>
                <a:lnTo>
                  <a:pt x="3869" y="11437"/>
                </a:lnTo>
                <a:lnTo>
                  <a:pt x="3529" y="11851"/>
                </a:lnTo>
                <a:lnTo>
                  <a:pt x="2823" y="12678"/>
                </a:lnTo>
                <a:lnTo>
                  <a:pt x="2117" y="13505"/>
                </a:lnTo>
                <a:lnTo>
                  <a:pt x="1777" y="13846"/>
                </a:lnTo>
                <a:lnTo>
                  <a:pt x="1460" y="14235"/>
                </a:lnTo>
                <a:lnTo>
                  <a:pt x="1144" y="14600"/>
                </a:lnTo>
                <a:lnTo>
                  <a:pt x="998" y="14795"/>
                </a:lnTo>
                <a:lnTo>
                  <a:pt x="876" y="15014"/>
                </a:lnTo>
                <a:lnTo>
                  <a:pt x="779" y="14819"/>
                </a:lnTo>
                <a:lnTo>
                  <a:pt x="706" y="14600"/>
                </a:lnTo>
                <a:lnTo>
                  <a:pt x="925" y="14333"/>
                </a:lnTo>
                <a:lnTo>
                  <a:pt x="1144" y="14041"/>
                </a:lnTo>
                <a:lnTo>
                  <a:pt x="1363" y="13749"/>
                </a:lnTo>
                <a:lnTo>
                  <a:pt x="1582" y="13457"/>
                </a:lnTo>
                <a:lnTo>
                  <a:pt x="2069" y="12897"/>
                </a:lnTo>
                <a:lnTo>
                  <a:pt x="2555" y="12337"/>
                </a:lnTo>
                <a:lnTo>
                  <a:pt x="3091" y="11607"/>
                </a:lnTo>
                <a:lnTo>
                  <a:pt x="3626" y="10853"/>
                </a:lnTo>
                <a:lnTo>
                  <a:pt x="4648" y="9345"/>
                </a:lnTo>
                <a:lnTo>
                  <a:pt x="4697" y="9296"/>
                </a:lnTo>
                <a:lnTo>
                  <a:pt x="4697" y="9272"/>
                </a:lnTo>
                <a:lnTo>
                  <a:pt x="4745" y="9199"/>
                </a:lnTo>
                <a:lnTo>
                  <a:pt x="4770" y="9174"/>
                </a:lnTo>
                <a:close/>
                <a:moveTo>
                  <a:pt x="12094" y="10634"/>
                </a:moveTo>
                <a:lnTo>
                  <a:pt x="12386" y="11072"/>
                </a:lnTo>
                <a:lnTo>
                  <a:pt x="11923" y="11632"/>
                </a:lnTo>
                <a:lnTo>
                  <a:pt x="11461" y="12216"/>
                </a:lnTo>
                <a:lnTo>
                  <a:pt x="10585" y="13359"/>
                </a:lnTo>
                <a:lnTo>
                  <a:pt x="9685" y="14503"/>
                </a:lnTo>
                <a:lnTo>
                  <a:pt x="9295" y="14990"/>
                </a:lnTo>
                <a:lnTo>
                  <a:pt x="9125" y="15257"/>
                </a:lnTo>
                <a:lnTo>
                  <a:pt x="8979" y="15525"/>
                </a:lnTo>
                <a:lnTo>
                  <a:pt x="8152" y="15525"/>
                </a:lnTo>
                <a:lnTo>
                  <a:pt x="8322" y="15379"/>
                </a:lnTo>
                <a:lnTo>
                  <a:pt x="8468" y="15184"/>
                </a:lnTo>
                <a:lnTo>
                  <a:pt x="8736" y="14819"/>
                </a:lnTo>
                <a:lnTo>
                  <a:pt x="9295" y="14065"/>
                </a:lnTo>
                <a:lnTo>
                  <a:pt x="9855" y="13311"/>
                </a:lnTo>
                <a:lnTo>
                  <a:pt x="10098" y="12946"/>
                </a:lnTo>
                <a:lnTo>
                  <a:pt x="10366" y="12605"/>
                </a:lnTo>
                <a:lnTo>
                  <a:pt x="10926" y="11924"/>
                </a:lnTo>
                <a:lnTo>
                  <a:pt x="12094" y="10634"/>
                </a:lnTo>
                <a:close/>
                <a:moveTo>
                  <a:pt x="11364" y="9466"/>
                </a:moveTo>
                <a:lnTo>
                  <a:pt x="11850" y="10220"/>
                </a:lnTo>
                <a:lnTo>
                  <a:pt x="10707" y="11486"/>
                </a:lnTo>
                <a:lnTo>
                  <a:pt x="10171" y="12118"/>
                </a:lnTo>
                <a:lnTo>
                  <a:pt x="9660" y="12800"/>
                </a:lnTo>
                <a:lnTo>
                  <a:pt x="9174" y="13505"/>
                </a:lnTo>
                <a:lnTo>
                  <a:pt x="8711" y="14211"/>
                </a:lnTo>
                <a:lnTo>
                  <a:pt x="8468" y="14503"/>
                </a:lnTo>
                <a:lnTo>
                  <a:pt x="8201" y="14844"/>
                </a:lnTo>
                <a:lnTo>
                  <a:pt x="8079" y="15014"/>
                </a:lnTo>
                <a:lnTo>
                  <a:pt x="7957" y="15184"/>
                </a:lnTo>
                <a:lnTo>
                  <a:pt x="7860" y="15355"/>
                </a:lnTo>
                <a:lnTo>
                  <a:pt x="7811" y="15525"/>
                </a:lnTo>
                <a:lnTo>
                  <a:pt x="6838" y="15549"/>
                </a:lnTo>
                <a:lnTo>
                  <a:pt x="7130" y="15306"/>
                </a:lnTo>
                <a:lnTo>
                  <a:pt x="7422" y="15038"/>
                </a:lnTo>
                <a:lnTo>
                  <a:pt x="7884" y="14503"/>
                </a:lnTo>
                <a:lnTo>
                  <a:pt x="8274" y="14089"/>
                </a:lnTo>
                <a:lnTo>
                  <a:pt x="8639" y="13651"/>
                </a:lnTo>
                <a:lnTo>
                  <a:pt x="8784" y="13651"/>
                </a:lnTo>
                <a:lnTo>
                  <a:pt x="8906" y="13603"/>
                </a:lnTo>
                <a:lnTo>
                  <a:pt x="9028" y="13554"/>
                </a:lnTo>
                <a:lnTo>
                  <a:pt x="9149" y="13457"/>
                </a:lnTo>
                <a:lnTo>
                  <a:pt x="9271" y="13286"/>
                </a:lnTo>
                <a:lnTo>
                  <a:pt x="9368" y="13092"/>
                </a:lnTo>
                <a:lnTo>
                  <a:pt x="9417" y="12873"/>
                </a:lnTo>
                <a:lnTo>
                  <a:pt x="9441" y="12654"/>
                </a:lnTo>
                <a:lnTo>
                  <a:pt x="9514" y="12556"/>
                </a:lnTo>
                <a:lnTo>
                  <a:pt x="9709" y="12289"/>
                </a:lnTo>
                <a:lnTo>
                  <a:pt x="9855" y="12045"/>
                </a:lnTo>
                <a:lnTo>
                  <a:pt x="10171" y="11510"/>
                </a:lnTo>
                <a:lnTo>
                  <a:pt x="10439" y="10975"/>
                </a:lnTo>
                <a:lnTo>
                  <a:pt x="10731" y="10439"/>
                </a:lnTo>
                <a:lnTo>
                  <a:pt x="11047" y="9953"/>
                </a:lnTo>
                <a:lnTo>
                  <a:pt x="11364" y="9466"/>
                </a:lnTo>
                <a:close/>
                <a:moveTo>
                  <a:pt x="12605" y="11437"/>
                </a:moveTo>
                <a:lnTo>
                  <a:pt x="12945" y="11972"/>
                </a:lnTo>
                <a:lnTo>
                  <a:pt x="12678" y="12386"/>
                </a:lnTo>
                <a:lnTo>
                  <a:pt x="12361" y="12800"/>
                </a:lnTo>
                <a:lnTo>
                  <a:pt x="11753" y="13603"/>
                </a:lnTo>
                <a:lnTo>
                  <a:pt x="11583" y="13822"/>
                </a:lnTo>
                <a:lnTo>
                  <a:pt x="11388" y="14065"/>
                </a:lnTo>
                <a:lnTo>
                  <a:pt x="10950" y="14527"/>
                </a:lnTo>
                <a:lnTo>
                  <a:pt x="10755" y="14795"/>
                </a:lnTo>
                <a:lnTo>
                  <a:pt x="10585" y="15038"/>
                </a:lnTo>
                <a:lnTo>
                  <a:pt x="10439" y="15306"/>
                </a:lnTo>
                <a:lnTo>
                  <a:pt x="10317" y="15574"/>
                </a:lnTo>
                <a:lnTo>
                  <a:pt x="9368" y="15549"/>
                </a:lnTo>
                <a:lnTo>
                  <a:pt x="9539" y="15379"/>
                </a:lnTo>
                <a:lnTo>
                  <a:pt x="9685" y="15184"/>
                </a:lnTo>
                <a:lnTo>
                  <a:pt x="9977" y="14795"/>
                </a:lnTo>
                <a:lnTo>
                  <a:pt x="10999" y="13505"/>
                </a:lnTo>
                <a:lnTo>
                  <a:pt x="11802" y="12483"/>
                </a:lnTo>
                <a:lnTo>
                  <a:pt x="12605" y="11437"/>
                </a:lnTo>
                <a:close/>
                <a:moveTo>
                  <a:pt x="5865" y="9199"/>
                </a:moveTo>
                <a:lnTo>
                  <a:pt x="6230" y="9223"/>
                </a:lnTo>
                <a:lnTo>
                  <a:pt x="6084" y="9369"/>
                </a:lnTo>
                <a:lnTo>
                  <a:pt x="5962" y="9539"/>
                </a:lnTo>
                <a:lnTo>
                  <a:pt x="5767" y="9855"/>
                </a:lnTo>
                <a:lnTo>
                  <a:pt x="5548" y="10196"/>
                </a:lnTo>
                <a:lnTo>
                  <a:pt x="5451" y="10318"/>
                </a:lnTo>
                <a:lnTo>
                  <a:pt x="5378" y="10464"/>
                </a:lnTo>
                <a:lnTo>
                  <a:pt x="4891" y="11194"/>
                </a:lnTo>
                <a:lnTo>
                  <a:pt x="4380" y="11924"/>
                </a:lnTo>
                <a:lnTo>
                  <a:pt x="3991" y="12435"/>
                </a:lnTo>
                <a:lnTo>
                  <a:pt x="3577" y="12921"/>
                </a:lnTo>
                <a:lnTo>
                  <a:pt x="2750" y="13895"/>
                </a:lnTo>
                <a:lnTo>
                  <a:pt x="2409" y="14235"/>
                </a:lnTo>
                <a:lnTo>
                  <a:pt x="2069" y="14673"/>
                </a:lnTo>
                <a:lnTo>
                  <a:pt x="1898" y="14917"/>
                </a:lnTo>
                <a:lnTo>
                  <a:pt x="1752" y="15136"/>
                </a:lnTo>
                <a:lnTo>
                  <a:pt x="1655" y="15379"/>
                </a:lnTo>
                <a:lnTo>
                  <a:pt x="1631" y="15476"/>
                </a:lnTo>
                <a:lnTo>
                  <a:pt x="1631" y="15598"/>
                </a:lnTo>
                <a:lnTo>
                  <a:pt x="1363" y="15501"/>
                </a:lnTo>
                <a:lnTo>
                  <a:pt x="1266" y="15452"/>
                </a:lnTo>
                <a:lnTo>
                  <a:pt x="1193" y="15403"/>
                </a:lnTo>
                <a:lnTo>
                  <a:pt x="1047" y="15233"/>
                </a:lnTo>
                <a:lnTo>
                  <a:pt x="1217" y="15111"/>
                </a:lnTo>
                <a:lnTo>
                  <a:pt x="1387" y="14965"/>
                </a:lnTo>
                <a:lnTo>
                  <a:pt x="1704" y="14625"/>
                </a:lnTo>
                <a:lnTo>
                  <a:pt x="2263" y="13943"/>
                </a:lnTo>
                <a:lnTo>
                  <a:pt x="2993" y="13092"/>
                </a:lnTo>
                <a:lnTo>
                  <a:pt x="3723" y="12264"/>
                </a:lnTo>
                <a:lnTo>
                  <a:pt x="4040" y="11924"/>
                </a:lnTo>
                <a:lnTo>
                  <a:pt x="4332" y="11559"/>
                </a:lnTo>
                <a:lnTo>
                  <a:pt x="4599" y="11169"/>
                </a:lnTo>
                <a:lnTo>
                  <a:pt x="4867" y="10756"/>
                </a:lnTo>
                <a:lnTo>
                  <a:pt x="5086" y="10366"/>
                </a:lnTo>
                <a:lnTo>
                  <a:pt x="5281" y="9953"/>
                </a:lnTo>
                <a:lnTo>
                  <a:pt x="5402" y="9734"/>
                </a:lnTo>
                <a:lnTo>
                  <a:pt x="5524" y="9563"/>
                </a:lnTo>
                <a:lnTo>
                  <a:pt x="5670" y="9369"/>
                </a:lnTo>
                <a:lnTo>
                  <a:pt x="5840" y="9223"/>
                </a:lnTo>
                <a:lnTo>
                  <a:pt x="5865" y="9199"/>
                </a:lnTo>
                <a:close/>
                <a:moveTo>
                  <a:pt x="6351" y="14746"/>
                </a:moveTo>
                <a:lnTo>
                  <a:pt x="6497" y="14819"/>
                </a:lnTo>
                <a:lnTo>
                  <a:pt x="6643" y="14868"/>
                </a:lnTo>
                <a:lnTo>
                  <a:pt x="6814" y="14892"/>
                </a:lnTo>
                <a:lnTo>
                  <a:pt x="6984" y="14868"/>
                </a:lnTo>
                <a:lnTo>
                  <a:pt x="6911" y="14941"/>
                </a:lnTo>
                <a:lnTo>
                  <a:pt x="6619" y="15233"/>
                </a:lnTo>
                <a:lnTo>
                  <a:pt x="6497" y="15379"/>
                </a:lnTo>
                <a:lnTo>
                  <a:pt x="6376" y="15549"/>
                </a:lnTo>
                <a:lnTo>
                  <a:pt x="5475" y="15598"/>
                </a:lnTo>
                <a:lnTo>
                  <a:pt x="5719" y="15403"/>
                </a:lnTo>
                <a:lnTo>
                  <a:pt x="5938" y="15184"/>
                </a:lnTo>
                <a:lnTo>
                  <a:pt x="6351" y="14746"/>
                </a:lnTo>
                <a:close/>
                <a:moveTo>
                  <a:pt x="13164" y="12264"/>
                </a:moveTo>
                <a:lnTo>
                  <a:pt x="13432" y="12605"/>
                </a:lnTo>
                <a:lnTo>
                  <a:pt x="13189" y="12873"/>
                </a:lnTo>
                <a:lnTo>
                  <a:pt x="12994" y="13189"/>
                </a:lnTo>
                <a:lnTo>
                  <a:pt x="12629" y="13797"/>
                </a:lnTo>
                <a:lnTo>
                  <a:pt x="12361" y="14235"/>
                </a:lnTo>
                <a:lnTo>
                  <a:pt x="12069" y="14673"/>
                </a:lnTo>
                <a:lnTo>
                  <a:pt x="11777" y="15136"/>
                </a:lnTo>
                <a:lnTo>
                  <a:pt x="11656" y="15355"/>
                </a:lnTo>
                <a:lnTo>
                  <a:pt x="11534" y="15598"/>
                </a:lnTo>
                <a:lnTo>
                  <a:pt x="10828" y="15598"/>
                </a:lnTo>
                <a:lnTo>
                  <a:pt x="10609" y="15574"/>
                </a:lnTo>
                <a:lnTo>
                  <a:pt x="10901" y="15209"/>
                </a:lnTo>
                <a:lnTo>
                  <a:pt x="11169" y="14844"/>
                </a:lnTo>
                <a:lnTo>
                  <a:pt x="11558" y="14357"/>
                </a:lnTo>
                <a:lnTo>
                  <a:pt x="11923" y="13895"/>
                </a:lnTo>
                <a:lnTo>
                  <a:pt x="12556" y="13092"/>
                </a:lnTo>
                <a:lnTo>
                  <a:pt x="12872" y="12702"/>
                </a:lnTo>
                <a:lnTo>
                  <a:pt x="13164" y="12264"/>
                </a:lnTo>
                <a:close/>
                <a:moveTo>
                  <a:pt x="9344" y="9150"/>
                </a:moveTo>
                <a:lnTo>
                  <a:pt x="9782" y="9174"/>
                </a:lnTo>
                <a:lnTo>
                  <a:pt x="9490" y="9539"/>
                </a:lnTo>
                <a:lnTo>
                  <a:pt x="9222" y="9928"/>
                </a:lnTo>
                <a:lnTo>
                  <a:pt x="8711" y="10707"/>
                </a:lnTo>
                <a:lnTo>
                  <a:pt x="8201" y="11510"/>
                </a:lnTo>
                <a:lnTo>
                  <a:pt x="7957" y="11899"/>
                </a:lnTo>
                <a:lnTo>
                  <a:pt x="7690" y="12289"/>
                </a:lnTo>
                <a:lnTo>
                  <a:pt x="6935" y="13311"/>
                </a:lnTo>
                <a:lnTo>
                  <a:pt x="6789" y="13335"/>
                </a:lnTo>
                <a:lnTo>
                  <a:pt x="6668" y="13384"/>
                </a:lnTo>
                <a:lnTo>
                  <a:pt x="6595" y="13432"/>
                </a:lnTo>
                <a:lnTo>
                  <a:pt x="6570" y="13505"/>
                </a:lnTo>
                <a:lnTo>
                  <a:pt x="6473" y="13554"/>
                </a:lnTo>
                <a:lnTo>
                  <a:pt x="6351" y="13651"/>
                </a:lnTo>
                <a:lnTo>
                  <a:pt x="6230" y="13773"/>
                </a:lnTo>
                <a:lnTo>
                  <a:pt x="6157" y="13943"/>
                </a:lnTo>
                <a:lnTo>
                  <a:pt x="6108" y="14089"/>
                </a:lnTo>
                <a:lnTo>
                  <a:pt x="6084" y="14260"/>
                </a:lnTo>
                <a:lnTo>
                  <a:pt x="6108" y="14406"/>
                </a:lnTo>
                <a:lnTo>
                  <a:pt x="5548" y="14990"/>
                </a:lnTo>
                <a:lnTo>
                  <a:pt x="5281" y="15306"/>
                </a:lnTo>
                <a:lnTo>
                  <a:pt x="5037" y="15598"/>
                </a:lnTo>
                <a:lnTo>
                  <a:pt x="4697" y="15622"/>
                </a:lnTo>
                <a:lnTo>
                  <a:pt x="4113" y="15647"/>
                </a:lnTo>
                <a:lnTo>
                  <a:pt x="4356" y="15452"/>
                </a:lnTo>
                <a:lnTo>
                  <a:pt x="4575" y="15233"/>
                </a:lnTo>
                <a:lnTo>
                  <a:pt x="4770" y="15014"/>
                </a:lnTo>
                <a:lnTo>
                  <a:pt x="4940" y="14795"/>
                </a:lnTo>
                <a:lnTo>
                  <a:pt x="5256" y="14333"/>
                </a:lnTo>
                <a:lnTo>
                  <a:pt x="5548" y="13870"/>
                </a:lnTo>
                <a:lnTo>
                  <a:pt x="5840" y="13408"/>
                </a:lnTo>
                <a:lnTo>
                  <a:pt x="6132" y="12946"/>
                </a:lnTo>
                <a:lnTo>
                  <a:pt x="6400" y="12605"/>
                </a:lnTo>
                <a:lnTo>
                  <a:pt x="6692" y="12264"/>
                </a:lnTo>
                <a:lnTo>
                  <a:pt x="6887" y="12216"/>
                </a:lnTo>
                <a:lnTo>
                  <a:pt x="7057" y="12167"/>
                </a:lnTo>
                <a:lnTo>
                  <a:pt x="7227" y="12070"/>
                </a:lnTo>
                <a:lnTo>
                  <a:pt x="7398" y="11972"/>
                </a:lnTo>
                <a:lnTo>
                  <a:pt x="7544" y="11851"/>
                </a:lnTo>
                <a:lnTo>
                  <a:pt x="7665" y="11705"/>
                </a:lnTo>
                <a:lnTo>
                  <a:pt x="7787" y="11534"/>
                </a:lnTo>
                <a:lnTo>
                  <a:pt x="7884" y="11340"/>
                </a:lnTo>
                <a:lnTo>
                  <a:pt x="7933" y="11145"/>
                </a:lnTo>
                <a:lnTo>
                  <a:pt x="7982" y="10902"/>
                </a:lnTo>
                <a:lnTo>
                  <a:pt x="8249" y="10488"/>
                </a:lnTo>
                <a:lnTo>
                  <a:pt x="8493" y="10074"/>
                </a:lnTo>
                <a:lnTo>
                  <a:pt x="8760" y="9661"/>
                </a:lnTo>
                <a:lnTo>
                  <a:pt x="9052" y="9247"/>
                </a:lnTo>
                <a:lnTo>
                  <a:pt x="9101" y="9150"/>
                </a:lnTo>
                <a:close/>
                <a:moveTo>
                  <a:pt x="13700" y="12946"/>
                </a:moveTo>
                <a:lnTo>
                  <a:pt x="13797" y="13067"/>
                </a:lnTo>
                <a:lnTo>
                  <a:pt x="14065" y="13384"/>
                </a:lnTo>
                <a:lnTo>
                  <a:pt x="13967" y="13481"/>
                </a:lnTo>
                <a:lnTo>
                  <a:pt x="13870" y="13603"/>
                </a:lnTo>
                <a:lnTo>
                  <a:pt x="13724" y="13895"/>
                </a:lnTo>
                <a:lnTo>
                  <a:pt x="13578" y="14187"/>
                </a:lnTo>
                <a:lnTo>
                  <a:pt x="13432" y="14430"/>
                </a:lnTo>
                <a:lnTo>
                  <a:pt x="13213" y="14771"/>
                </a:lnTo>
                <a:lnTo>
                  <a:pt x="12970" y="15063"/>
                </a:lnTo>
                <a:lnTo>
                  <a:pt x="12483" y="15647"/>
                </a:lnTo>
                <a:lnTo>
                  <a:pt x="12240" y="15622"/>
                </a:lnTo>
                <a:lnTo>
                  <a:pt x="12021" y="15647"/>
                </a:lnTo>
                <a:lnTo>
                  <a:pt x="11923" y="15622"/>
                </a:lnTo>
                <a:lnTo>
                  <a:pt x="12045" y="15476"/>
                </a:lnTo>
                <a:lnTo>
                  <a:pt x="12191" y="15330"/>
                </a:lnTo>
                <a:lnTo>
                  <a:pt x="12410" y="14990"/>
                </a:lnTo>
                <a:lnTo>
                  <a:pt x="12824" y="14284"/>
                </a:lnTo>
                <a:lnTo>
                  <a:pt x="13335" y="13457"/>
                </a:lnTo>
                <a:lnTo>
                  <a:pt x="13700" y="12946"/>
                </a:lnTo>
                <a:close/>
                <a:moveTo>
                  <a:pt x="14284" y="13870"/>
                </a:moveTo>
                <a:lnTo>
                  <a:pt x="14284" y="14016"/>
                </a:lnTo>
                <a:lnTo>
                  <a:pt x="14284" y="14162"/>
                </a:lnTo>
                <a:lnTo>
                  <a:pt x="14259" y="14333"/>
                </a:lnTo>
                <a:lnTo>
                  <a:pt x="14186" y="14527"/>
                </a:lnTo>
                <a:lnTo>
                  <a:pt x="14065" y="14771"/>
                </a:lnTo>
                <a:lnTo>
                  <a:pt x="13919" y="15063"/>
                </a:lnTo>
                <a:lnTo>
                  <a:pt x="13724" y="15306"/>
                </a:lnTo>
                <a:lnTo>
                  <a:pt x="13627" y="15428"/>
                </a:lnTo>
                <a:lnTo>
                  <a:pt x="13529" y="15501"/>
                </a:lnTo>
                <a:lnTo>
                  <a:pt x="13408" y="15574"/>
                </a:lnTo>
                <a:lnTo>
                  <a:pt x="13286" y="15622"/>
                </a:lnTo>
                <a:lnTo>
                  <a:pt x="13164" y="15647"/>
                </a:lnTo>
                <a:lnTo>
                  <a:pt x="13018" y="15647"/>
                </a:lnTo>
                <a:lnTo>
                  <a:pt x="13189" y="15476"/>
                </a:lnTo>
                <a:lnTo>
                  <a:pt x="13359" y="15257"/>
                </a:lnTo>
                <a:lnTo>
                  <a:pt x="13651" y="14868"/>
                </a:lnTo>
                <a:lnTo>
                  <a:pt x="13967" y="14381"/>
                </a:lnTo>
                <a:lnTo>
                  <a:pt x="14138" y="14138"/>
                </a:lnTo>
                <a:lnTo>
                  <a:pt x="14284" y="13870"/>
                </a:lnTo>
                <a:close/>
                <a:moveTo>
                  <a:pt x="5865" y="12094"/>
                </a:moveTo>
                <a:lnTo>
                  <a:pt x="5986" y="12167"/>
                </a:lnTo>
                <a:lnTo>
                  <a:pt x="6108" y="12216"/>
                </a:lnTo>
                <a:lnTo>
                  <a:pt x="5962" y="12386"/>
                </a:lnTo>
                <a:lnTo>
                  <a:pt x="5670" y="12800"/>
                </a:lnTo>
                <a:lnTo>
                  <a:pt x="5402" y="13238"/>
                </a:lnTo>
                <a:lnTo>
                  <a:pt x="4867" y="14114"/>
                </a:lnTo>
                <a:lnTo>
                  <a:pt x="4526" y="14600"/>
                </a:lnTo>
                <a:lnTo>
                  <a:pt x="4356" y="14819"/>
                </a:lnTo>
                <a:lnTo>
                  <a:pt x="4161" y="15038"/>
                </a:lnTo>
                <a:lnTo>
                  <a:pt x="4015" y="15209"/>
                </a:lnTo>
                <a:lnTo>
                  <a:pt x="3845" y="15355"/>
                </a:lnTo>
                <a:lnTo>
                  <a:pt x="3675" y="15525"/>
                </a:lnTo>
                <a:lnTo>
                  <a:pt x="3529" y="15671"/>
                </a:lnTo>
                <a:lnTo>
                  <a:pt x="2847" y="15695"/>
                </a:lnTo>
                <a:lnTo>
                  <a:pt x="2847" y="15695"/>
                </a:lnTo>
                <a:lnTo>
                  <a:pt x="3018" y="15501"/>
                </a:lnTo>
                <a:lnTo>
                  <a:pt x="3796" y="14625"/>
                </a:lnTo>
                <a:lnTo>
                  <a:pt x="4575" y="13797"/>
                </a:lnTo>
                <a:lnTo>
                  <a:pt x="4940" y="13359"/>
                </a:lnTo>
                <a:lnTo>
                  <a:pt x="5281" y="12921"/>
                </a:lnTo>
                <a:lnTo>
                  <a:pt x="5865" y="12094"/>
                </a:lnTo>
                <a:close/>
                <a:moveTo>
                  <a:pt x="5281" y="11364"/>
                </a:moveTo>
                <a:lnTo>
                  <a:pt x="5378" y="11607"/>
                </a:lnTo>
                <a:lnTo>
                  <a:pt x="5451" y="11729"/>
                </a:lnTo>
                <a:lnTo>
                  <a:pt x="5548" y="11851"/>
                </a:lnTo>
                <a:lnTo>
                  <a:pt x="5232" y="12289"/>
                </a:lnTo>
                <a:lnTo>
                  <a:pt x="4867" y="12800"/>
                </a:lnTo>
                <a:lnTo>
                  <a:pt x="4478" y="13286"/>
                </a:lnTo>
                <a:lnTo>
                  <a:pt x="3650" y="14211"/>
                </a:lnTo>
                <a:lnTo>
                  <a:pt x="3334" y="14576"/>
                </a:lnTo>
                <a:lnTo>
                  <a:pt x="2993" y="14941"/>
                </a:lnTo>
                <a:lnTo>
                  <a:pt x="2750" y="15330"/>
                </a:lnTo>
                <a:lnTo>
                  <a:pt x="2507" y="15720"/>
                </a:lnTo>
                <a:lnTo>
                  <a:pt x="2166" y="15695"/>
                </a:lnTo>
                <a:lnTo>
                  <a:pt x="1825" y="15647"/>
                </a:lnTo>
                <a:lnTo>
                  <a:pt x="1947" y="15525"/>
                </a:lnTo>
                <a:lnTo>
                  <a:pt x="2044" y="15403"/>
                </a:lnTo>
                <a:lnTo>
                  <a:pt x="2239" y="15111"/>
                </a:lnTo>
                <a:lnTo>
                  <a:pt x="2604" y="14625"/>
                </a:lnTo>
                <a:lnTo>
                  <a:pt x="3018" y="14162"/>
                </a:lnTo>
                <a:lnTo>
                  <a:pt x="3748" y="13311"/>
                </a:lnTo>
                <a:lnTo>
                  <a:pt x="4113" y="12897"/>
                </a:lnTo>
                <a:lnTo>
                  <a:pt x="4478" y="12459"/>
                </a:lnTo>
                <a:lnTo>
                  <a:pt x="4867" y="11924"/>
                </a:lnTo>
                <a:lnTo>
                  <a:pt x="5281" y="11364"/>
                </a:lnTo>
                <a:close/>
                <a:moveTo>
                  <a:pt x="5500" y="1"/>
                </a:moveTo>
                <a:lnTo>
                  <a:pt x="5086" y="50"/>
                </a:lnTo>
                <a:lnTo>
                  <a:pt x="4916" y="98"/>
                </a:lnTo>
                <a:lnTo>
                  <a:pt x="4721" y="147"/>
                </a:lnTo>
                <a:lnTo>
                  <a:pt x="4551" y="220"/>
                </a:lnTo>
                <a:lnTo>
                  <a:pt x="4405" y="293"/>
                </a:lnTo>
                <a:lnTo>
                  <a:pt x="4259" y="415"/>
                </a:lnTo>
                <a:lnTo>
                  <a:pt x="4137" y="512"/>
                </a:lnTo>
                <a:lnTo>
                  <a:pt x="4040" y="658"/>
                </a:lnTo>
                <a:lnTo>
                  <a:pt x="3991" y="828"/>
                </a:lnTo>
                <a:lnTo>
                  <a:pt x="3942" y="1072"/>
                </a:lnTo>
                <a:lnTo>
                  <a:pt x="3942" y="1388"/>
                </a:lnTo>
                <a:lnTo>
                  <a:pt x="3967" y="1704"/>
                </a:lnTo>
                <a:lnTo>
                  <a:pt x="4064" y="2020"/>
                </a:lnTo>
                <a:lnTo>
                  <a:pt x="4210" y="2288"/>
                </a:lnTo>
                <a:lnTo>
                  <a:pt x="4283" y="2434"/>
                </a:lnTo>
                <a:lnTo>
                  <a:pt x="4380" y="2556"/>
                </a:lnTo>
                <a:lnTo>
                  <a:pt x="4502" y="2653"/>
                </a:lnTo>
                <a:lnTo>
                  <a:pt x="4599" y="2726"/>
                </a:lnTo>
                <a:lnTo>
                  <a:pt x="4745" y="2799"/>
                </a:lnTo>
                <a:lnTo>
                  <a:pt x="4867" y="2823"/>
                </a:lnTo>
                <a:lnTo>
                  <a:pt x="4891" y="3213"/>
                </a:lnTo>
                <a:lnTo>
                  <a:pt x="4891" y="3578"/>
                </a:lnTo>
                <a:lnTo>
                  <a:pt x="4843" y="4332"/>
                </a:lnTo>
                <a:lnTo>
                  <a:pt x="4843" y="4965"/>
                </a:lnTo>
                <a:lnTo>
                  <a:pt x="4843" y="5622"/>
                </a:lnTo>
                <a:lnTo>
                  <a:pt x="4843" y="5914"/>
                </a:lnTo>
                <a:lnTo>
                  <a:pt x="4818" y="6206"/>
                </a:lnTo>
                <a:lnTo>
                  <a:pt x="4794" y="6473"/>
                </a:lnTo>
                <a:lnTo>
                  <a:pt x="4818" y="6619"/>
                </a:lnTo>
                <a:lnTo>
                  <a:pt x="4843" y="6765"/>
                </a:lnTo>
                <a:lnTo>
                  <a:pt x="4697" y="6911"/>
                </a:lnTo>
                <a:lnTo>
                  <a:pt x="4551" y="7082"/>
                </a:lnTo>
                <a:lnTo>
                  <a:pt x="4332" y="7447"/>
                </a:lnTo>
                <a:lnTo>
                  <a:pt x="3723" y="8250"/>
                </a:lnTo>
                <a:lnTo>
                  <a:pt x="3115" y="9077"/>
                </a:lnTo>
                <a:lnTo>
                  <a:pt x="2434" y="10074"/>
                </a:lnTo>
                <a:lnTo>
                  <a:pt x="1728" y="11072"/>
                </a:lnTo>
                <a:lnTo>
                  <a:pt x="1047" y="12045"/>
                </a:lnTo>
                <a:lnTo>
                  <a:pt x="706" y="12483"/>
                </a:lnTo>
                <a:lnTo>
                  <a:pt x="560" y="12702"/>
                </a:lnTo>
                <a:lnTo>
                  <a:pt x="487" y="12824"/>
                </a:lnTo>
                <a:lnTo>
                  <a:pt x="463" y="12946"/>
                </a:lnTo>
                <a:lnTo>
                  <a:pt x="366" y="13043"/>
                </a:lnTo>
                <a:lnTo>
                  <a:pt x="293" y="13116"/>
                </a:lnTo>
                <a:lnTo>
                  <a:pt x="147" y="13335"/>
                </a:lnTo>
                <a:lnTo>
                  <a:pt x="74" y="13578"/>
                </a:lnTo>
                <a:lnTo>
                  <a:pt x="1" y="13773"/>
                </a:lnTo>
                <a:lnTo>
                  <a:pt x="1" y="13968"/>
                </a:lnTo>
                <a:lnTo>
                  <a:pt x="25" y="14138"/>
                </a:lnTo>
                <a:lnTo>
                  <a:pt x="49" y="14333"/>
                </a:lnTo>
                <a:lnTo>
                  <a:pt x="122" y="14503"/>
                </a:lnTo>
                <a:lnTo>
                  <a:pt x="268" y="14868"/>
                </a:lnTo>
                <a:lnTo>
                  <a:pt x="414" y="15184"/>
                </a:lnTo>
                <a:lnTo>
                  <a:pt x="512" y="15355"/>
                </a:lnTo>
                <a:lnTo>
                  <a:pt x="633" y="15501"/>
                </a:lnTo>
                <a:lnTo>
                  <a:pt x="755" y="15647"/>
                </a:lnTo>
                <a:lnTo>
                  <a:pt x="876" y="15744"/>
                </a:lnTo>
                <a:lnTo>
                  <a:pt x="998" y="15841"/>
                </a:lnTo>
                <a:lnTo>
                  <a:pt x="1144" y="15939"/>
                </a:lnTo>
                <a:lnTo>
                  <a:pt x="1290" y="15987"/>
                </a:lnTo>
                <a:lnTo>
                  <a:pt x="1460" y="16060"/>
                </a:lnTo>
                <a:lnTo>
                  <a:pt x="1777" y="16133"/>
                </a:lnTo>
                <a:lnTo>
                  <a:pt x="2117" y="16182"/>
                </a:lnTo>
                <a:lnTo>
                  <a:pt x="2482" y="16182"/>
                </a:lnTo>
                <a:lnTo>
                  <a:pt x="2847" y="16158"/>
                </a:lnTo>
                <a:lnTo>
                  <a:pt x="5208" y="16060"/>
                </a:lnTo>
                <a:lnTo>
                  <a:pt x="6400" y="16012"/>
                </a:lnTo>
                <a:lnTo>
                  <a:pt x="7568" y="15987"/>
                </a:lnTo>
                <a:lnTo>
                  <a:pt x="8711" y="15987"/>
                </a:lnTo>
                <a:lnTo>
                  <a:pt x="9879" y="16036"/>
                </a:lnTo>
                <a:lnTo>
                  <a:pt x="10828" y="16036"/>
                </a:lnTo>
                <a:lnTo>
                  <a:pt x="11339" y="16060"/>
                </a:lnTo>
                <a:lnTo>
                  <a:pt x="11826" y="16109"/>
                </a:lnTo>
                <a:lnTo>
                  <a:pt x="11850" y="16158"/>
                </a:lnTo>
                <a:lnTo>
                  <a:pt x="11899" y="16182"/>
                </a:lnTo>
                <a:lnTo>
                  <a:pt x="11972" y="16206"/>
                </a:lnTo>
                <a:lnTo>
                  <a:pt x="12045" y="16206"/>
                </a:lnTo>
                <a:lnTo>
                  <a:pt x="12459" y="16182"/>
                </a:lnTo>
                <a:lnTo>
                  <a:pt x="13067" y="16182"/>
                </a:lnTo>
                <a:lnTo>
                  <a:pt x="13262" y="16158"/>
                </a:lnTo>
                <a:lnTo>
                  <a:pt x="13456" y="16109"/>
                </a:lnTo>
                <a:lnTo>
                  <a:pt x="13651" y="16060"/>
                </a:lnTo>
                <a:lnTo>
                  <a:pt x="13773" y="15987"/>
                </a:lnTo>
                <a:lnTo>
                  <a:pt x="13870" y="15914"/>
                </a:lnTo>
                <a:lnTo>
                  <a:pt x="14065" y="15744"/>
                </a:lnTo>
                <a:lnTo>
                  <a:pt x="14211" y="15549"/>
                </a:lnTo>
                <a:lnTo>
                  <a:pt x="14357" y="15330"/>
                </a:lnTo>
                <a:lnTo>
                  <a:pt x="14527" y="14990"/>
                </a:lnTo>
                <a:lnTo>
                  <a:pt x="14697" y="14673"/>
                </a:lnTo>
                <a:lnTo>
                  <a:pt x="14770" y="14503"/>
                </a:lnTo>
                <a:lnTo>
                  <a:pt x="14795" y="14308"/>
                </a:lnTo>
                <a:lnTo>
                  <a:pt x="14843" y="14138"/>
                </a:lnTo>
                <a:lnTo>
                  <a:pt x="14843" y="13943"/>
                </a:lnTo>
                <a:lnTo>
                  <a:pt x="14819" y="13749"/>
                </a:lnTo>
                <a:lnTo>
                  <a:pt x="14770" y="13578"/>
                </a:lnTo>
                <a:lnTo>
                  <a:pt x="14697" y="13408"/>
                </a:lnTo>
                <a:lnTo>
                  <a:pt x="14624" y="13262"/>
                </a:lnTo>
                <a:lnTo>
                  <a:pt x="14405" y="12970"/>
                </a:lnTo>
                <a:lnTo>
                  <a:pt x="14162" y="12702"/>
                </a:lnTo>
                <a:lnTo>
                  <a:pt x="13773" y="12240"/>
                </a:lnTo>
                <a:lnTo>
                  <a:pt x="13408" y="11753"/>
                </a:lnTo>
                <a:lnTo>
                  <a:pt x="13408" y="11705"/>
                </a:lnTo>
                <a:lnTo>
                  <a:pt x="13359" y="11680"/>
                </a:lnTo>
                <a:lnTo>
                  <a:pt x="13018" y="11145"/>
                </a:lnTo>
                <a:lnTo>
                  <a:pt x="12702" y="10610"/>
                </a:lnTo>
                <a:lnTo>
                  <a:pt x="12410" y="10074"/>
                </a:lnTo>
                <a:lnTo>
                  <a:pt x="12094" y="9563"/>
                </a:lnTo>
                <a:lnTo>
                  <a:pt x="11534" y="8736"/>
                </a:lnTo>
                <a:lnTo>
                  <a:pt x="10974" y="7909"/>
                </a:lnTo>
                <a:lnTo>
                  <a:pt x="10755" y="7593"/>
                </a:lnTo>
                <a:lnTo>
                  <a:pt x="10536" y="7276"/>
                </a:lnTo>
                <a:lnTo>
                  <a:pt x="10415" y="7130"/>
                </a:lnTo>
                <a:lnTo>
                  <a:pt x="10293" y="6984"/>
                </a:lnTo>
                <a:lnTo>
                  <a:pt x="10147" y="6863"/>
                </a:lnTo>
                <a:lnTo>
                  <a:pt x="10001" y="6765"/>
                </a:lnTo>
                <a:lnTo>
                  <a:pt x="10074" y="6595"/>
                </a:lnTo>
                <a:lnTo>
                  <a:pt x="10123" y="6400"/>
                </a:lnTo>
                <a:lnTo>
                  <a:pt x="10147" y="6206"/>
                </a:lnTo>
                <a:lnTo>
                  <a:pt x="10171" y="5987"/>
                </a:lnTo>
                <a:lnTo>
                  <a:pt x="10171" y="5573"/>
                </a:lnTo>
                <a:lnTo>
                  <a:pt x="10147" y="5184"/>
                </a:lnTo>
                <a:lnTo>
                  <a:pt x="10147" y="4016"/>
                </a:lnTo>
                <a:lnTo>
                  <a:pt x="10147" y="3724"/>
                </a:lnTo>
                <a:lnTo>
                  <a:pt x="10123" y="3432"/>
                </a:lnTo>
                <a:lnTo>
                  <a:pt x="10074" y="3140"/>
                </a:lnTo>
                <a:lnTo>
                  <a:pt x="10025" y="2848"/>
                </a:lnTo>
                <a:lnTo>
                  <a:pt x="10317" y="2580"/>
                </a:lnTo>
                <a:lnTo>
                  <a:pt x="10609" y="2288"/>
                </a:lnTo>
                <a:lnTo>
                  <a:pt x="10755" y="2142"/>
                </a:lnTo>
                <a:lnTo>
                  <a:pt x="10877" y="1996"/>
                </a:lnTo>
                <a:lnTo>
                  <a:pt x="10974" y="1826"/>
                </a:lnTo>
                <a:lnTo>
                  <a:pt x="11072" y="1631"/>
                </a:lnTo>
                <a:lnTo>
                  <a:pt x="11096" y="1436"/>
                </a:lnTo>
                <a:lnTo>
                  <a:pt x="11096" y="1266"/>
                </a:lnTo>
                <a:lnTo>
                  <a:pt x="11047" y="1096"/>
                </a:lnTo>
                <a:lnTo>
                  <a:pt x="10974" y="950"/>
                </a:lnTo>
                <a:lnTo>
                  <a:pt x="10877" y="804"/>
                </a:lnTo>
                <a:lnTo>
                  <a:pt x="10755" y="682"/>
                </a:lnTo>
                <a:lnTo>
                  <a:pt x="10609" y="561"/>
                </a:lnTo>
                <a:lnTo>
                  <a:pt x="10463" y="463"/>
                </a:lnTo>
                <a:lnTo>
                  <a:pt x="10269" y="366"/>
                </a:lnTo>
                <a:lnTo>
                  <a:pt x="10074" y="293"/>
                </a:lnTo>
                <a:lnTo>
                  <a:pt x="9855" y="244"/>
                </a:lnTo>
                <a:lnTo>
                  <a:pt x="9636" y="196"/>
                </a:lnTo>
                <a:lnTo>
                  <a:pt x="9198" y="171"/>
                </a:lnTo>
                <a:lnTo>
                  <a:pt x="8784" y="147"/>
                </a:lnTo>
                <a:lnTo>
                  <a:pt x="7665" y="123"/>
                </a:lnTo>
                <a:lnTo>
                  <a:pt x="7106" y="98"/>
                </a:lnTo>
                <a:lnTo>
                  <a:pt x="6546" y="50"/>
                </a:lnTo>
                <a:lnTo>
                  <a:pt x="6230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2719939" y="5554285"/>
            <a:ext cx="60210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dirty="0" smtClean="0">
                <a:latin typeface="TH SarabunPSK" pitchFamily="34" charset="-34"/>
                <a:cs typeface="+mn-cs"/>
              </a:rPr>
              <a:t>ผู้จัดทำ </a:t>
            </a:r>
            <a:r>
              <a:rPr lang="en-US" sz="2800" dirty="0" smtClean="0">
                <a:latin typeface="TH SarabunPSK" pitchFamily="34" charset="-34"/>
                <a:cs typeface="+mn-cs"/>
              </a:rPr>
              <a:t>Guy </a:t>
            </a:r>
            <a:r>
              <a:rPr lang="en-US" sz="2800" dirty="0">
                <a:latin typeface="TH SarabunPSK" pitchFamily="34" charset="-34"/>
                <a:cs typeface="+mn-cs"/>
              </a:rPr>
              <a:t>Metcalfe </a:t>
            </a:r>
            <a:r>
              <a:rPr lang="en-US" sz="2800" dirty="0">
                <a:latin typeface="TH SarabunPSK" pitchFamily="34" charset="-34"/>
                <a:cs typeface="+mn-cs"/>
              </a:rPr>
              <a:t>&amp;</a:t>
            </a:r>
            <a:r>
              <a:rPr lang="en-US" sz="2800" dirty="0" smtClean="0">
                <a:latin typeface="TH SarabunPSK" pitchFamily="34" charset="-34"/>
                <a:cs typeface="+mn-cs"/>
              </a:rPr>
              <a:t> </a:t>
            </a:r>
            <a:r>
              <a:rPr lang="en-US" sz="2800" dirty="0">
                <a:latin typeface="TH SarabunPSK" pitchFamily="34" charset="-34"/>
                <a:cs typeface="+mn-cs"/>
              </a:rPr>
              <a:t>Mark Shattuck 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139952" y="6021288"/>
            <a:ext cx="48291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dirty="0" smtClean="0">
                <a:latin typeface="TH SarabunPSK" pitchFamily="34" charset="-34"/>
                <a:cs typeface="+mn-cs"/>
              </a:rPr>
              <a:t> นำเสนอโดยนางสาว</a:t>
            </a:r>
            <a:r>
              <a:rPr lang="th-TH" sz="2800" dirty="0">
                <a:latin typeface="TH SarabunPSK" pitchFamily="34" charset="-34"/>
                <a:cs typeface="+mn-cs"/>
              </a:rPr>
              <a:t>กอบ</a:t>
            </a:r>
            <a:r>
              <a:rPr lang="th-TH" sz="2800" dirty="0" err="1">
                <a:latin typeface="TH SarabunPSK" pitchFamily="34" charset="-34"/>
                <a:cs typeface="+mn-cs"/>
              </a:rPr>
              <a:t>กาญจน์</a:t>
            </a:r>
            <a:r>
              <a:rPr lang="th-TH" sz="2800" dirty="0">
                <a:latin typeface="TH SarabunPSK" pitchFamily="34" charset="-34"/>
                <a:cs typeface="+mn-cs"/>
              </a:rPr>
              <a:t>    เกี๋ยงมะนา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22115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8" grpId="0"/>
      <p:bldP spid="2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1043608" y="4509120"/>
            <a:ext cx="7200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i="1" dirty="0">
                <a:latin typeface="TH SarabunPSK" pitchFamily="34" charset="-34"/>
                <a:cs typeface="+mn-cs"/>
              </a:rPr>
              <a:t>ภาพการทดลองที่ </a:t>
            </a:r>
            <a:r>
              <a:rPr lang="en-US" sz="2800" i="1" dirty="0">
                <a:latin typeface="TH SarabunPSK" pitchFamily="34" charset="-34"/>
                <a:cs typeface="+mn-cs"/>
              </a:rPr>
              <a:t>2</a:t>
            </a:r>
            <a:r>
              <a:rPr lang="th-TH" sz="2800" i="1" dirty="0">
                <a:latin typeface="TH SarabunPSK" pitchFamily="34" charset="-34"/>
                <a:cs typeface="+mn-cs"/>
              </a:rPr>
              <a:t>(</a:t>
            </a:r>
            <a:r>
              <a:rPr lang="en-US" sz="2800" i="1" dirty="0">
                <a:latin typeface="TH SarabunPSK" pitchFamily="34" charset="-34"/>
                <a:cs typeface="+mn-cs"/>
              </a:rPr>
              <a:t>b</a:t>
            </a:r>
            <a:r>
              <a:rPr lang="th-TH" sz="2800" i="1" dirty="0">
                <a:latin typeface="TH SarabunPSK" pitchFamily="34" charset="-34"/>
                <a:cs typeface="+mn-cs"/>
              </a:rPr>
              <a:t>)</a:t>
            </a:r>
            <a:r>
              <a:rPr lang="th-TH" sz="2800" dirty="0">
                <a:latin typeface="TH SarabunPSK" pitchFamily="34" charset="-34"/>
                <a:cs typeface="+mn-cs"/>
              </a:rPr>
              <a:t> แสดงให้เห็นถึงการแยกของวัตถุที่มีขนาดใกล้เคียงกันแต่ความหนาแน่นต่างกันโดย</a:t>
            </a:r>
            <a:r>
              <a:rPr lang="th-TH" sz="2800" dirty="0" smtClean="0">
                <a:latin typeface="TH SarabunPSK" pitchFamily="34" charset="-34"/>
                <a:cs typeface="+mn-cs"/>
              </a:rPr>
              <a:t>ใช้แก้วขนาดเล็กและ</a:t>
            </a:r>
            <a:r>
              <a:rPr lang="th-TH" sz="2800" dirty="0">
                <a:latin typeface="TH SarabunPSK" pitchFamily="34" charset="-34"/>
                <a:cs typeface="+mn-cs"/>
              </a:rPr>
              <a:t>มัสตาร์ด</a:t>
            </a:r>
            <a:r>
              <a:rPr lang="th-TH" sz="2800" dirty="0" smtClean="0">
                <a:latin typeface="TH SarabunPSK" pitchFamily="34" charset="-34"/>
                <a:cs typeface="+mn-cs"/>
              </a:rPr>
              <a:t>สีน้ำตาล ผลคือจะเกิดการแยกจากกัน โดยที่แก้วจะเคลื่อนที่ไปอ</a:t>
            </a:r>
            <a:r>
              <a:rPr lang="th-TH" sz="2800" dirty="0">
                <a:latin typeface="TH SarabunPSK" pitchFamily="34" charset="-34"/>
                <a:cs typeface="+mn-cs"/>
              </a:rPr>
              <a:t>ยู่ที่ศูนย์กลางของภาชนะ</a:t>
            </a:r>
            <a:endParaRPr lang="th-TH" sz="2800" dirty="0">
              <a:cs typeface="+mn-cs"/>
            </a:endParaRPr>
          </a:p>
        </p:txBody>
      </p:sp>
      <p:pic>
        <p:nvPicPr>
          <p:cNvPr id="7" name="รูปภาพ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396" y="1042243"/>
            <a:ext cx="4539224" cy="317884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252453" y="21338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85907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1166320" y="3789040"/>
            <a:ext cx="70567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i="1" dirty="0" smtClean="0">
                <a:latin typeface="TH SarabunPSK" pitchFamily="34" charset="-34"/>
                <a:cs typeface="+mn-cs"/>
              </a:rPr>
              <a:t>ภาพ</a:t>
            </a:r>
            <a:r>
              <a:rPr lang="th-TH" sz="2800" i="1" dirty="0">
                <a:latin typeface="TH SarabunPSK" pitchFamily="34" charset="-34"/>
                <a:cs typeface="+mn-cs"/>
              </a:rPr>
              <a:t>การทดลองที่ 2 (</a:t>
            </a:r>
            <a:r>
              <a:rPr lang="en-US" sz="2800" i="1" dirty="0" smtClean="0">
                <a:latin typeface="TH SarabunPSK" pitchFamily="34" charset="-34"/>
                <a:cs typeface="+mn-cs"/>
              </a:rPr>
              <a:t>C</a:t>
            </a:r>
            <a:r>
              <a:rPr lang="th-TH" sz="2800" i="1" dirty="0" smtClean="0">
                <a:latin typeface="TH SarabunPSK" pitchFamily="34" charset="-34"/>
                <a:cs typeface="+mn-cs"/>
              </a:rPr>
              <a:t>)</a:t>
            </a:r>
            <a:r>
              <a:rPr lang="en-US" sz="2800" i="1" dirty="0" smtClean="0">
                <a:latin typeface="TH SarabunPSK" pitchFamily="34" charset="-34"/>
                <a:cs typeface="+mn-cs"/>
              </a:rPr>
              <a:t> </a:t>
            </a:r>
            <a:r>
              <a:rPr lang="th-TH" sz="2800" dirty="0" smtClean="0">
                <a:latin typeface="TH SarabunPSK" pitchFamily="34" charset="-34"/>
                <a:cs typeface="+mn-cs"/>
              </a:rPr>
              <a:t>ใช้แก้วขนาดใหญ่และมัสตาร์ดสีน้ำตาล แสดง</a:t>
            </a:r>
            <a:r>
              <a:rPr lang="th-TH" sz="2800" dirty="0">
                <a:latin typeface="TH SarabunPSK" pitchFamily="34" charset="-34"/>
                <a:cs typeface="+mn-cs"/>
              </a:rPr>
              <a:t>ให้เห็นถึง</a:t>
            </a:r>
            <a:r>
              <a:rPr lang="th-TH" sz="2800" dirty="0" smtClean="0">
                <a:latin typeface="TH SarabunPSK" pitchFamily="34" charset="-34"/>
                <a:cs typeface="+mn-cs"/>
              </a:rPr>
              <a:t>อัตราส่วนความหนาแน่นและ</a:t>
            </a:r>
            <a:r>
              <a:rPr lang="th-TH" sz="2800" dirty="0">
                <a:latin typeface="TH SarabunPSK" pitchFamily="34" charset="-34"/>
                <a:cs typeface="+mn-cs"/>
              </a:rPr>
              <a:t>ขนาดที่แตกต่าง</a:t>
            </a:r>
            <a:r>
              <a:rPr lang="th-TH" sz="2800" dirty="0" smtClean="0">
                <a:latin typeface="TH SarabunPSK" pitchFamily="34" charset="-34"/>
                <a:cs typeface="+mn-cs"/>
              </a:rPr>
              <a:t>กัน เป็น</a:t>
            </a:r>
            <a:r>
              <a:rPr lang="th-TH" sz="2800" dirty="0">
                <a:latin typeface="TH SarabunPSK" pitchFamily="34" charset="-34"/>
                <a:cs typeface="+mn-cs"/>
              </a:rPr>
              <a:t>ที่น่าแปลก</a:t>
            </a:r>
            <a:r>
              <a:rPr lang="th-TH" sz="2800" dirty="0" smtClean="0">
                <a:latin typeface="TH SarabunPSK" pitchFamily="34" charset="-34"/>
                <a:cs typeface="+mn-cs"/>
              </a:rPr>
              <a:t>ใจเกิดการผสม</a:t>
            </a:r>
            <a:r>
              <a:rPr lang="th-TH" sz="2800" dirty="0">
                <a:latin typeface="TH SarabunPSK" pitchFamily="34" charset="-34"/>
                <a:cs typeface="+mn-cs"/>
              </a:rPr>
              <a:t>กันและไม่เกิดการ</a:t>
            </a:r>
            <a:r>
              <a:rPr lang="th-TH" sz="2800" dirty="0" smtClean="0">
                <a:latin typeface="TH SarabunPSK" pitchFamily="34" charset="-34"/>
                <a:cs typeface="+mn-cs"/>
              </a:rPr>
              <a:t>แยก  </a:t>
            </a:r>
            <a:r>
              <a:rPr lang="th-TH" sz="2800" dirty="0">
                <a:latin typeface="TH SarabunPSK" pitchFamily="34" charset="-34"/>
                <a:cs typeface="+mn-cs"/>
              </a:rPr>
              <a:t>แต่ในทางกลับกัน</a:t>
            </a:r>
            <a:r>
              <a:rPr lang="th-TH" sz="2800" i="1" dirty="0">
                <a:latin typeface="TH SarabunPSK" pitchFamily="34" charset="-34"/>
                <a:cs typeface="+mn-cs"/>
              </a:rPr>
              <a:t> ภาพการทดลองที่ 2 (</a:t>
            </a:r>
            <a:r>
              <a:rPr lang="en-US" sz="2800" i="1" dirty="0" smtClean="0">
                <a:latin typeface="TH SarabunPSK" pitchFamily="34" charset="-34"/>
                <a:cs typeface="+mn-cs"/>
              </a:rPr>
              <a:t>D</a:t>
            </a:r>
            <a:r>
              <a:rPr lang="th-TH" sz="2800" i="1" dirty="0" smtClean="0">
                <a:latin typeface="TH SarabunPSK" pitchFamily="34" charset="-34"/>
                <a:cs typeface="+mn-cs"/>
              </a:rPr>
              <a:t>)</a:t>
            </a:r>
            <a:r>
              <a:rPr lang="en-US" sz="2800" dirty="0" smtClean="0">
                <a:latin typeface="TH SarabunPSK" pitchFamily="34" charset="-34"/>
                <a:cs typeface="+mn-cs"/>
              </a:rPr>
              <a:t> </a:t>
            </a:r>
            <a:r>
              <a:rPr lang="th-TH" sz="2800" dirty="0">
                <a:latin typeface="TH SarabunPSK" pitchFamily="34" charset="-34"/>
                <a:cs typeface="+mn-cs"/>
              </a:rPr>
              <a:t>แสดงให้เห็นถึงอัตราส่วนความ</a:t>
            </a:r>
            <a:r>
              <a:rPr lang="th-TH" sz="2800" dirty="0" smtClean="0">
                <a:latin typeface="TH SarabunPSK" pitchFamily="34" charset="-34"/>
                <a:cs typeface="+mn-cs"/>
              </a:rPr>
              <a:t>หนาแน่น</a:t>
            </a:r>
            <a:r>
              <a:rPr lang="th-TH" sz="2800" dirty="0" smtClean="0">
                <a:latin typeface="TH SarabunPSK" pitchFamily="34" charset="-34"/>
                <a:cs typeface="+mn-cs"/>
              </a:rPr>
              <a:t>ใกล้เคียงกัน</a:t>
            </a:r>
            <a:r>
              <a:rPr lang="th-TH" sz="2800" dirty="0" smtClean="0">
                <a:latin typeface="TH SarabunPSK" pitchFamily="34" charset="-34"/>
                <a:cs typeface="+mn-cs"/>
              </a:rPr>
              <a:t>แต่</a:t>
            </a:r>
            <a:r>
              <a:rPr lang="th-TH" sz="2800" dirty="0">
                <a:latin typeface="TH SarabunPSK" pitchFamily="34" charset="-34"/>
                <a:cs typeface="+mn-cs"/>
              </a:rPr>
              <a:t>ขนาดแตกต่างกัน </a:t>
            </a:r>
            <a:r>
              <a:rPr lang="th-TH" sz="2800" dirty="0" smtClean="0">
                <a:latin typeface="TH SarabunPSK" pitchFamily="34" charset="-34"/>
                <a:cs typeface="+mn-cs"/>
              </a:rPr>
              <a:t>เกิด</a:t>
            </a:r>
            <a:r>
              <a:rPr lang="th-TH" sz="2800" dirty="0">
                <a:latin typeface="TH SarabunPSK" pitchFamily="34" charset="-34"/>
                <a:cs typeface="+mn-cs"/>
              </a:rPr>
              <a:t>การแยกย้ายมัสตาร์ดขนาดใหญ่จะออกด้านนอก</a:t>
            </a:r>
            <a:r>
              <a:rPr lang="th-TH" sz="2800" dirty="0" smtClean="0">
                <a:latin typeface="TH SarabunPSK" pitchFamily="34" charset="-34"/>
                <a:cs typeface="+mn-cs"/>
              </a:rPr>
              <a:t>และลูกปัดแก้วขนาดเล็กกว่าจะ</a:t>
            </a:r>
            <a:r>
              <a:rPr lang="th-TH" sz="2800" dirty="0">
                <a:latin typeface="TH SarabunPSK" pitchFamily="34" charset="-34"/>
                <a:cs typeface="+mn-cs"/>
              </a:rPr>
              <a:t>เกิดการแยกจากกันไปอยู่ภายใน</a:t>
            </a:r>
            <a:endParaRPr lang="en-US" sz="2800" dirty="0">
              <a:latin typeface="TH SarabunPSK" pitchFamily="34" charset="-34"/>
              <a:cs typeface="+mn-cs"/>
            </a:endParaRPr>
          </a:p>
        </p:txBody>
      </p:sp>
      <p:pic>
        <p:nvPicPr>
          <p:cNvPr id="7" name="รูปภาพ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30774"/>
            <a:ext cx="3653785" cy="259228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รูปภาพ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930774"/>
            <a:ext cx="3554825" cy="259228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83492" y="238438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81920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1185074" y="1340768"/>
            <a:ext cx="648373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b="1" dirty="0" smtClean="0">
                <a:latin typeface="TH SarabunPSK" pitchFamily="34" charset="-34"/>
                <a:cs typeface="+mn-cs"/>
              </a:rPr>
              <a:t>สรุป</a:t>
            </a:r>
          </a:p>
          <a:p>
            <a:r>
              <a:rPr lang="th-TH" sz="2800" b="1" dirty="0">
                <a:latin typeface="TH SarabunPSK" pitchFamily="34" charset="-34"/>
                <a:cs typeface="+mn-cs"/>
              </a:rPr>
              <a:t>	</a:t>
            </a:r>
            <a:r>
              <a:rPr lang="th-TH" sz="2800" dirty="0" smtClean="0">
                <a:latin typeface="TH SarabunPSK" pitchFamily="34" charset="-34"/>
                <a:cs typeface="+mn-cs"/>
              </a:rPr>
              <a:t>ขนาดของวัตถุและความหนาแน่นนั้นส่งผลต่อการผสมและการแยกกันของวัตถุ โดยการแยกนั้น</a:t>
            </a:r>
            <a:r>
              <a:rPr lang="th-TH" sz="2800" dirty="0">
                <a:latin typeface="TH SarabunPSK" pitchFamily="34" charset="-34"/>
                <a:cs typeface="+mn-cs"/>
              </a:rPr>
              <a:t>จะเกิดจากการที่ขนาดและความหนาแน่น</a:t>
            </a:r>
            <a:r>
              <a:rPr lang="th-TH" sz="2800" dirty="0" smtClean="0">
                <a:latin typeface="TH SarabunPSK" pitchFamily="34" charset="-34"/>
                <a:cs typeface="+mn-cs"/>
              </a:rPr>
              <a:t>ต่างกันอย่างใดอย่าง</a:t>
            </a:r>
            <a:r>
              <a:rPr lang="th-TH" sz="2800" dirty="0" smtClean="0">
                <a:latin typeface="TH SarabunPSK" pitchFamily="34" charset="-34"/>
                <a:cs typeface="+mn-cs"/>
              </a:rPr>
              <a:t>หนึ่ง</a:t>
            </a:r>
            <a:r>
              <a:rPr lang="th-TH" sz="2800" dirty="0">
                <a:latin typeface="TH SarabunPSK" pitchFamily="34" charset="-34"/>
                <a:cs typeface="+mn-cs"/>
              </a:rPr>
              <a:t>และการผสมนั้นจะเกิดจากการที่วัตถุมีขนาดและความหนาแน่นต่างกันหรือเหมือนกันทั้งคู่</a:t>
            </a:r>
          </a:p>
          <a:p>
            <a:r>
              <a:rPr lang="th-TH" sz="2800" dirty="0" smtClean="0">
                <a:latin typeface="TH SarabunPSK" pitchFamily="34" charset="-34"/>
                <a:cs typeface="+mn-cs"/>
              </a:rPr>
              <a:t> </a:t>
            </a:r>
            <a:r>
              <a:rPr lang="th-TH" sz="2800" dirty="0">
                <a:latin typeface="TH SarabunPSK" pitchFamily="34" charset="-34"/>
                <a:cs typeface="+mn-cs"/>
              </a:rPr>
              <a:t>	</a:t>
            </a:r>
            <a:r>
              <a:rPr lang="th-TH" sz="2800" dirty="0" smtClean="0">
                <a:latin typeface="TH SarabunPSK" pitchFamily="34" charset="-34"/>
                <a:cs typeface="+mn-cs"/>
              </a:rPr>
              <a:t>ถ้า</a:t>
            </a:r>
            <a:r>
              <a:rPr lang="th-TH" sz="2800" dirty="0">
                <a:latin typeface="TH SarabunPSK" pitchFamily="34" charset="-34"/>
                <a:cs typeface="+mn-cs"/>
              </a:rPr>
              <a:t>ความหนาแน่นใกล้เคียง</a:t>
            </a:r>
            <a:r>
              <a:rPr lang="th-TH" sz="2800" dirty="0" smtClean="0">
                <a:latin typeface="TH SarabunPSK" pitchFamily="34" charset="-34"/>
                <a:cs typeface="+mn-cs"/>
              </a:rPr>
              <a:t>กัน</a:t>
            </a:r>
            <a:r>
              <a:rPr lang="th-TH" sz="2800" dirty="0" smtClean="0">
                <a:latin typeface="TH SarabunPSK" pitchFamily="34" charset="-34"/>
                <a:cs typeface="+mn-cs"/>
              </a:rPr>
              <a:t>แต่</a:t>
            </a:r>
            <a:r>
              <a:rPr lang="th-TH" sz="2800" dirty="0" smtClean="0">
                <a:latin typeface="TH SarabunPSK" pitchFamily="34" charset="-34"/>
                <a:cs typeface="+mn-cs"/>
              </a:rPr>
              <a:t>ขนาด</a:t>
            </a:r>
            <a:r>
              <a:rPr lang="th-TH" sz="2800" dirty="0">
                <a:latin typeface="TH SarabunPSK" pitchFamily="34" charset="-34"/>
                <a:cs typeface="+mn-cs"/>
              </a:rPr>
              <a:t>ของเม็ดต่างกัน </a:t>
            </a:r>
            <a:r>
              <a:rPr lang="th-TH" sz="2800" dirty="0" smtClean="0">
                <a:latin typeface="TH SarabunPSK" pitchFamily="34" charset="-34"/>
                <a:cs typeface="+mn-cs"/>
              </a:rPr>
              <a:t>อนุภาคที่มีขนาดใหญ่กว่าจะแยก</a:t>
            </a:r>
            <a:r>
              <a:rPr lang="th-TH" sz="2800" dirty="0">
                <a:latin typeface="TH SarabunPSK" pitchFamily="34" charset="-34"/>
                <a:cs typeface="+mn-cs"/>
              </a:rPr>
              <a:t>ออกมาอยู่ด้านขอบนอกของ</a:t>
            </a:r>
            <a:r>
              <a:rPr lang="th-TH" sz="2800" dirty="0" smtClean="0">
                <a:latin typeface="TH SarabunPSK" pitchFamily="34" charset="-34"/>
                <a:cs typeface="+mn-cs"/>
              </a:rPr>
              <a:t>ภาชนะ </a:t>
            </a:r>
            <a:endParaRPr lang="th-TH" sz="2800" dirty="0" smtClean="0">
              <a:latin typeface="TH SarabunPSK" pitchFamily="34" charset="-34"/>
              <a:cs typeface="+mn-cs"/>
            </a:endParaRPr>
          </a:p>
          <a:p>
            <a:r>
              <a:rPr lang="th-TH" sz="2800" dirty="0">
                <a:latin typeface="TH SarabunPSK" pitchFamily="34" charset="-34"/>
                <a:cs typeface="+mn-cs"/>
              </a:rPr>
              <a:t>	</a:t>
            </a:r>
            <a:r>
              <a:rPr lang="th-TH" sz="2800" dirty="0" smtClean="0">
                <a:latin typeface="TH SarabunPSK" pitchFamily="34" charset="-34"/>
                <a:cs typeface="+mn-cs"/>
              </a:rPr>
              <a:t>ถ้าขนาดของเม็ดใกล้เคียงกันแต่ความหนาแน่นต่างกัน อนุภาคที่มีความหนาแน่นมากกว่าจะเคลื่อนที่เข้าสู่ภายใน</a:t>
            </a:r>
          </a:p>
          <a:p>
            <a:r>
              <a:rPr lang="th-TH" sz="2800" dirty="0">
                <a:latin typeface="TH SarabunPSK" pitchFamily="34" charset="-34"/>
                <a:cs typeface="+mn-cs"/>
              </a:rPr>
              <a:t>	</a:t>
            </a:r>
            <a:endParaRPr lang="th-TH" sz="2800" b="1" dirty="0">
              <a:latin typeface="TH SarabunPSK" pitchFamily="34" charset="-34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221158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5960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1036159" y="1988840"/>
            <a:ext cx="7200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dirty="0" smtClean="0">
                <a:latin typeface="TH SarabunPSK" pitchFamily="34" charset="-34"/>
                <a:cs typeface="+mn-cs"/>
              </a:rPr>
              <a:t>	การศึกษา</a:t>
            </a:r>
            <a:r>
              <a:rPr lang="th-TH" sz="2800" dirty="0">
                <a:latin typeface="TH SarabunPSK" pitchFamily="34" charset="-34"/>
                <a:cs typeface="+mn-cs"/>
              </a:rPr>
              <a:t>การไหลของเม็ดนี้จะช่วยตอบคำถามเกี่ยวกับวิทยาศาสตร์ในหลายๆด้าน เช่น อธิบายกลไกการแยกอนุภาคขนาดเล็กในวงการอุตสาหกรรม การ</a:t>
            </a:r>
            <a:r>
              <a:rPr lang="th-TH" sz="2800" dirty="0" smtClean="0">
                <a:latin typeface="TH SarabunPSK" pitchFamily="34" charset="-34"/>
                <a:cs typeface="+mn-cs"/>
              </a:rPr>
              <a:t>ผสมของ</a:t>
            </a:r>
            <a:r>
              <a:rPr lang="th-TH" sz="2800" dirty="0">
                <a:latin typeface="TH SarabunPSK" pitchFamily="34" charset="-34"/>
                <a:cs typeface="+mn-cs"/>
              </a:rPr>
              <a:t>วัตถุและการผสมของเหลว ให้ประโยชน์ในด้านการศึกษารูปแบบการผสมและแยกในเชิงพาณิชย์ </a:t>
            </a:r>
            <a:endParaRPr lang="th-TH" sz="2800" dirty="0" smtClean="0">
              <a:latin typeface="TH SarabunPSK" pitchFamily="34" charset="-34"/>
              <a:cs typeface="+mn-cs"/>
            </a:endParaRPr>
          </a:p>
          <a:p>
            <a:r>
              <a:rPr lang="th-TH" sz="2800" dirty="0">
                <a:latin typeface="TH SarabunPSK" pitchFamily="34" charset="-34"/>
                <a:cs typeface="+mn-cs"/>
              </a:rPr>
              <a:t>	</a:t>
            </a:r>
            <a:r>
              <a:rPr lang="th-TH" sz="2800" dirty="0" smtClean="0">
                <a:latin typeface="TH SarabunPSK" pitchFamily="34" charset="-34"/>
                <a:cs typeface="+mn-cs"/>
              </a:rPr>
              <a:t>เป้าหมาย</a:t>
            </a:r>
            <a:r>
              <a:rPr lang="th-TH" sz="2800" dirty="0">
                <a:latin typeface="TH SarabunPSK" pitchFamily="34" charset="-34"/>
                <a:cs typeface="+mn-cs"/>
              </a:rPr>
              <a:t>ของการทดลองนี้คือการอธิบายรูปแบบการแพร่กระจายของวัตถุและสามารถคาดการณ์ได้มากขึ้นและสามารถเข้าใจกายภาพการไหลของวัตถุเม็ด</a:t>
            </a:r>
            <a:endParaRPr lang="en-US" sz="2800" dirty="0">
              <a:latin typeface="TH SarabunPSK" pitchFamily="34" charset="-34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1" y="1131048"/>
            <a:ext cx="20601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800" b="1" dirty="0" smtClean="0">
                <a:latin typeface="TH SarabunPSK" pitchFamily="34" charset="-34"/>
                <a:cs typeface="+mj-cs"/>
              </a:rPr>
              <a:t>ประโยชน์ของงานวิจัย</a:t>
            </a:r>
            <a:endParaRPr lang="th-TH" sz="2800" b="1" dirty="0">
              <a:latin typeface="TH SarabunPSK" pitchFamily="34" charset="-34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221158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4923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/>
        </p:nvSpPr>
        <p:spPr>
          <a:xfrm>
            <a:off x="539552" y="1916832"/>
            <a:ext cx="8352928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dirty="0" smtClean="0">
                <a:latin typeface="TH SarabunPSK" pitchFamily="34" charset="-34"/>
              </a:rPr>
              <a:t>Metcalfe, G. </a:t>
            </a:r>
            <a:r>
              <a:rPr lang="en-US" sz="2800" dirty="0" smtClean="0">
                <a:latin typeface="TH SarabunPSK" pitchFamily="34" charset="-34"/>
              </a:rPr>
              <a:t>and</a:t>
            </a:r>
            <a:r>
              <a:rPr lang="en-US" sz="2800" dirty="0" smtClean="0">
                <a:latin typeface="TH SarabunPSK" pitchFamily="34" charset="-34"/>
              </a:rPr>
              <a:t> </a:t>
            </a:r>
            <a:r>
              <a:rPr lang="en-US" sz="2800" dirty="0">
                <a:latin typeface="TH SarabunPSK" pitchFamily="34" charset="-34"/>
              </a:rPr>
              <a:t>Shattuck </a:t>
            </a:r>
            <a:r>
              <a:rPr lang="en-US" sz="2800" dirty="0" smtClean="0">
                <a:latin typeface="TH SarabunPSK" pitchFamily="34" charset="-34"/>
              </a:rPr>
              <a:t>M.</a:t>
            </a:r>
            <a:r>
              <a:rPr lang="en-US" sz="2800" dirty="0" smtClean="0">
                <a:latin typeface="TH SarabunPSK" pitchFamily="34" charset="-34"/>
              </a:rPr>
              <a:t> </a:t>
            </a:r>
            <a:r>
              <a:rPr lang="th-TH" sz="2800" dirty="0" smtClean="0">
                <a:latin typeface="TH SarabunPSK" pitchFamily="34" charset="-34"/>
              </a:rPr>
              <a:t>(</a:t>
            </a:r>
            <a:r>
              <a:rPr lang="en-US" sz="2800" dirty="0" smtClean="0">
                <a:latin typeface="TH SarabunPSK" pitchFamily="34" charset="-34"/>
              </a:rPr>
              <a:t>1996</a:t>
            </a:r>
            <a:r>
              <a:rPr lang="th-TH" sz="2800" dirty="0" smtClean="0">
                <a:latin typeface="TH SarabunPSK" pitchFamily="34" charset="-34"/>
              </a:rPr>
              <a:t>). </a:t>
            </a:r>
            <a:r>
              <a:rPr lang="en-US" sz="2800" i="1" dirty="0">
                <a:latin typeface="TH SarabunPSK" pitchFamily="34" charset="-34"/>
              </a:rPr>
              <a:t>Pattern </a:t>
            </a:r>
            <a:r>
              <a:rPr lang="en-US" sz="2800" i="1" dirty="0" smtClean="0">
                <a:latin typeface="TH SarabunPSK" pitchFamily="34" charset="-34"/>
              </a:rPr>
              <a:t/>
            </a:r>
            <a:br>
              <a:rPr lang="en-US" sz="2800" i="1" dirty="0" smtClean="0">
                <a:latin typeface="TH SarabunPSK" pitchFamily="34" charset="-34"/>
              </a:rPr>
            </a:br>
            <a:r>
              <a:rPr lang="en-US" sz="2800" i="1" dirty="0" smtClean="0">
                <a:latin typeface="TH SarabunPSK" pitchFamily="34" charset="-34"/>
              </a:rPr>
              <a:t> 	formation </a:t>
            </a:r>
            <a:r>
              <a:rPr lang="en-US" sz="2800" i="1" dirty="0">
                <a:latin typeface="TH SarabunPSK" pitchFamily="34" charset="-34"/>
              </a:rPr>
              <a:t>during mixing </a:t>
            </a:r>
            <a:r>
              <a:rPr lang="en-US" sz="2800" i="1" dirty="0" smtClean="0">
                <a:latin typeface="TH SarabunPSK" pitchFamily="34" charset="-34"/>
              </a:rPr>
              <a:t>and </a:t>
            </a:r>
            <a:r>
              <a:rPr lang="en-US" sz="2800" i="1" dirty="0" smtClean="0">
                <a:latin typeface="TH SarabunPSK" pitchFamily="34" charset="-34"/>
              </a:rPr>
              <a:t>segregation </a:t>
            </a:r>
            <a:r>
              <a:rPr lang="en-US" sz="2800" i="1" dirty="0">
                <a:latin typeface="TH SarabunPSK" pitchFamily="34" charset="-34"/>
              </a:rPr>
              <a:t>of </a:t>
            </a:r>
            <a:r>
              <a:rPr lang="en-US" sz="2800" i="1" dirty="0" smtClean="0">
                <a:latin typeface="TH SarabunPSK" pitchFamily="34" charset="-34"/>
              </a:rPr>
              <a:t/>
            </a:r>
            <a:br>
              <a:rPr lang="en-US" sz="2800" i="1" dirty="0" smtClean="0">
                <a:latin typeface="TH SarabunPSK" pitchFamily="34" charset="-34"/>
              </a:rPr>
            </a:br>
            <a:r>
              <a:rPr lang="en-US" sz="2800" i="1" dirty="0" smtClean="0">
                <a:latin typeface="TH SarabunPSK" pitchFamily="34" charset="-34"/>
              </a:rPr>
              <a:t> 	flowing </a:t>
            </a:r>
            <a:r>
              <a:rPr lang="en-US" sz="2800" i="1" dirty="0">
                <a:latin typeface="TH SarabunPSK" pitchFamily="34" charset="-34"/>
              </a:rPr>
              <a:t>granular </a:t>
            </a:r>
            <a:r>
              <a:rPr lang="en-US" sz="2800" i="1" dirty="0" smtClean="0">
                <a:latin typeface="TH SarabunPSK" pitchFamily="34" charset="-34"/>
              </a:rPr>
              <a:t>materials</a:t>
            </a:r>
            <a:r>
              <a:rPr lang="en-US" sz="2800" i="1" dirty="0" smtClean="0">
                <a:latin typeface="TH SarabunPSK" pitchFamily="34" charset="-34"/>
              </a:rPr>
              <a:t>.</a:t>
            </a:r>
            <a:r>
              <a:rPr lang="en-US" sz="2800" i="1" dirty="0">
                <a:latin typeface="TH SarabunPSK" pitchFamily="34" charset="-34"/>
              </a:rPr>
              <a:t> </a:t>
            </a:r>
            <a:r>
              <a:rPr lang="en-US" sz="2800" dirty="0" smtClean="0">
                <a:latin typeface="TH SarabunPSK" pitchFamily="34" charset="-34"/>
              </a:rPr>
              <a:t>(</a:t>
            </a:r>
            <a:r>
              <a:rPr lang="en-US" sz="2800" dirty="0" smtClean="0">
                <a:latin typeface="TH SarabunPSK" pitchFamily="34" charset="-34"/>
              </a:rPr>
              <a:t>Research Report</a:t>
            </a:r>
            <a:r>
              <a:rPr lang="th-TH" sz="2800" dirty="0" smtClean="0">
                <a:latin typeface="TH SarabunPSK" pitchFamily="34" charset="-34"/>
              </a:rPr>
              <a:t>). </a:t>
            </a:r>
            <a:r>
              <a:rPr lang="en-US" sz="2800" dirty="0" smtClean="0">
                <a:latin typeface="TH SarabunPSK" pitchFamily="34" charset="-34"/>
              </a:rPr>
              <a:t/>
            </a:r>
            <a:br>
              <a:rPr lang="en-US" sz="2800" dirty="0" smtClean="0">
                <a:latin typeface="TH SarabunPSK" pitchFamily="34" charset="-34"/>
              </a:rPr>
            </a:br>
            <a:r>
              <a:rPr lang="en-US" sz="2800" dirty="0" smtClean="0">
                <a:latin typeface="TH SarabunPSK" pitchFamily="34" charset="-34"/>
              </a:rPr>
              <a:t>	Retrieved </a:t>
            </a:r>
            <a:r>
              <a:rPr lang="en-US" sz="2800" dirty="0">
                <a:latin typeface="TH SarabunPSK" pitchFamily="34" charset="-34"/>
              </a:rPr>
              <a:t>from </a:t>
            </a:r>
            <a:r>
              <a:rPr lang="en-US" sz="2800" dirty="0" smtClean="0">
                <a:latin typeface="TH SarabunPSK" pitchFamily="34" charset="-34"/>
              </a:rPr>
              <a:t>Advanced </a:t>
            </a:r>
            <a:r>
              <a:rPr lang="en-US" sz="2800" dirty="0">
                <a:latin typeface="TH SarabunPSK" pitchFamily="34" charset="-34"/>
              </a:rPr>
              <a:t>Fluid Dynamics </a:t>
            </a:r>
            <a:r>
              <a:rPr lang="en-US" sz="2800" dirty="0" smtClean="0">
                <a:latin typeface="TH SarabunPSK" pitchFamily="34" charset="-34"/>
              </a:rPr>
              <a:t/>
            </a:r>
            <a:br>
              <a:rPr lang="en-US" sz="2800" dirty="0" smtClean="0">
                <a:latin typeface="TH SarabunPSK" pitchFamily="34" charset="-34"/>
              </a:rPr>
            </a:br>
            <a:r>
              <a:rPr lang="en-US" sz="2800" dirty="0" smtClean="0">
                <a:latin typeface="TH SarabunPSK" pitchFamily="34" charset="-34"/>
              </a:rPr>
              <a:t>	Laboratory </a:t>
            </a:r>
            <a:r>
              <a:rPr lang="en-US" sz="2800" dirty="0">
                <a:latin typeface="TH SarabunPSK" pitchFamily="34" charset="-34"/>
              </a:rPr>
              <a:t>Australia, </a:t>
            </a:r>
            <a:r>
              <a:rPr lang="en-US" sz="2800" dirty="0" smtClean="0">
                <a:latin typeface="TH SarabunPSK" pitchFamily="34" charset="-34"/>
              </a:rPr>
              <a:t>University </a:t>
            </a:r>
            <a:r>
              <a:rPr lang="en-US" sz="2800" dirty="0">
                <a:latin typeface="TH SarabunPSK" pitchFamily="34" charset="-34"/>
              </a:rPr>
              <a:t>of </a:t>
            </a:r>
            <a:r>
              <a:rPr lang="en-US" sz="2800" dirty="0" smtClean="0">
                <a:latin typeface="TH SarabunPSK" pitchFamily="34" charset="-34"/>
              </a:rPr>
              <a:t>Texas </a:t>
            </a:r>
            <a:r>
              <a:rPr lang="en-US" sz="2800" dirty="0" smtClean="0">
                <a:latin typeface="TH SarabunPSK" pitchFamily="34" charset="-34"/>
              </a:rPr>
              <a:t/>
            </a:r>
            <a:br>
              <a:rPr lang="en-US" sz="2800" dirty="0" smtClean="0">
                <a:latin typeface="TH SarabunPSK" pitchFamily="34" charset="-34"/>
              </a:rPr>
            </a:br>
            <a:r>
              <a:rPr lang="en-US" sz="2800" dirty="0" smtClean="0">
                <a:latin typeface="TH SarabunPSK" pitchFamily="34" charset="-34"/>
              </a:rPr>
              <a:t>	website</a:t>
            </a:r>
            <a:r>
              <a:rPr lang="en-US" sz="2800" dirty="0" smtClean="0">
                <a:latin typeface="TH SarabunPSK" pitchFamily="34" charset="-34"/>
              </a:rPr>
              <a:t>: </a:t>
            </a:r>
            <a:r>
              <a:rPr lang="en-US" sz="2800" dirty="0" smtClean="0">
                <a:latin typeface="TH SarabunPSK" pitchFamily="34" charset="-34"/>
              </a:rPr>
              <a:t>http</a:t>
            </a:r>
            <a:r>
              <a:rPr lang="en-US" sz="2800" dirty="0">
                <a:latin typeface="TH SarabunPSK" pitchFamily="34" charset="-34"/>
              </a:rPr>
              <a:t>://</a:t>
            </a:r>
            <a:r>
              <a:rPr lang="en-US" sz="2800" dirty="0" smtClean="0">
                <a:latin typeface="TH SarabunPSK" pitchFamily="34" charset="-34"/>
              </a:rPr>
              <a:t>www.sciencedirect.com/</a:t>
            </a:r>
            <a:br>
              <a:rPr lang="en-US" sz="2800" dirty="0" smtClean="0">
                <a:latin typeface="TH SarabunPSK" pitchFamily="34" charset="-34"/>
              </a:rPr>
            </a:br>
            <a:r>
              <a:rPr lang="en-US" sz="2800" dirty="0" smtClean="0">
                <a:latin typeface="TH SarabunPSK" pitchFamily="34" charset="-34"/>
              </a:rPr>
              <a:t>	science/article/</a:t>
            </a:r>
            <a:r>
              <a:rPr lang="en-US" sz="2800" dirty="0" err="1" smtClean="0">
                <a:latin typeface="TH SarabunPSK" pitchFamily="34" charset="-34"/>
              </a:rPr>
              <a:t>pii</a:t>
            </a:r>
            <a:r>
              <a:rPr lang="en-US" sz="2800" dirty="0" smtClean="0">
                <a:latin typeface="TH SarabunPSK" pitchFamily="34" charset="-34"/>
              </a:rPr>
              <a:t>/S0378437196001574</a:t>
            </a:r>
            <a:endParaRPr lang="th-TH" sz="2800" dirty="0">
              <a:latin typeface="TH SarabunPSK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5616" y="1124744"/>
            <a:ext cx="13997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800" b="1" dirty="0" smtClean="0">
                <a:latin typeface="TH SarabunPSK" pitchFamily="34" charset="-34"/>
                <a:cs typeface="+mj-cs"/>
              </a:rPr>
              <a:t>บรรณานุกรม</a:t>
            </a:r>
            <a:endParaRPr lang="th-TH" sz="2800" b="1" dirty="0">
              <a:latin typeface="TH SarabunPSK" pitchFamily="34" charset="-34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149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4270" y="255552"/>
            <a:ext cx="66272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>
                <a:latin typeface="TH SarabunPSK" pitchFamily="34" charset="-34"/>
                <a:cs typeface="+mn-cs"/>
              </a:rPr>
              <a:t>...</a:t>
            </a:r>
            <a:r>
              <a:rPr lang="en-US" sz="4000" b="1" dirty="0">
                <a:latin typeface="TH SarabunPSK" pitchFamily="34" charset="-34"/>
                <a:cs typeface="+mn-cs"/>
              </a:rPr>
              <a:t>Course Outline</a:t>
            </a:r>
            <a:r>
              <a:rPr lang="th-TH" sz="4000" b="1" dirty="0">
                <a:latin typeface="TH SarabunPSK" pitchFamily="34" charset="-34"/>
                <a:cs typeface="+mn-cs"/>
              </a:rPr>
              <a:t>...</a:t>
            </a:r>
            <a:endParaRPr lang="en-US" sz="4000" dirty="0">
              <a:latin typeface="TH SarabunPSK" pitchFamily="34" charset="-34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504" y="14892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cs typeface="+mn-cs"/>
              </a:rPr>
              <a:t>2</a:t>
            </a:r>
            <a:endParaRPr lang="th-TH" dirty="0">
              <a:cs typeface="+mn-cs"/>
            </a:endParaRPr>
          </a:p>
        </p:txBody>
      </p:sp>
      <p:grpSp>
        <p:nvGrpSpPr>
          <p:cNvPr id="4" name="Group 2"/>
          <p:cNvGrpSpPr/>
          <p:nvPr/>
        </p:nvGrpSpPr>
        <p:grpSpPr>
          <a:xfrm>
            <a:off x="3153971" y="1142548"/>
            <a:ext cx="2770542" cy="3399975"/>
            <a:chOff x="3383578" y="3380219"/>
            <a:chExt cx="2770542" cy="3399975"/>
          </a:xfrm>
        </p:grpSpPr>
        <p:sp>
          <p:nvSpPr>
            <p:cNvPr id="5" name="Rectangle 5">
              <a:hlinkClick r:id="rId3" action="ppaction://hlinksldjump"/>
            </p:cNvPr>
            <p:cNvSpPr/>
            <p:nvPr/>
          </p:nvSpPr>
          <p:spPr>
            <a:xfrm>
              <a:off x="3383578" y="3380219"/>
              <a:ext cx="2770542" cy="52322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h-TH" sz="2800" b="1" dirty="0" smtClean="0">
                  <a:latin typeface="TH SarabunPSK" pitchFamily="34" charset="-34"/>
                </a:rPr>
                <a:t>บทคัดย่อ</a:t>
              </a:r>
              <a:endParaRPr lang="th-TH" sz="2800" dirty="0">
                <a:latin typeface="TH SarabunPSK" pitchFamily="34" charset="-34"/>
              </a:endParaRPr>
            </a:p>
          </p:txBody>
        </p:sp>
        <p:sp>
          <p:nvSpPr>
            <p:cNvPr id="6" name="Rectangle 6">
              <a:hlinkClick r:id="rId4" action="ppaction://hlinksldjump"/>
            </p:cNvPr>
            <p:cNvSpPr/>
            <p:nvPr/>
          </p:nvSpPr>
          <p:spPr>
            <a:xfrm>
              <a:off x="3383578" y="4125596"/>
              <a:ext cx="2770542" cy="52322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h-TH" sz="2800" b="1" dirty="0" smtClean="0">
                  <a:latin typeface="TH SarabunPSK" pitchFamily="34" charset="-34"/>
                </a:rPr>
                <a:t>บทนำ</a:t>
              </a:r>
              <a:endParaRPr lang="th-TH" sz="2800" dirty="0">
                <a:latin typeface="TH SarabunPSK" pitchFamily="34" charset="-34"/>
              </a:endParaRPr>
            </a:p>
          </p:txBody>
        </p:sp>
        <p:sp>
          <p:nvSpPr>
            <p:cNvPr id="7" name="Rectangle 7">
              <a:hlinkClick r:id="rId5" action="ppaction://hlinksldjump"/>
            </p:cNvPr>
            <p:cNvSpPr/>
            <p:nvPr/>
          </p:nvSpPr>
          <p:spPr>
            <a:xfrm>
              <a:off x="3383578" y="4846054"/>
              <a:ext cx="2770542" cy="52322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h-TH" sz="2800" b="1" dirty="0" smtClean="0">
                  <a:latin typeface="TH SarabunPSK" pitchFamily="34" charset="-34"/>
                </a:rPr>
                <a:t>การ</a:t>
              </a:r>
              <a:r>
                <a:rPr lang="th-TH" sz="2800" b="1" dirty="0">
                  <a:latin typeface="TH SarabunPSK" pitchFamily="34" charset="-34"/>
                </a:rPr>
                <a:t>ทดลอง</a:t>
              </a:r>
              <a:endParaRPr lang="th-TH" sz="2800" dirty="0">
                <a:latin typeface="TH SarabunPSK" pitchFamily="34" charset="-34"/>
              </a:endParaRPr>
            </a:p>
          </p:txBody>
        </p:sp>
        <p:sp>
          <p:nvSpPr>
            <p:cNvPr id="8" name="Rectangle 8">
              <a:hlinkClick r:id="rId6" action="ppaction://hlinksldjump"/>
            </p:cNvPr>
            <p:cNvSpPr/>
            <p:nvPr/>
          </p:nvSpPr>
          <p:spPr>
            <a:xfrm>
              <a:off x="3383579" y="5536894"/>
              <a:ext cx="2770541" cy="52322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h-TH" sz="2800" b="1" dirty="0" smtClean="0">
                  <a:latin typeface="TH SarabunPSK" pitchFamily="34" charset="-34"/>
                </a:rPr>
                <a:t>ผลการทดลอง</a:t>
              </a:r>
              <a:endParaRPr lang="th-TH" sz="2800" dirty="0">
                <a:latin typeface="TH SarabunPSK" pitchFamily="34" charset="-34"/>
              </a:endParaRPr>
            </a:p>
          </p:txBody>
        </p:sp>
        <p:sp>
          <p:nvSpPr>
            <p:cNvPr id="9" name="Rectangle 9">
              <a:hlinkClick r:id="" action="ppaction://noaction"/>
            </p:cNvPr>
            <p:cNvSpPr/>
            <p:nvPr/>
          </p:nvSpPr>
          <p:spPr>
            <a:xfrm>
              <a:off x="3383580" y="6256974"/>
              <a:ext cx="2770540" cy="52322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th-TH" sz="2800" b="1" dirty="0" smtClean="0">
                  <a:latin typeface="TH SarabunPSK" pitchFamily="34" charset="-34"/>
                </a:rPr>
                <a:t>ประโยชน์ของการวิจัย</a:t>
              </a:r>
              <a:endParaRPr lang="th-TH" sz="2800" dirty="0">
                <a:latin typeface="TH SarabunPSK" pitchFamily="34" charset="-34"/>
              </a:endParaRPr>
            </a:p>
          </p:txBody>
        </p:sp>
      </p:grpSp>
      <p:sp>
        <p:nvSpPr>
          <p:cNvPr id="11" name="Rectangle 9">
            <a:hlinkClick r:id="" action="ppaction://noaction"/>
          </p:cNvPr>
          <p:cNvSpPr/>
          <p:nvPr/>
        </p:nvSpPr>
        <p:spPr>
          <a:xfrm>
            <a:off x="3182642" y="5380474"/>
            <a:ext cx="2770540" cy="5232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2800" b="1" dirty="0" smtClean="0">
                <a:latin typeface="TH SarabunPSK" pitchFamily="34" charset="-34"/>
              </a:rPr>
              <a:t>บรรณานุกรม</a:t>
            </a:r>
            <a:endParaRPr lang="th-TH" sz="2800" dirty="0">
              <a:latin typeface="TH SarabunPSK" pitchFamily="34" charset="-34"/>
            </a:endParaRPr>
          </a:p>
        </p:txBody>
      </p:sp>
      <p:sp>
        <p:nvSpPr>
          <p:cNvPr id="12" name="Rectangle 9">
            <a:hlinkClick r:id="" action="ppaction://noaction"/>
          </p:cNvPr>
          <p:cNvSpPr/>
          <p:nvPr/>
        </p:nvSpPr>
        <p:spPr>
          <a:xfrm>
            <a:off x="3182640" y="4713130"/>
            <a:ext cx="2770540" cy="5232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h-TH" sz="2800" b="1" dirty="0" smtClean="0">
                <a:latin typeface="TH SarabunPSK" pitchFamily="34" charset="-34"/>
              </a:rPr>
              <a:t>สรุป</a:t>
            </a:r>
            <a:endParaRPr lang="th-TH" sz="2800" dirty="0">
              <a:latin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0185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79454" y="692696"/>
            <a:ext cx="66272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>
                <a:latin typeface="TH SarabunPSK" pitchFamily="34" charset="-34"/>
                <a:cs typeface="+mn-cs"/>
              </a:rPr>
              <a:t>บทคัดย่อ</a:t>
            </a:r>
            <a:endParaRPr lang="en-US" sz="2800" dirty="0">
              <a:latin typeface="TH SarabunPSK" pitchFamily="34" charset="-34"/>
              <a:cs typeface="+mn-cs"/>
            </a:endParaRPr>
          </a:p>
          <a:p>
            <a:r>
              <a:rPr lang="th-TH" sz="2800" dirty="0" smtClean="0">
                <a:latin typeface="TH SarabunPSK" pitchFamily="34" charset="-34"/>
                <a:cs typeface="+mn-cs"/>
              </a:rPr>
              <a:t>	การ</a:t>
            </a:r>
            <a:r>
              <a:rPr lang="th-TH" sz="2800" dirty="0">
                <a:latin typeface="TH SarabunPSK" pitchFamily="34" charset="-34"/>
                <a:cs typeface="+mn-cs"/>
              </a:rPr>
              <a:t>ผสมผงมีบทบาทสำคัญหลายด้านในวงการอุตสาหกรรมตั้งแต่ อุตสาหกรรมยา อุตสาหกรรมอาหาร อุตสาหกรรมเซรา</a:t>
            </a:r>
            <a:r>
              <a:rPr lang="th-TH" sz="2800" dirty="0" err="1">
                <a:latin typeface="TH SarabunPSK" pitchFamily="34" charset="-34"/>
                <a:cs typeface="+mn-cs"/>
              </a:rPr>
              <a:t>มิกส์</a:t>
            </a:r>
            <a:r>
              <a:rPr lang="th-TH" sz="2800" dirty="0">
                <a:latin typeface="TH SarabunPSK" pitchFamily="34" charset="-34"/>
                <a:cs typeface="+mn-cs"/>
              </a:rPr>
              <a:t>และการ</a:t>
            </a:r>
            <a:r>
              <a:rPr lang="th-TH" sz="2800" dirty="0" smtClean="0">
                <a:latin typeface="TH SarabunPSK" pitchFamily="34" charset="-34"/>
                <a:cs typeface="+mn-cs"/>
              </a:rPr>
              <a:t>เหมือง</a:t>
            </a:r>
          </a:p>
          <a:p>
            <a:r>
              <a:rPr lang="th-TH" sz="2800" dirty="0">
                <a:latin typeface="TH SarabunPSK" pitchFamily="34" charset="-34"/>
                <a:cs typeface="+mn-cs"/>
              </a:rPr>
              <a:t>	</a:t>
            </a:r>
            <a:r>
              <a:rPr lang="th-TH" sz="2800" dirty="0" smtClean="0">
                <a:latin typeface="TH SarabunPSK" pitchFamily="34" charset="-34"/>
                <a:cs typeface="+mn-cs"/>
              </a:rPr>
              <a:t>ใน</a:t>
            </a:r>
            <a:r>
              <a:rPr lang="th-TH" sz="2800" dirty="0">
                <a:latin typeface="TH SarabunPSK" pitchFamily="34" charset="-34"/>
                <a:cs typeface="+mn-cs"/>
              </a:rPr>
              <a:t>ที่นี้</a:t>
            </a:r>
            <a:r>
              <a:rPr lang="th-TH" sz="2800" dirty="0" smtClean="0">
                <a:latin typeface="TH SarabunPSK" pitchFamily="34" charset="-34"/>
                <a:cs typeface="+mn-cs"/>
              </a:rPr>
              <a:t>พวกเขา</a:t>
            </a:r>
            <a:r>
              <a:rPr lang="th-TH" sz="2800" dirty="0">
                <a:latin typeface="TH SarabunPSK" pitchFamily="34" charset="-34"/>
                <a:cs typeface="+mn-cs"/>
              </a:rPr>
              <a:t>ใช้การแยกกันของวัตถุโดยใช้</a:t>
            </a:r>
            <a:r>
              <a:rPr lang="th-TH" sz="2800" dirty="0" smtClean="0">
                <a:latin typeface="TH SarabunPSK" pitchFamily="34" charset="-34"/>
                <a:cs typeface="+mn-cs"/>
              </a:rPr>
              <a:t>แม่เหล็กไฟฟ้า(</a:t>
            </a:r>
            <a:r>
              <a:rPr lang="en-US" sz="2800" dirty="0" smtClean="0">
                <a:latin typeface="TH SarabunPSK" pitchFamily="34" charset="-34"/>
                <a:cs typeface="+mn-cs"/>
              </a:rPr>
              <a:t>MRI</a:t>
            </a:r>
            <a:r>
              <a:rPr lang="th-TH" sz="2800" dirty="0" smtClean="0">
                <a:latin typeface="TH SarabunPSK" pitchFamily="34" charset="-34"/>
                <a:cs typeface="+mn-cs"/>
              </a:rPr>
              <a:t>) </a:t>
            </a:r>
            <a:r>
              <a:rPr lang="th-TH" sz="2800" dirty="0">
                <a:latin typeface="TH SarabunPSK" pitchFamily="34" charset="-34"/>
                <a:cs typeface="+mn-cs"/>
              </a:rPr>
              <a:t>และติดตามการผสมกันอย่างช้าๆใน</a:t>
            </a:r>
            <a:r>
              <a:rPr lang="th-TH" sz="2800" dirty="0" smtClean="0">
                <a:latin typeface="TH SarabunPSK" pitchFamily="34" charset="-34"/>
                <a:cs typeface="+mn-cs"/>
              </a:rPr>
              <a:t>หลอด</a:t>
            </a:r>
            <a:r>
              <a:rPr lang="th-TH" sz="2800" dirty="0" smtClean="0">
                <a:latin typeface="TH SarabunPSK" pitchFamily="34" charset="-34"/>
                <a:cs typeface="+mn-cs"/>
              </a:rPr>
              <a:t>และทดลอง</a:t>
            </a:r>
            <a:r>
              <a:rPr lang="th-TH" sz="2800" dirty="0">
                <a:latin typeface="TH SarabunPSK" pitchFamily="34" charset="-34"/>
                <a:cs typeface="+mn-cs"/>
              </a:rPr>
              <a:t>ในจานหมุน 2 มิติที่มีอนุภาคสีอยู่ </a:t>
            </a:r>
            <a:endParaRPr lang="th-TH" sz="2800" dirty="0" smtClean="0">
              <a:latin typeface="TH SarabunPSK" pitchFamily="34" charset="-34"/>
              <a:cs typeface="+mn-cs"/>
            </a:endParaRPr>
          </a:p>
          <a:p>
            <a:r>
              <a:rPr lang="th-TH" sz="2800" dirty="0">
                <a:latin typeface="TH SarabunPSK" pitchFamily="34" charset="-34"/>
                <a:cs typeface="+mn-cs"/>
              </a:rPr>
              <a:t>	</a:t>
            </a:r>
            <a:r>
              <a:rPr lang="th-TH" sz="2800" dirty="0" smtClean="0">
                <a:latin typeface="TH SarabunPSK" pitchFamily="34" charset="-34"/>
                <a:cs typeface="+mn-cs"/>
              </a:rPr>
              <a:t>ผล</a:t>
            </a:r>
            <a:r>
              <a:rPr lang="th-TH" sz="2800" dirty="0">
                <a:latin typeface="TH SarabunPSK" pitchFamily="34" charset="-34"/>
                <a:cs typeface="+mn-cs"/>
              </a:rPr>
              <a:t>ที่ได้</a:t>
            </a:r>
            <a:r>
              <a:rPr lang="th-TH" sz="2800" dirty="0" smtClean="0">
                <a:latin typeface="TH SarabunPSK" pitchFamily="34" charset="-34"/>
                <a:cs typeface="+mn-cs"/>
              </a:rPr>
              <a:t>คือ รูปแบบ</a:t>
            </a:r>
            <a:r>
              <a:rPr lang="th-TH" sz="2800" dirty="0">
                <a:latin typeface="TH SarabunPSK" pitchFamily="34" charset="-34"/>
                <a:cs typeface="+mn-cs"/>
              </a:rPr>
              <a:t>การผสมกันในหลอดมีการเปลี่ยนแปลงอยู่ตลอด ไหลตามแนวแกนไม่แน่นอน</a:t>
            </a:r>
            <a:endParaRPr lang="en-US" sz="2800" dirty="0">
              <a:latin typeface="TH SarabunPSK" pitchFamily="34" charset="-34"/>
              <a:cs typeface="+mn-cs"/>
            </a:endParaRPr>
          </a:p>
          <a:p>
            <a:r>
              <a:rPr lang="th-TH" sz="2800" dirty="0">
                <a:latin typeface="TH SarabunPSK" pitchFamily="34" charset="-34"/>
                <a:cs typeface="+mn-cs"/>
              </a:rPr>
              <a:t> </a:t>
            </a:r>
            <a:r>
              <a:rPr lang="th-TH" sz="2800" dirty="0" smtClean="0">
                <a:latin typeface="TH SarabunPSK" pitchFamily="34" charset="-34"/>
                <a:cs typeface="+mn-cs"/>
              </a:rPr>
              <a:t>	จาก</a:t>
            </a:r>
            <a:r>
              <a:rPr lang="th-TH" sz="2800" dirty="0">
                <a:latin typeface="TH SarabunPSK" pitchFamily="34" charset="-34"/>
                <a:cs typeface="+mn-cs"/>
              </a:rPr>
              <a:t>หลักการทางกายภาพ พวกเราได้ผลว่าขนาดและความหนาแน่นส่งผลที่แตกต่างกันต่อการผสมกันของอนุภาคสี โดยการทดลองเราจะแยกวัตถุที่ใส่ตามแนวแกนในหลอดหมุน</a:t>
            </a:r>
            <a:r>
              <a:rPr lang="th-TH" sz="2800" dirty="0" smtClean="0">
                <a:latin typeface="TH SarabunPSK" pitchFamily="34" charset="-34"/>
                <a:cs typeface="+mn-cs"/>
              </a:rPr>
              <a:t>ช้า</a:t>
            </a:r>
            <a:endParaRPr lang="en-US" sz="2800" dirty="0">
              <a:latin typeface="TH SarabunPSK" pitchFamily="34" charset="-34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5373" y="249366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331640" y="1628800"/>
            <a:ext cx="65527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>
                <a:solidFill>
                  <a:schemeClr val="tx1"/>
                </a:solidFill>
                <a:latin typeface="TH Sarabun PSK"/>
                <a:cs typeface="+mn-cs"/>
              </a:rPr>
              <a:t>บทนำ</a:t>
            </a:r>
            <a:endParaRPr lang="en-US" sz="3600" dirty="0">
              <a:solidFill>
                <a:schemeClr val="tx1"/>
              </a:solidFill>
              <a:latin typeface="TH Sarabun PSK"/>
              <a:cs typeface="+mn-cs"/>
            </a:endParaRPr>
          </a:p>
          <a:p>
            <a:r>
              <a:rPr lang="th-TH" sz="3600" dirty="0">
                <a:solidFill>
                  <a:schemeClr val="tx1"/>
                </a:solidFill>
                <a:latin typeface="TH Sarabun PSK"/>
                <a:cs typeface="+mn-cs"/>
              </a:rPr>
              <a:t>	การผสมและการไหลของวัสดุเม็ดเป็นรูปแบบการผสมที่ไม่แน่นอน แตกต่างจากของเหลว แม้จะมีการแยกและการผสมของของแข็งที่มีบทบาทสำคัญในหลาย ๆ ด้านจากอุตสาหกรรมอาหาร ยา อาหาร เซรา</a:t>
            </a:r>
            <a:r>
              <a:rPr lang="th-TH" sz="3600" dirty="0" err="1">
                <a:solidFill>
                  <a:schemeClr val="tx1"/>
                </a:solidFill>
                <a:latin typeface="TH Sarabun PSK"/>
                <a:cs typeface="+mn-cs"/>
              </a:rPr>
              <a:t>มิกส์</a:t>
            </a:r>
            <a:r>
              <a:rPr lang="th-TH" sz="3600" dirty="0">
                <a:solidFill>
                  <a:schemeClr val="tx1"/>
                </a:solidFill>
                <a:latin typeface="TH Sarabun PSK"/>
                <a:cs typeface="+mn-cs"/>
              </a:rPr>
              <a:t>แต่เราก็ไม่สามารถรู้แน่ชัดได้ว่าการผสมเป็นรูปแบบอย่างไรกันแน่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22115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50347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6" name="Shape 1836"/>
          <p:cNvSpPr txBox="1">
            <a:spLocks noGrp="1"/>
          </p:cNvSpPr>
          <p:nvPr>
            <p:ph type="body" idx="1"/>
          </p:nvPr>
        </p:nvSpPr>
        <p:spPr>
          <a:xfrm>
            <a:off x="891093" y="692696"/>
            <a:ext cx="7488832" cy="3168352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>
              <a:buNone/>
            </a:pPr>
            <a:r>
              <a:rPr lang="th-TH" sz="2800" b="1" i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 PSK"/>
              </a:rPr>
              <a:t>การทดลอง</a:t>
            </a:r>
          </a:p>
          <a:p>
            <a:pPr algn="l">
              <a:buNone/>
            </a:pPr>
            <a:r>
              <a:rPr lang="th-TH" sz="2800" b="1" i="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 PSK"/>
              </a:rPr>
              <a:t>	</a:t>
            </a:r>
            <a:r>
              <a:rPr lang="th-TH" sz="2800" i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 PSK"/>
              </a:rPr>
              <a:t>	วัสดุ</a:t>
            </a:r>
            <a:r>
              <a:rPr lang="th-TH" sz="2800" i="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 PSK"/>
              </a:rPr>
              <a:t>เม็ดที่เราใช้เป็นสี</a:t>
            </a:r>
            <a:r>
              <a:rPr lang="th-TH" sz="2800" i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 PSK"/>
              </a:rPr>
              <a:t>น้ำตาลและสี</a:t>
            </a:r>
            <a:r>
              <a:rPr lang="th-TH" sz="2800" i="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 PSK"/>
              </a:rPr>
              <a:t>เหลืองมัสตาร์ด เมล็ดลูกปัด</a:t>
            </a:r>
            <a:r>
              <a:rPr lang="th-TH" sz="2800" i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 PSK"/>
              </a:rPr>
              <a:t>แก้วและลูก</a:t>
            </a:r>
            <a:r>
              <a:rPr lang="th-TH" sz="2800" i="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 PSK"/>
              </a:rPr>
              <a:t>บอลสีน้ำตาล </a:t>
            </a:r>
            <a:r>
              <a:rPr lang="th-TH" sz="2800" i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 PSK"/>
              </a:rPr>
              <a:t>แก้ว</a:t>
            </a:r>
            <a:r>
              <a:rPr lang="th-TH" sz="2800" i="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 PSK"/>
              </a:rPr>
              <a:t> </a:t>
            </a:r>
            <a:r>
              <a:rPr lang="th-TH" sz="2800" i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 PSK"/>
              </a:rPr>
              <a:t>น้ำตาลและเมล็ดมัสตาร์ดเป็นท</a:t>
            </a:r>
            <a:r>
              <a:rPr lang="th-TH" sz="2800" i="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 PSK"/>
              </a:rPr>
              <a:t>รง</a:t>
            </a:r>
            <a:r>
              <a:rPr lang="th-TH" sz="2800" i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 PSK"/>
              </a:rPr>
              <a:t>กลม</a:t>
            </a:r>
          </a:p>
          <a:p>
            <a:pPr algn="l">
              <a:buNone/>
            </a:pPr>
            <a:r>
              <a:rPr lang="th-TH" sz="2800" i="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 PSK"/>
              </a:rPr>
              <a:t>	</a:t>
            </a:r>
            <a:r>
              <a:rPr lang="th-TH" sz="2800" i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 PSK"/>
              </a:rPr>
              <a:t>	</a:t>
            </a:r>
            <a:r>
              <a:rPr lang="th-TH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 PSK"/>
              </a:rPr>
              <a:t>ตาราง</a:t>
            </a:r>
            <a:r>
              <a:rPr lang="th-TH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 PSK"/>
              </a:rPr>
              <a:t>ที่ 1 </a:t>
            </a:r>
            <a:r>
              <a:rPr lang="th-TH" sz="2800" i="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 PSK"/>
              </a:rPr>
              <a:t>แสดงขนาดอนุภาคและความหนาแน่น วัสดุจะมีขนาดและความหนาแน่นหลายอัตราส่วน  ในส่วนของหลอด เป็นแผ่นกระจกทนความร้อน มีเส้นผ่าศูนย์กลาง 5 ซม. และยาว 15 </a:t>
            </a:r>
            <a:r>
              <a:rPr lang="th-TH" sz="2800" i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 PSK"/>
              </a:rPr>
              <a:t>ซม. เราจะผสมโดยการหมุนและสังเกตดูผลจากแกนกลางของหลอด </a:t>
            </a:r>
            <a:endParaRPr lang="en-US" sz="2800" i="0" dirty="0">
              <a:solidFill>
                <a:schemeClr val="tx1">
                  <a:lumMod val="95000"/>
                  <a:lumOff val="5000"/>
                </a:schemeClr>
              </a:solidFill>
              <a:latin typeface="TH Sarabun PSK"/>
            </a:endParaRPr>
          </a:p>
          <a:p>
            <a:pPr algn="l">
              <a:buNone/>
            </a:pPr>
            <a:endParaRPr lang="th-TH" sz="2800" i="0" dirty="0" smtClean="0">
              <a:solidFill>
                <a:schemeClr val="tx1">
                  <a:lumMod val="95000"/>
                  <a:lumOff val="5000"/>
                </a:schemeClr>
              </a:solidFill>
              <a:latin typeface="TH Sarabun PSK"/>
            </a:endParaRPr>
          </a:p>
          <a:p>
            <a:pPr lvl="0" algn="l">
              <a:spcBef>
                <a:spcPts val="0"/>
              </a:spcBef>
              <a:buNone/>
            </a:pPr>
            <a:endParaRPr lang="en" sz="2800" i="0" dirty="0">
              <a:solidFill>
                <a:schemeClr val="tx1">
                  <a:lumMod val="95000"/>
                  <a:lumOff val="5000"/>
                </a:schemeClr>
              </a:solidFill>
              <a:latin typeface="TH Sarabun PSK"/>
            </a:endParaRP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374" y="3573016"/>
            <a:ext cx="7408058" cy="303717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81502" y="16235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32656"/>
            <a:ext cx="2857500" cy="28575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รูปภาพ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32656"/>
            <a:ext cx="4000525" cy="273473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972" y="3501008"/>
            <a:ext cx="2554096" cy="303086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080" y="3639497"/>
            <a:ext cx="4133406" cy="275388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314184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7259" y="415780"/>
            <a:ext cx="16289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latin typeface="TH SarabunPSK" pitchFamily="34" charset="-34"/>
                <a:cs typeface="+mn-cs"/>
              </a:rPr>
              <a:t>ผลการทดลอง</a:t>
            </a:r>
            <a:endParaRPr lang="th-TH" sz="3200" b="1" dirty="0">
              <a:latin typeface="TH SarabunPSK" pitchFamily="34" charset="-34"/>
              <a:cs typeface="+mn-cs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381" y="1000555"/>
            <a:ext cx="2933700" cy="2695575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522" y="1238679"/>
            <a:ext cx="3600450" cy="2219325"/>
          </a:xfrm>
          <a:prstGeom prst="rect">
            <a:avLst/>
          </a:prstGeom>
        </p:spPr>
      </p:pic>
      <p:sp>
        <p:nvSpPr>
          <p:cNvPr id="6" name="สี่เหลี่ยมผืนผ้า 5"/>
          <p:cNvSpPr/>
          <p:nvPr/>
        </p:nvSpPr>
        <p:spPr>
          <a:xfrm>
            <a:off x="780333" y="3746118"/>
            <a:ext cx="789612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n-cs"/>
              </a:rPr>
              <a:t>	</a:t>
            </a:r>
            <a:r>
              <a:rPr lang="th-TH" sz="2800" i="1" dirty="0">
                <a:latin typeface="TH SarabunPSK" pitchFamily="34" charset="-34"/>
                <a:cs typeface="+mn-cs"/>
              </a:rPr>
              <a:t> ภาพการทดลองที่ </a:t>
            </a:r>
            <a:r>
              <a:rPr lang="en-US" sz="2800" i="1" dirty="0" smtClean="0">
                <a:latin typeface="TH SarabunPSK" pitchFamily="34" charset="-34"/>
                <a:cs typeface="+mn-cs"/>
              </a:rPr>
              <a:t>1</a:t>
            </a:r>
            <a:r>
              <a:rPr lang="th-TH" sz="2800" dirty="0" smtClean="0">
                <a:latin typeface="TH SarabunPSK" pitchFamily="34" charset="-34"/>
                <a:cs typeface="+mn-cs"/>
              </a:rPr>
              <a:t>  </a:t>
            </a:r>
            <a:r>
              <a:rPr lang="th-TH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n-cs"/>
              </a:rPr>
              <a:t>เมล็ด</a:t>
            </a:r>
            <a:r>
              <a:rPr lang="th-TH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n-cs"/>
              </a:rPr>
              <a:t>มัสตาร์ดให้</a:t>
            </a:r>
            <a:r>
              <a:rPr lang="th-TH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n-cs"/>
              </a:rPr>
              <a:t>สัญญาณภาพ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n-cs"/>
              </a:rPr>
              <a:t>MRI </a:t>
            </a:r>
            <a:r>
              <a:rPr lang="th-TH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n-cs"/>
              </a:rPr>
              <a:t>ที่</a:t>
            </a:r>
            <a:r>
              <a:rPr lang="th-TH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n-cs"/>
              </a:rPr>
              <a:t>ดี (เมล็ด</a:t>
            </a:r>
            <a:r>
              <a:rPr lang="th-TH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n-cs"/>
              </a:rPr>
              <a:t>เป็นสีขาวใน</a:t>
            </a:r>
            <a:r>
              <a:rPr lang="th-TH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n-cs"/>
              </a:rPr>
              <a:t>ภาพ) </a:t>
            </a:r>
            <a:r>
              <a:rPr lang="th-TH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n-cs"/>
              </a:rPr>
              <a:t>ในขณะที่แก้วและ</a:t>
            </a:r>
            <a:r>
              <a:rPr lang="th-TH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n-cs"/>
              </a:rPr>
              <a:t>น้ำตาลจะไม่ให้สัญญาณ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n-cs"/>
              </a:rPr>
              <a:t>  </a:t>
            </a:r>
            <a:r>
              <a:rPr lang="th-TH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n-cs"/>
              </a:rPr>
              <a:t>ใน</a:t>
            </a:r>
            <a:r>
              <a:rPr lang="th-TH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n-cs"/>
              </a:rPr>
              <a:t>รูปที่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n-cs"/>
              </a:rPr>
              <a:t>1a </a:t>
            </a:r>
            <a:r>
              <a:rPr lang="th-TH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n-cs"/>
              </a:rPr>
              <a:t> เป็นสภาวะเริ่มต้นในการทดลอง แสดงให้เห็นว่ามีลักษณะตั้งฉากกับแกนยาว ซึ่งมีปริมาณ</a:t>
            </a:r>
            <a:r>
              <a:rPr lang="th-TH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n-cs"/>
              </a:rPr>
              <a:t>เมล็ดมัสตาร์ดกับน้ำตาล</a:t>
            </a:r>
            <a:r>
              <a:rPr lang="th-TH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n-cs"/>
              </a:rPr>
              <a:t>เท่ากัน และภาพที่ปรากฏในรูป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n-cs"/>
              </a:rPr>
              <a:t>1b </a:t>
            </a:r>
            <a:r>
              <a:rPr lang="th-TH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n-cs"/>
              </a:rPr>
              <a:t>เป็นภาพตัดแกนยาว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n-cs"/>
              </a:rPr>
              <a:t>5 </a:t>
            </a:r>
            <a:r>
              <a:rPr lang="th-TH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n-cs"/>
              </a:rPr>
              <a:t>ส่วน </a:t>
            </a:r>
            <a:r>
              <a:rPr lang="th-TH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+mn-cs"/>
              </a:rPr>
              <a:t>หลายๆส่วนตรงกลางจะแสดงภาพเมล็ดมัสตาร์ดและเม็ดอื่นจะไม่แสดงภาพเลย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22115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550483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971600" y="836712"/>
            <a:ext cx="74888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800" i="1" dirty="0" smtClean="0">
                <a:latin typeface="TH SarabunPSK" pitchFamily="34" charset="-34"/>
                <a:cs typeface="+mn-cs"/>
              </a:rPr>
              <a:t>ภาพ</a:t>
            </a:r>
            <a:r>
              <a:rPr lang="th-TH" sz="2800" i="1" dirty="0">
                <a:latin typeface="TH SarabunPSK" pitchFamily="34" charset="-34"/>
                <a:cs typeface="+mn-cs"/>
              </a:rPr>
              <a:t>การทดลองที่ 2</a:t>
            </a:r>
            <a:r>
              <a:rPr lang="th-TH" sz="2800" dirty="0">
                <a:latin typeface="TH SarabunPSK" pitchFamily="34" charset="-34"/>
                <a:cs typeface="+mn-cs"/>
              </a:rPr>
              <a:t> แสดงรัศมีการแผ่กระจายของวัตถุกับชุดวัตถุที่แตกต่างกันคือ </a:t>
            </a:r>
            <a:r>
              <a:rPr lang="en-US" sz="2800" dirty="0">
                <a:latin typeface="TH SarabunPSK" pitchFamily="34" charset="-34"/>
                <a:cs typeface="+mn-cs"/>
              </a:rPr>
              <a:t>S </a:t>
            </a:r>
            <a:r>
              <a:rPr lang="th-TH" sz="2800" dirty="0">
                <a:latin typeface="TH SarabunPSK" pitchFamily="34" charset="-34"/>
                <a:cs typeface="+mn-cs"/>
              </a:rPr>
              <a:t>และ </a:t>
            </a:r>
            <a:r>
              <a:rPr lang="en-US" sz="2800" dirty="0">
                <a:latin typeface="TH SarabunPSK" pitchFamily="34" charset="-34"/>
                <a:cs typeface="+mn-cs"/>
              </a:rPr>
              <a:t>D </a:t>
            </a:r>
            <a:r>
              <a:rPr lang="th-TH" sz="2800" dirty="0">
                <a:latin typeface="TH SarabunPSK" pitchFamily="34" charset="-34"/>
                <a:cs typeface="+mn-cs"/>
              </a:rPr>
              <a:t>จากรูปแสดงให้เห็นภาพสไลด์บางๆ ในแนวทแยงมุมที่อยู่ตรงกลางจากเม็ด128 ชิ้นที่ตั้งฉากกับแกนหลอด   </a:t>
            </a:r>
          </a:p>
          <a:p>
            <a:r>
              <a:rPr lang="en-US" sz="2800" dirty="0">
                <a:latin typeface="TH SarabunPSK" pitchFamily="34" charset="-34"/>
                <a:cs typeface="+mn-cs"/>
              </a:rPr>
              <a:t>  </a:t>
            </a:r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164" y="2348880"/>
            <a:ext cx="5972175" cy="43815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79512" y="23153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7928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850221" y="3627524"/>
            <a:ext cx="78488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h-TH" sz="2800" dirty="0">
              <a:latin typeface="TH SarabunPSK" pitchFamily="34" charset="-34"/>
              <a:cs typeface="+mj-cs"/>
            </a:endParaRPr>
          </a:p>
          <a:p>
            <a:r>
              <a:rPr lang="th-TH" sz="2800" dirty="0" smtClean="0">
                <a:latin typeface="TH SarabunPSK" pitchFamily="34" charset="-34"/>
                <a:cs typeface="+mj-cs"/>
              </a:rPr>
              <a:t>หลังจากเกิดการหมุน </a:t>
            </a:r>
            <a:r>
              <a:rPr lang="en-US" sz="2800" dirty="0" smtClean="0">
                <a:latin typeface="TH SarabunPSK" pitchFamily="34" charset="-34"/>
                <a:cs typeface="+mj-cs"/>
              </a:rPr>
              <a:t>8</a:t>
            </a:r>
            <a:r>
              <a:rPr lang="th-TH" sz="2800" dirty="0" smtClean="0">
                <a:latin typeface="TH SarabunPSK" pitchFamily="34" charset="-34"/>
                <a:cs typeface="+mj-cs"/>
              </a:rPr>
              <a:t> รอบในหลอดนั้น </a:t>
            </a:r>
            <a:r>
              <a:rPr lang="th-TH" sz="2800" i="1" dirty="0">
                <a:latin typeface="TH SarabunPSK" pitchFamily="34" charset="-34"/>
                <a:cs typeface="+mj-cs"/>
              </a:rPr>
              <a:t>ภาพการทดลองที่ </a:t>
            </a:r>
            <a:r>
              <a:rPr lang="en-US" sz="2800" i="1" dirty="0">
                <a:latin typeface="TH SarabunPSK" pitchFamily="34" charset="-34"/>
                <a:cs typeface="+mj-cs"/>
              </a:rPr>
              <a:t>2</a:t>
            </a:r>
            <a:r>
              <a:rPr lang="th-TH" sz="2800" i="1" dirty="0">
                <a:latin typeface="TH SarabunPSK" pitchFamily="34" charset="-34"/>
                <a:cs typeface="+mj-cs"/>
              </a:rPr>
              <a:t>(</a:t>
            </a:r>
            <a:r>
              <a:rPr lang="en-US" sz="2800" i="1" dirty="0">
                <a:latin typeface="TH SarabunPSK" pitchFamily="34" charset="-34"/>
                <a:cs typeface="+mj-cs"/>
              </a:rPr>
              <a:t>a</a:t>
            </a:r>
            <a:r>
              <a:rPr lang="th-TH" sz="2800" i="1" dirty="0">
                <a:latin typeface="TH SarabunPSK" pitchFamily="34" charset="-34"/>
                <a:cs typeface="+mj-cs"/>
              </a:rPr>
              <a:t>)</a:t>
            </a:r>
            <a:r>
              <a:rPr lang="th-TH" sz="2800" dirty="0">
                <a:latin typeface="TH SarabunPSK" pitchFamily="34" charset="-34"/>
                <a:cs typeface="+mj-cs"/>
              </a:rPr>
              <a:t> </a:t>
            </a:r>
            <a:r>
              <a:rPr lang="th-TH" sz="2800" dirty="0" smtClean="0">
                <a:latin typeface="TH SarabunPSK" pitchFamily="34" charset="-34"/>
                <a:cs typeface="+mj-cs"/>
              </a:rPr>
              <a:t>แสดง</a:t>
            </a:r>
            <a:r>
              <a:rPr lang="th-TH" sz="2800" dirty="0">
                <a:latin typeface="TH SarabunPSK" pitchFamily="34" charset="-34"/>
                <a:cs typeface="+mj-cs"/>
              </a:rPr>
              <a:t>ให้เห็นการผสมกันแบบไม่มีการแยกในหลอด ซึ่งมีมัสตาร์ดสีน้ำตาลและผลึกน้ำตา</a:t>
            </a:r>
            <a:r>
              <a:rPr lang="th-TH" sz="2800" dirty="0" smtClean="0">
                <a:latin typeface="TH SarabunPSK" pitchFamily="34" charset="-34"/>
                <a:cs typeface="+mj-cs"/>
              </a:rPr>
              <a:t>ลมีขนาดและความหนาแน่นที่ใกล้เคียงกัน</a:t>
            </a:r>
            <a:endParaRPr lang="th-TH" sz="2800" dirty="0">
              <a:latin typeface="TH SarabunPSK" pitchFamily="34" charset="-34"/>
              <a:cs typeface="+mj-cs"/>
            </a:endParaRPr>
          </a:p>
        </p:txBody>
      </p:sp>
      <p:pic>
        <p:nvPicPr>
          <p:cNvPr id="7" name="รูปภาพ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836712"/>
            <a:ext cx="3933601" cy="279081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253510" y="18864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th-TH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ฉลียง">
  <a:themeElements>
    <a:clrScheme name="เฉลียง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เฉลียง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298</TotalTime>
  <Words>320</Words>
  <Application>Microsoft Office PowerPoint</Application>
  <PresentationFormat>นำเสนอทางหน้าจอ (4:3)</PresentationFormat>
  <Paragraphs>52</Paragraphs>
  <Slides>14</Slides>
  <Notes>5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14</vt:i4>
      </vt:variant>
    </vt:vector>
  </HeadingPairs>
  <TitlesOfParts>
    <vt:vector size="15" baseType="lpstr">
      <vt:lpstr>เฉลียง</vt:lpstr>
      <vt:lpstr>Pattern formation during mixing and segregation of flowing granular materials. รูปแบบการก่อตัวของการผสมและการแยกกันของวัสดุเม็ด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Pattern formation during mixing and segregation of flowing granular materials. รูปแบบการก่อตัวของการผสมและการแยกกันของวัสดุเม็ด</dc:title>
  <dc:creator>fangkhaw</dc:creator>
  <cp:lastModifiedBy>Windows User</cp:lastModifiedBy>
  <cp:revision>27</cp:revision>
  <dcterms:modified xsi:type="dcterms:W3CDTF">2016-09-21T16:38:27Z</dcterms:modified>
</cp:coreProperties>
</file>