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8" r:id="rId1"/>
  </p:sldMasterIdLst>
  <p:notesMasterIdLst>
    <p:notesMasterId r:id="rId15"/>
  </p:notesMasterIdLst>
  <p:sldIdLst>
    <p:sldId id="256" r:id="rId2"/>
    <p:sldId id="289" r:id="rId3"/>
    <p:sldId id="292" r:id="rId4"/>
    <p:sldId id="258" r:id="rId5"/>
    <p:sldId id="260" r:id="rId6"/>
    <p:sldId id="293" r:id="rId7"/>
    <p:sldId id="287" r:id="rId8"/>
    <p:sldId id="264" r:id="rId9"/>
    <p:sldId id="286" r:id="rId10"/>
    <p:sldId id="285" r:id="rId11"/>
    <p:sldId id="294" r:id="rId12"/>
    <p:sldId id="290" r:id="rId13"/>
    <p:sldId id="29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D9B5282-DABE-4DE3-BF2E-5CD572C64A5E}">
  <a:tblStyle styleId="{1D9B5282-DABE-4DE3-BF2E-5CD572C64A5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263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Shape 18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Shape 1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Shape 18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Shape 18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6C5678-EE20-4FA5-88E2-6E0BD67A2E26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 txBox="1">
            <a:spLocks noGrp="1"/>
          </p:cNvSpPr>
          <p:nvPr>
            <p:ph type="body" idx="1"/>
          </p:nvPr>
        </p:nvSpPr>
        <p:spPr>
          <a:xfrm>
            <a:off x="1832400" y="2653800"/>
            <a:ext cx="5479200" cy="1093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55D4B"/>
              </a:buClr>
              <a:defRPr i="1">
                <a:solidFill>
                  <a:srgbClr val="F55D4B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8pPr>
            <a:lvl9pPr lvl="8" algn="ctr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Shape 1019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0" name="Shape 1020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1021" name="Shape 1021"/>
          <p:cNvSpPr txBox="1">
            <a:spLocks noGrp="1"/>
          </p:cNvSpPr>
          <p:nvPr>
            <p:ph type="body" idx="2"/>
          </p:nvPr>
        </p:nvSpPr>
        <p:spPr>
          <a:xfrm>
            <a:off x="4672553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Shape 1198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9" name="Shape 1199"/>
          <p:cNvSpPr txBox="1">
            <a:spLocks noGrp="1"/>
          </p:cNvSpPr>
          <p:nvPr>
            <p:ph type="body" idx="1"/>
          </p:nvPr>
        </p:nvSpPr>
        <p:spPr>
          <a:xfrm>
            <a:off x="977300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0" name="Shape 1200"/>
          <p:cNvSpPr txBox="1">
            <a:spLocks noGrp="1"/>
          </p:cNvSpPr>
          <p:nvPr>
            <p:ph type="body" idx="2"/>
          </p:nvPr>
        </p:nvSpPr>
        <p:spPr>
          <a:xfrm>
            <a:off x="3391602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1" name="Shape 1201"/>
          <p:cNvSpPr txBox="1">
            <a:spLocks noGrp="1"/>
          </p:cNvSpPr>
          <p:nvPr>
            <p:ph type="body" idx="3"/>
          </p:nvPr>
        </p:nvSpPr>
        <p:spPr>
          <a:xfrm>
            <a:off x="5805905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1D738E-8962-435F-8C43-147B8DD7E819}" type="datetime1">
              <a:rPr lang="en-US" smtClean="0"/>
              <a:t>9/8/2016</a:t>
            </a:fld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CAEA93-55E7-4DA9-90C2-089A26EEFEC4}" type="datetime1">
              <a:rPr lang="en-US" smtClean="0"/>
              <a:t>9/8/2016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9/8/2016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9/8/2016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BAADF0-1749-4E8B-9691-B44A5F8C0895}" type="datetime1">
              <a:rPr lang="en-US" smtClean="0"/>
              <a:t>9/8/2016</a:t>
            </a:fld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9/8/2016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BBB94-68E6-4675-A946-F1C5994EDBD7}" type="datetime1">
              <a:rPr lang="en-US" smtClean="0"/>
              <a:t>9/8/2016</a:t>
            </a:fld>
            <a:endParaRPr lang="en-US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3B8377-21E3-4835-B75D-4E2847E2750F}" type="datetime1">
              <a:rPr lang="en-US" smtClean="0"/>
              <a:t>9/8/2016</a:t>
            </a:fld>
            <a:endParaRPr lang="en-US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4986D-6BE9-4264-908F-02DB36FD8D6C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2" r:id="rId13"/>
    <p:sldLayoutId id="2147483694" r:id="rId14"/>
    <p:sldLayoutId id="214748369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Shape 1808"/>
          <p:cNvSpPr txBox="1">
            <a:spLocks noGrp="1"/>
          </p:cNvSpPr>
          <p:nvPr>
            <p:ph type="ctrTitle"/>
          </p:nvPr>
        </p:nvSpPr>
        <p:spPr>
          <a:xfrm>
            <a:off x="1406762" y="1738068"/>
            <a:ext cx="7056784" cy="273630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Pattern formation during mixing and segregation of flowing granular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materials.</a:t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รูปแบบ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การก่อตัวของการผสมและการแยกกันของวัสดุเม็ด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hape 2128"/>
          <p:cNvSpPr/>
          <p:nvPr/>
        </p:nvSpPr>
        <p:spPr>
          <a:xfrm>
            <a:off x="2719939" y="3933056"/>
            <a:ext cx="963837" cy="108263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139952" y="5554285"/>
            <a:ext cx="4601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ผู้จัดทำ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Guy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Metcalfe a,., Mark Shattuck b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139952" y="6021288"/>
            <a:ext cx="4829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นำเสนอโดยนางสาว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กอบ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กาญจน์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   เกี๋ยงมะนา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" grpId="0"/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66320" y="378904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ภาพ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การทดลองที่ 2 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C)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แสดงให้เห็นถึง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อัตราส่วนความหนาแน่นและ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ขนาดที่แตกต่างกันเป็นที่น่าแปลกใจที่มันผสมกันและไม่เกิดการแยก แต่ในทางกลับกัน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 ภาพการทดลองที่ 2 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D)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แสดงให้เห็นถึงอัตราส่วนความหนาแน่นเดียวกัน แต่ขนาดแตกต่างกัน คือมัสตาร์ดสีเหลืองขนาดใหญ่และลูกปัดแก้วขนาดเล็ก: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 =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0.8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±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0.1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เกิดการแยกย้ายมัสตาร์ดขนาดใหญ่จะออกด้านนอก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และลูกปัดแก้วขนาดเล็กกว่าจะ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เกิดการแยกจากกันไปอยู่ภายใน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30774"/>
            <a:ext cx="3653785" cy="25922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930774"/>
            <a:ext cx="3554825" cy="25922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3492" y="23843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19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85074" y="1340768"/>
            <a:ext cx="64837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สรุป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ขนาดของวัตถุและความหนาแน่นนั้นส่งผลต่อการผสมและการแยกกันของวัตถุ โดยการแยกนั้น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จะเกิดจากการที่ขนาดและความหนาแน่น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ต่างกันอย่างใดอย่างหนึ่ง ถ้า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ความหนาแน่นใกล้เคียงกันและขนาดของเม็ดต่างกัน อนุ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ภาคและความหนาแน่นที่มีขนาดมากกว่า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จะแยกออกมาอยู่ด้านขอบนอกของ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ภาชนะ และการผสมนั้นจะเกิดจากการที่วัตถุมีขนาดและความหนาแน่นต่างกันหรือเหมือนกันทั้งคู่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2115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960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036159" y="1988840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การศึกษา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การไหลของเม็ดนี้จะช่วยตอบคำถามเกี่ยวกับวิทยาศาสตร์ในหลายๆด้าน เช่น อธิบายกลไกการแยกอนุภาคขนาดเล็กในวงการอุตสาหกรรม การ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ผสมของ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วัตถุและการผสมของเหลว ให้ประโยชน์ในด้านการศึกษารูปแบบการผสมและแยกในเชิงพาณิชย์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เป้าหมาย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ของการทดลองนี้คือการอธิบายรูปแบบการแพร่กระจายของวัตถุและสามารถคาดการณ์ได้มากขึ้นและสามารถเข้าใจกายภาพการไหลของวัตถุเม็ด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1" y="1131048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ประโยชน์ของงานวิจัย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2115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923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/>
        </p:nvSpPr>
        <p:spPr>
          <a:xfrm>
            <a:off x="539552" y="1916832"/>
            <a:ext cx="8352928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Guy Metcalfe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&amp;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Mark Shattuck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b.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1996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). 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Pattern formation during mixing </a:t>
            </a:r>
            <a:r>
              <a:rPr lang="en-US" sz="2800" i="1" dirty="0" smtClean="0">
                <a:latin typeface="TH SarabunPSK" pitchFamily="34" charset="-34"/>
                <a:cs typeface="TH SarabunPSK" pitchFamily="34" charset="-34"/>
              </a:rPr>
              <a:t>		and segregation 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of flowing granular </a:t>
            </a:r>
            <a:r>
              <a:rPr lang="en-US" sz="2800" i="1" dirty="0" smtClean="0">
                <a:latin typeface="TH SarabunPSK" pitchFamily="34" charset="-34"/>
                <a:cs typeface="TH SarabunPSK" pitchFamily="34" charset="-34"/>
              </a:rPr>
              <a:t>materials.</a:t>
            </a:r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Research Report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).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Retrieved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from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Advanced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Fluid Dynamics Laboratory Australia,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			University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of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Texas website: http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://www.sciencedirect.com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/</a:t>
            </a:r>
            <a:br>
              <a:rPr lang="en-US" sz="2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		science/article/</a:t>
            </a:r>
            <a:r>
              <a:rPr lang="en-US" sz="2800" dirty="0" err="1" smtClean="0">
                <a:latin typeface="TH SarabunPSK" pitchFamily="34" charset="-34"/>
                <a:cs typeface="TH SarabunPSK" pitchFamily="34" charset="-34"/>
              </a:rPr>
              <a:t>pii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/S0378437196001574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12474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บรรณานุกรม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149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4270" y="255552"/>
            <a:ext cx="66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...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Course Outline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...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373" y="24936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th-TH" dirty="0"/>
          </a:p>
        </p:txBody>
      </p:sp>
      <p:grpSp>
        <p:nvGrpSpPr>
          <p:cNvPr id="4" name="Group 2"/>
          <p:cNvGrpSpPr/>
          <p:nvPr/>
        </p:nvGrpSpPr>
        <p:grpSpPr>
          <a:xfrm>
            <a:off x="3153971" y="1142548"/>
            <a:ext cx="2770542" cy="3399975"/>
            <a:chOff x="3383578" y="3380219"/>
            <a:chExt cx="2770542" cy="3399975"/>
          </a:xfrm>
        </p:grpSpPr>
        <p:sp>
          <p:nvSpPr>
            <p:cNvPr id="5" name="Rectangle 5">
              <a:hlinkClick r:id="rId3" action="ppaction://hlinksldjump"/>
            </p:cNvPr>
            <p:cNvSpPr/>
            <p:nvPr/>
          </p:nvSpPr>
          <p:spPr>
            <a:xfrm>
              <a:off x="3383578" y="3380219"/>
              <a:ext cx="2770542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  <a:cs typeface="TH SarabunPSK" pitchFamily="34" charset="-34"/>
                </a:rPr>
                <a:t>บทคัดย่อ</a:t>
              </a:r>
              <a:endParaRPr lang="th-TH" sz="2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6" name="Rectangle 6">
              <a:hlinkClick r:id="rId4" action="ppaction://hlinksldjump"/>
            </p:cNvPr>
            <p:cNvSpPr/>
            <p:nvPr/>
          </p:nvSpPr>
          <p:spPr>
            <a:xfrm>
              <a:off x="3383578" y="4125596"/>
              <a:ext cx="2770542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  <a:cs typeface="TH SarabunPSK" pitchFamily="34" charset="-34"/>
                </a:rPr>
                <a:t>บทนำ</a:t>
              </a:r>
              <a:endParaRPr lang="th-TH" sz="2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7" name="Rectangle 7">
              <a:hlinkClick r:id="rId5" action="ppaction://hlinksldjump"/>
            </p:cNvPr>
            <p:cNvSpPr/>
            <p:nvPr/>
          </p:nvSpPr>
          <p:spPr>
            <a:xfrm>
              <a:off x="3383578" y="4846054"/>
              <a:ext cx="2770542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  <a:cs typeface="TH SarabunPSK" pitchFamily="34" charset="-34"/>
                </a:rPr>
                <a:t>การ</a:t>
              </a:r>
              <a:r>
                <a:rPr lang="th-TH" sz="2800" b="1" dirty="0">
                  <a:latin typeface="TH SarabunPSK" pitchFamily="34" charset="-34"/>
                  <a:cs typeface="TH SarabunPSK" pitchFamily="34" charset="-34"/>
                </a:rPr>
                <a:t>ทดลอง</a:t>
              </a:r>
              <a:endParaRPr lang="th-TH" sz="2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" name="Rectangle 8">
              <a:hlinkClick r:id="rId6" action="ppaction://hlinksldjump"/>
            </p:cNvPr>
            <p:cNvSpPr/>
            <p:nvPr/>
          </p:nvSpPr>
          <p:spPr>
            <a:xfrm>
              <a:off x="3383579" y="5536894"/>
              <a:ext cx="2770541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  <a:cs typeface="TH SarabunPSK" pitchFamily="34" charset="-34"/>
                </a:rPr>
                <a:t>ผลการทดลอง</a:t>
              </a:r>
              <a:endParaRPr lang="th-TH" sz="2800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9" name="Rectangle 9">
              <a:hlinkClick r:id="" action="ppaction://noaction"/>
            </p:cNvPr>
            <p:cNvSpPr/>
            <p:nvPr/>
          </p:nvSpPr>
          <p:spPr>
            <a:xfrm>
              <a:off x="3383580" y="6256974"/>
              <a:ext cx="2770540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  <a:cs typeface="TH SarabunPSK" pitchFamily="34" charset="-34"/>
                </a:rPr>
                <a:t>ประโยชน์ของการวิจัย</a:t>
              </a:r>
              <a:endParaRPr lang="th-TH" sz="2800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11" name="Rectangle 9">
            <a:hlinkClick r:id="" action="ppaction://noaction"/>
          </p:cNvPr>
          <p:cNvSpPr/>
          <p:nvPr/>
        </p:nvSpPr>
        <p:spPr>
          <a:xfrm>
            <a:off x="3182642" y="5380474"/>
            <a:ext cx="277054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บรรณานุกรม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9">
            <a:hlinkClick r:id="" action="ppaction://noaction"/>
          </p:cNvPr>
          <p:cNvSpPr/>
          <p:nvPr/>
        </p:nvSpPr>
        <p:spPr>
          <a:xfrm>
            <a:off x="3182640" y="4713130"/>
            <a:ext cx="277054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สรุป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18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31640" y="1628800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บทนำ</a:t>
            </a:r>
            <a:endParaRPr lang="en-US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การผสมและการไหลของวัสดุเม็ดเป็นรูปแบบการผสมที่ไม่แน่นอน แตกต่างจากของเหลว แม้จะมีการแยกและการผสมของของแข็งที่มีบทบาทสำคัญในหลาย ๆ ด้านจากอุตสาหกรรมอาหาร ยา อาหาร เซรา</a:t>
            </a:r>
            <a:r>
              <a:rPr lang="th-TH" sz="3600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มิกส์</a:t>
            </a:r>
            <a:r>
              <a:rPr lang="th-TH" sz="3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แต่เราก็ไม่สามารถรู้แน่ชัดได้ว่าการผสมเป็นรูปแบบอย่างไรกันแน่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034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9454" y="692696"/>
            <a:ext cx="662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บทคัดย่อ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ผสมผงมีบทบาทสำคัญหลายด้านในวงการอุตสาหกรรมตั้งแต่ อุตสาหกรรมยา อุตสาหกรรมอาหาร อุตสาหกรรมเซรา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มิกส์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และการ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เหมือง</a:t>
            </a: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ที่นี้พวกเราใช้การแยกกันของวัตถุโดยใช้แม่เหล็ก และติดตามการผสมกันอย่างช้าๆใน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หลอดและ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เมื่อเราเทียบกับการทดลองในจานหมุน 2 มิติที่มีอนุภาคสีอยู่ 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ที่ได้คือรูปแบบการผสมกันในหลอดมีการเปลี่ยนแปลงอยู่ตลอด ไหลตามแนวแกนไม่แน่นอน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จาก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หลักการทางกายภาพ พวกเราได้ผลว่าขนาดและความหนาแน่นส่งผลที่แตกต่างกันต่อการผสมกันของอนุภาคสี โดยการทดลองเราจะแยกวัตถุที่ใส่ตามแนวแกนในหลอดหมุน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373" y="24936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Shape 1836"/>
          <p:cNvSpPr txBox="1">
            <a:spLocks noGrp="1"/>
          </p:cNvSpPr>
          <p:nvPr>
            <p:ph type="body" idx="1"/>
          </p:nvPr>
        </p:nvSpPr>
        <p:spPr>
          <a:xfrm>
            <a:off x="891093" y="692696"/>
            <a:ext cx="7488832" cy="316835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buNone/>
            </a:pPr>
            <a:r>
              <a:rPr lang="th-TH" sz="2800" b="1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การทดลอง</a:t>
            </a:r>
          </a:p>
          <a:p>
            <a:pPr algn="l">
              <a:buNone/>
            </a:pPr>
            <a:r>
              <a:rPr lang="th-TH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วัสดุ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เม็ดที่เราใช้เป็นสี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น้ำตาลและสี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เหลืองมัสตาร์ด เมล็ดลูกปัด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แก้วและลูก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บอลสีน้ำตาล 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แก้ว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น้ำตาลและเมล็ดมัสตาร์ดเป็นท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รง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กลม</a:t>
            </a:r>
          </a:p>
          <a:p>
            <a:pPr algn="l">
              <a:buNone/>
            </a:pP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ตาราง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ที่ 1 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แสดงขนาดอนุภาคและความหนาแน่น วัสดุจะมีขนาดและความหนาแน่นหลายอัตราส่วน  ในส่วนของหลอด เป็นแผ่นกระจกทนความร้อน มีเส้นผ่าศูนย์กลาง 5 ซม. และยาว 15 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ซม. เราจะผสมโดยการหมุนและสังเกตดูผลจากแกนกลางของหลอด </a:t>
            </a:r>
            <a:endParaRPr lang="en-US" sz="2800" i="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l">
              <a:buNone/>
            </a:pPr>
            <a:endParaRPr lang="th-TH" sz="2800" i="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 algn="l">
              <a:spcBef>
                <a:spcPts val="0"/>
              </a:spcBef>
              <a:buNone/>
            </a:pPr>
            <a:endParaRPr lang="en" sz="2800" i="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73016"/>
            <a:ext cx="7408058" cy="30371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1502" y="1623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7259" y="415780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ผลการทดลอง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71329"/>
            <a:ext cx="2933700" cy="2695575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2" y="1766485"/>
            <a:ext cx="3600450" cy="2219325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794047" y="3933056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 ภาพการทดลองที่ </a:t>
            </a:r>
            <a:r>
              <a:rPr lang="en-US" sz="2800" i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มัสตาร์ดให้สัญญาณ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MRI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ที่ดี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–(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เมล็ดเป็นสีขาวในภาพ )- ในขณะที่แก้วและน้ำตาลไม่มีสัญญาณ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รูปที่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1a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เป็นสภาวะเริ่มต้นในการทดลอง แสดงให้เห็นว่ามีลักษณะตั้งฉากกับแกนยาว ซึ่งมีปริมาณ</a:t>
            </a:r>
            <a:r>
              <a:rPr lang="th-TH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เมล็ดมัสตาร์ต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กับลูกบอลที่น้ำตาลเท่ากัน และภาพที่ปรากฏในรูป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1b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เมล็ดมัสตาร์ดเป็นสีขาว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แต่ลูกบอลสีน้ำตาล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ไม่ปรากฏในภาพ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MRI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5048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971600" y="836712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ภาพ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การทดลองที่ 2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แสดงรัศมีการแผ่กระจายของวัตถุกับชุดวัตถุที่แตกต่างกันคือ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S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D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จากรูปแสดงให้เห็นภาพสไลด์บางๆ ในแนวทแยงมุมที่อยู่ตรงกลางจากเม็ด128 ชิ้นที่ตั้งฉากกับแกนหลอด   </a:t>
            </a:r>
          </a:p>
          <a:p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 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64" y="2348880"/>
            <a:ext cx="5972175" cy="4381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9512" y="23153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928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850221" y="362752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ภาพ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การทดลองที่ 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a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แสดงให้เห็นการผสมกันแบบไม่มีการแยกในหลอด ซึ่งมีมัสตาร์ดสีน้ำตาลและผลึกน้ำตาลอยู่ในปริมาณที่เท่ากัน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: S = 1.1± 0.2 , d = 0.8 ± 0.2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หลังจากนั้นหมุนหลอด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รอบ เม็ดจะผสมกันเป็นอย่างดีใน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หลอด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836712"/>
            <a:ext cx="3933601" cy="27908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3510" y="1886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043608" y="4221088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ภาพการทดลองที่ 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800" i="1" dirty="0">
                <a:latin typeface="TH SarabunPSK" pitchFamily="34" charset="-34"/>
                <a:cs typeface="TH SarabunPSK" pitchFamily="34" charset="-34"/>
              </a:rPr>
              <a:t>b</a:t>
            </a:r>
            <a:r>
              <a:rPr lang="th-TH" sz="2800" i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สดงให้เห็นถึงการแยกของวัตถุที่มีขนาดใกล้เคียงกันแต่ความหนาแน่นต่างกันโดยใช้ลูกปัดแก้วและมัสตาร์ดสีน้ำตาล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: s = 1.1 ± 0.2 , d = 1.4 ± 0.2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โดยที่ลูกปัดแก้วจะไปอยู่ที่ศูนย์กลางของภาชนะ</a:t>
            </a:r>
            <a:endParaRPr lang="th-TH" sz="2800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96" y="1042243"/>
            <a:ext cx="4539224" cy="31788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2453" y="2133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590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351</Words>
  <Application>Microsoft Office PowerPoint</Application>
  <PresentationFormat>นำเสนอทางหน้าจอ (4:3)</PresentationFormat>
  <Paragraphs>49</Paragraphs>
  <Slides>13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เฉลียง</vt:lpstr>
      <vt:lpstr>Pattern formation during mixing and segregation of flowing granular materials. รูปแบบการก่อตัวของการผสมและการแยกกันของวัสดุเม็ด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 formation during mixing and segregation of flowing granular materials. รูปแบบการก่อตัวของการผสมและการแยกกันของวัสดุเม็ด</dc:title>
  <dc:creator>fangkhaw</dc:creator>
  <cp:lastModifiedBy>fangkhaw</cp:lastModifiedBy>
  <cp:revision>19</cp:revision>
  <dcterms:modified xsi:type="dcterms:W3CDTF">2016-09-08T16:08:01Z</dcterms:modified>
</cp:coreProperties>
</file>