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67" r:id="rId7"/>
    <p:sldId id="259" r:id="rId8"/>
    <p:sldId id="262" r:id="rId9"/>
    <p:sldId id="264" r:id="rId10"/>
    <p:sldId id="265" r:id="rId11"/>
    <p:sldId id="263" r:id="rId12"/>
    <p:sldId id="266" r:id="rId13"/>
  </p:sldIdLst>
  <p:sldSz cx="9144000" cy="5715000" type="screen16x10"/>
  <p:notesSz cx="6858000" cy="9144000"/>
  <p:defaultTextStyle>
    <a:defPPr>
      <a:defRPr lang="th-TH"/>
    </a:defPPr>
    <a:lvl1pPr marL="0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2CA9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840" y="-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5F3E0-21A2-42C3-AB9A-19B18DB256E7}" type="datetimeFigureOut">
              <a:rPr lang="th-TH" smtClean="0"/>
              <a:t>21/09/59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30C39-99C2-4B61-BDDB-48B9ED3C29A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26071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0F8D5-6794-4B30-BB9B-22E1C7EAC856}" type="datetimeFigureOut">
              <a:rPr lang="th-TH" smtClean="0"/>
              <a:t>21/09/59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E8AC5-3ED5-430E-BEB8-458720827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00215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8AC5-3ED5-430E-BEB8-458720827047}" type="slidenum">
              <a:rPr lang="th-TH" smtClean="0"/>
              <a:t>1</a:t>
            </a:fld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899CD95-A067-467A-BD86-C451454608DF}" type="datetime1">
              <a:rPr lang="th-TH" smtClean="0"/>
              <a:t>21/09/59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01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3257-BE7F-4840-ADBD-51DEA5D9718D}" type="datetime1">
              <a:rPr lang="th-TH" smtClean="0"/>
              <a:t>21/09/59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88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7395-5A75-4237-BCF1-0F45B4713E09}" type="datetime1">
              <a:rPr lang="th-TH" smtClean="0"/>
              <a:t>21/09/59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876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0EF7-0EFC-4313-888D-BE6DE208C18E}" type="datetime1">
              <a:rPr lang="th-TH" smtClean="0"/>
              <a:t>21/09/59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743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251E-27EF-408C-90BD-BE76DFF519E2}" type="datetime1">
              <a:rPr lang="th-TH" smtClean="0"/>
              <a:t>21/09/59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288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644-816F-4A0F-91DA-A8C05EF7AC73}" type="datetime1">
              <a:rPr lang="th-TH" smtClean="0"/>
              <a:t>21/09/59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286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12E4-A707-4803-984A-F251FAFB908D}" type="datetime1">
              <a:rPr lang="th-TH" smtClean="0"/>
              <a:t>21/09/59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060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B5C-9DE1-4D75-8369-5AA9819ED8BD}" type="datetime1">
              <a:rPr lang="th-TH" smtClean="0"/>
              <a:t>21/09/59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789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DD11-94EE-4A03-9A2F-A506A613686A}" type="datetime1">
              <a:rPr lang="th-TH" smtClean="0"/>
              <a:t>21/09/59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994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EC79-32E3-4561-B1D2-97373690C097}" type="datetime1">
              <a:rPr lang="th-TH" smtClean="0"/>
              <a:t>21/09/59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415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AD3D-15CF-4D7D-B845-1D8D6C571256}" type="datetime1">
              <a:rPr lang="th-TH" smtClean="0"/>
              <a:t>21/09/59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99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5CA3-7FFC-42DB-B99F-418536EB586A}" type="datetime1">
              <a:rPr lang="th-TH" smtClean="0"/>
              <a:t>21/09/59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699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43AC8-A2D6-4346-9AF6-3EC6D50B336F}" type="datetime1">
              <a:rPr lang="th-TH" smtClean="0"/>
              <a:t>21/09/59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53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645459"/>
            <a:ext cx="8089751" cy="4561242"/>
          </a:xfrm>
          <a:prstGeom prst="rect">
            <a:avLst/>
          </a:prstGeom>
          <a:solidFill>
            <a:srgbClr val="00B0F0">
              <a:alpha val="63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763793" y="1688701"/>
            <a:ext cx="7659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การล้มและการสะท้อนกลับของดินสอ</a:t>
            </a:r>
            <a:endParaRPr lang="th-TH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162287" y="4067928"/>
            <a:ext cx="4862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ผู้นำเสนอ</a:t>
            </a:r>
            <a:r>
              <a:rPr lang="th-TH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นางสาว</a:t>
            </a:r>
            <a:r>
              <a:rPr lang="th-TH" sz="2800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สาธิ</a:t>
            </a:r>
            <a:r>
              <a:rPr lang="th-TH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ยา  รัตนา</a:t>
            </a:r>
            <a:endParaRPr lang="th-TH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914400" y="2732294"/>
            <a:ext cx="735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latin typeface="AngsanaUPC" panose="02020603050405020304" pitchFamily="18" charset="-34"/>
                <a:cs typeface="+mj-cs"/>
              </a:rPr>
              <a:t>โดย  </a:t>
            </a:r>
            <a:r>
              <a:rPr lang="en-US" sz="3600" dirty="0">
                <a:ln w="0"/>
                <a:solidFill>
                  <a:schemeClr val="bg1"/>
                </a:solidFill>
                <a:latin typeface="AngsanaUPC" panose="02020603050405020304" pitchFamily="18" charset="-34"/>
                <a:cs typeface="+mj-cs"/>
              </a:rPr>
              <a:t>Rod </a:t>
            </a:r>
            <a:r>
              <a:rPr lang="en-US" sz="3600" dirty="0" smtClean="0">
                <a:ln w="0"/>
                <a:solidFill>
                  <a:schemeClr val="bg1"/>
                </a:solidFill>
                <a:latin typeface="AngsanaUPC" panose="02020603050405020304" pitchFamily="18" charset="-34"/>
                <a:cs typeface="+mj-cs"/>
              </a:rPr>
              <a:t>Cross</a:t>
            </a:r>
            <a:endParaRPr lang="th-TH" sz="3600" dirty="0">
              <a:ln w="0"/>
              <a:solidFill>
                <a:schemeClr val="bg1"/>
              </a:solidFill>
              <a:latin typeface="AngsanaUPC" panose="02020603050405020304" pitchFamily="18" charset="-34"/>
              <a:cs typeface="+mj-cs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1</a:t>
            </a:fld>
            <a:endParaRPr lang="th-TH"/>
          </a:p>
        </p:txBody>
      </p:sp>
      <p:sp>
        <p:nvSpPr>
          <p:cNvPr id="12" name="วงรี 11"/>
          <p:cNvSpPr/>
          <p:nvPr/>
        </p:nvSpPr>
        <p:spPr>
          <a:xfrm>
            <a:off x="8520056" y="79744"/>
            <a:ext cx="531128" cy="4784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1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กล่องข้อความ 4"/>
          <p:cNvSpPr txBox="1"/>
          <p:nvPr/>
        </p:nvSpPr>
        <p:spPr>
          <a:xfrm>
            <a:off x="860612" y="889031"/>
            <a:ext cx="7659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The fall and bounce of pencils and other elongated objects</a:t>
            </a:r>
            <a:endParaRPr lang="th-TH" sz="4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6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7874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ผลการทดลองและการวิเคราะห์ผลการทดลอง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658063" y="1161825"/>
            <a:ext cx="3980329" cy="3980329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ตัวแทนเนื้อหา 1"/>
              <p:cNvSpPr>
                <a:spLocks noGrp="1"/>
              </p:cNvSpPr>
              <p:nvPr>
                <p:ph idx="1"/>
              </p:nvPr>
            </p:nvSpPr>
            <p:spPr>
              <a:xfrm>
                <a:off x="5135526" y="1594884"/>
                <a:ext cx="3124388" cy="3258768"/>
              </a:xfrm>
            </p:spPr>
            <p:txBody>
              <a:bodyPr>
                <a:normAutofit/>
              </a:bodyPr>
              <a:lstStyle/>
              <a:p>
                <a:pPr marL="0" indent="0" algn="thaiDist">
                  <a:buNone/>
                </a:pPr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จะเห็นได้ว่า</a:t>
                </a:r>
              </a:p>
              <a:p>
                <a:pPr algn="thaiDist"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 ถ้า</a:t>
                </a:r>
                <a:r>
                  <a:rPr lang="th-TH" dirty="0">
                    <a:latin typeface="Angsana New" pitchFamily="18" charset="-34"/>
                    <a:cs typeface="Angsana New" pitchFamily="18" charset="-34"/>
                  </a:rPr>
                  <a:t>ค่า   </a:t>
                </a:r>
                <a14:m>
                  <m:oMath xmlns:m="http://schemas.openxmlformats.org/officeDocument/2006/math">
                    <m:r>
                      <a:rPr lang="th-TH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𝜇</m:t>
                    </m:r>
                    <m:r>
                      <a:rPr lang="th-TH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&lt;</m:t>
                    </m:r>
                    <m:r>
                      <a:rPr lang="en-US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0</m:t>
                    </m:r>
                    <m:r>
                      <a:rPr lang="en-US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.</m:t>
                    </m:r>
                    <m:r>
                      <a:rPr lang="en-US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37</m:t>
                    </m:r>
                  </m:oMath>
                </a14:m>
                <a:r>
                  <a:rPr lang="en-US" sz="1600" dirty="0"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th-TH" dirty="0">
                    <a:latin typeface="Angsana New" pitchFamily="18" charset="-34"/>
                    <a:cs typeface="Angsana New" pitchFamily="18" charset="-34"/>
                  </a:rPr>
                  <a:t>จะทำให้ปลายด้านล่างของดินสอที่ติดกับโต๊ะไถลไปข้างหลังก่อนตอนเริ่มปล่อยดินสอและจะไถลมาข้างหน้าอีกเพียงเล็กน้อยเมื่อดินสอใกล้จะล้มลงถึงโต๊ะ</a:t>
                </a:r>
              </a:p>
              <a:p>
                <a:pPr algn="thaiDist"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  และถ้าค่า</a:t>
                </a:r>
                <a14:m>
                  <m:oMath xmlns:m="http://schemas.openxmlformats.org/officeDocument/2006/math">
                    <m:r>
                      <a:rPr lang="th-TH" sz="1600">
                        <a:latin typeface="Cambria Math"/>
                        <a:ea typeface="Cambria Math"/>
                        <a:cs typeface="Angsana New" pitchFamily="18" charset="-34"/>
                      </a:rPr>
                      <m:t>  </m:t>
                    </m:r>
                    <m:r>
                      <a:rPr lang="th-TH" sz="1600" i="1">
                        <a:latin typeface="Cambria Math"/>
                        <a:ea typeface="Cambria Math"/>
                        <a:cs typeface="Angsana New" pitchFamily="18" charset="-34"/>
                      </a:rPr>
                      <m:t>𝜇</m:t>
                    </m:r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&gt;</m:t>
                    </m:r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0</m:t>
                    </m:r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.</m:t>
                    </m:r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37</m:t>
                    </m:r>
                  </m:oMath>
                </a14:m>
                <a:r>
                  <a:rPr lang="en-US" dirty="0"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th-TH" dirty="0">
                    <a:latin typeface="Angsana New" pitchFamily="18" charset="-34"/>
                    <a:cs typeface="Angsana New" pitchFamily="18" charset="-34"/>
                  </a:rPr>
                  <a:t>จะทำให้ปลายด้านล่างของดินสอที่ติดกับโต๊ะไถลไปข้างหน้า</a:t>
                </a:r>
              </a:p>
              <a:p>
                <a:pPr algn="thaiDist">
                  <a:buFont typeface="Wingdings" pitchFamily="2" charset="2"/>
                  <a:buChar char="Ø"/>
                </a:pPr>
                <a:endParaRPr lang="en-US" dirty="0">
                  <a:latin typeface="Angsana New" pitchFamily="18" charset="-34"/>
                  <a:cs typeface="+mj-cs"/>
                </a:endParaRPr>
              </a:p>
            </p:txBody>
          </p:sp>
        </mc:Choice>
        <mc:Fallback xmlns="">
          <p:sp>
            <p:nvSpPr>
              <p:cNvPr id="14" name="ตัวแทนเนื้อหา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35526" y="1594884"/>
                <a:ext cx="3124388" cy="3258768"/>
              </a:xfrm>
              <a:blipFill rotWithShape="1">
                <a:blip r:embed="rId2"/>
                <a:stretch>
                  <a:fillRect l="-2144" t="-1873" r="-233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60" y="1297625"/>
            <a:ext cx="3219609" cy="3083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ชื่อเรื่อง 1"/>
          <p:cNvSpPr txBox="1">
            <a:spLocks/>
          </p:cNvSpPr>
          <p:nvPr/>
        </p:nvSpPr>
        <p:spPr>
          <a:xfrm>
            <a:off x="633076" y="4553439"/>
            <a:ext cx="3960440" cy="576064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กราฟ 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แสดงการกระจัดของดินสอเทียบกับเวลา</a:t>
            </a:r>
            <a:endParaRPr lang="th-TH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10</a:t>
            </a:fld>
            <a:endParaRPr lang="th-TH"/>
          </a:p>
        </p:txBody>
      </p:sp>
      <p:sp>
        <p:nvSpPr>
          <p:cNvPr id="13" name="วงรี 12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9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60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สรุปผลการทดลอง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ตัวแทนเนื้อหา 1"/>
              <p:cNvSpPr>
                <a:spLocks noGrp="1"/>
              </p:cNvSpPr>
              <p:nvPr>
                <p:ph idx="1"/>
              </p:nvPr>
            </p:nvSpPr>
            <p:spPr>
              <a:xfrm>
                <a:off x="1393907" y="1690577"/>
                <a:ext cx="6399216" cy="1903228"/>
              </a:xfrm>
            </p:spPr>
            <p:txBody>
              <a:bodyPr>
                <a:normAutofit/>
              </a:bodyPr>
              <a:lstStyle/>
              <a:p>
                <a:pPr marL="0" indent="0" algn="thaiDist">
                  <a:buNone/>
                </a:pPr>
                <a:r>
                  <a:rPr lang="th-TH" sz="2800" dirty="0" smtClean="0">
                    <a:latin typeface="Angsana New" pitchFamily="18" charset="-34"/>
                    <a:cs typeface="+mj-cs"/>
                  </a:rPr>
                  <a:t>    จาก</a:t>
                </a:r>
                <a:r>
                  <a:rPr lang="th-TH" sz="2800" dirty="0">
                    <a:latin typeface="Angsana New" pitchFamily="18" charset="-34"/>
                    <a:cs typeface="+mj-cs"/>
                  </a:rPr>
                  <a:t>ผลการทดลองสรุปได้ว่า  ขนาดและทิศทางของการเคลื่อนที่ของดินสอขึ้นอยู่กับค่ามุมเริ่มต้นของการปล่อย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th-TH" sz="2000" i="1">
                            <a:latin typeface="Cambria Math"/>
                            <a:ea typeface="Cambria Math"/>
                            <a:cs typeface="+mj-cs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ea typeface="Cambria Math"/>
                            <a:cs typeface="+mj-cs"/>
                          </a:rPr>
                          <m:t>0</m:t>
                        </m:r>
                      </m:sub>
                    </m:sSub>
                  </m:oMath>
                </a14:m>
                <a:r>
                  <a:rPr lang="th-TH" sz="2800" dirty="0">
                    <a:latin typeface="Angsana New" pitchFamily="18" charset="-34"/>
                    <a:cs typeface="+mj-cs"/>
                  </a:rPr>
                  <a:t> และค่าสัมประสิทธิ์แรงเสียดทาน</a:t>
                </a:r>
                <a:r>
                  <a:rPr lang="en-US" sz="2800" dirty="0">
                    <a:latin typeface="Angsana New" pitchFamily="18" charset="-34"/>
                    <a:ea typeface="Cambria Math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</m:oMath>
                </a14:m>
                <a:endParaRPr lang="en-US" sz="2800" dirty="0">
                  <a:latin typeface="Angsana New" pitchFamily="18" charset="-34"/>
                  <a:cs typeface="+mj-cs"/>
                </a:endParaRPr>
              </a:p>
            </p:txBody>
          </p:sp>
        </mc:Choice>
        <mc:Fallback xmlns="">
          <p:sp>
            <p:nvSpPr>
              <p:cNvPr id="14" name="ตัวแทนเนื้อหา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3907" y="1690577"/>
                <a:ext cx="6399216" cy="1903228"/>
              </a:xfrm>
              <a:blipFill rotWithShape="1">
                <a:blip r:embed="rId2"/>
                <a:stretch>
                  <a:fillRect l="-2002" t="-4792" r="-200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11</a:t>
            </a:fld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8559210" y="79744"/>
            <a:ext cx="491974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10</a:t>
            </a:r>
            <a:endParaRPr lang="th-TH" sz="18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95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5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Rod Cross. </a:t>
            </a:r>
            <a:r>
              <a:rPr lang="en-US" sz="2000" dirty="0">
                <a:solidFill>
                  <a:schemeClr val="tx1"/>
                </a:solidFill>
              </a:rPr>
              <a:t>(2006).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fall and bounce of pencils </a:t>
            </a:r>
            <a:r>
              <a:rPr lang="en-US" sz="2000" dirty="0" smtClean="0">
                <a:solidFill>
                  <a:schemeClr val="tx1"/>
                </a:solidFill>
              </a:rPr>
              <a:t>and other elongated objects. </a:t>
            </a:r>
            <a:r>
              <a:rPr lang="en-US" sz="2000" i="1" dirty="0" smtClean="0">
                <a:solidFill>
                  <a:schemeClr val="tx1"/>
                </a:solidFill>
              </a:rPr>
              <a:t>American Journal of Physics</a:t>
            </a:r>
            <a:r>
              <a:rPr lang="en-US" sz="2000" dirty="0" smtClean="0">
                <a:solidFill>
                  <a:schemeClr val="tx1"/>
                </a:solidFill>
              </a:rPr>
              <a:t>,74,26-30. 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แหล่งอ้างอิง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12</a:t>
            </a:fld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8559210" y="79744"/>
            <a:ext cx="491974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11</a:t>
            </a:r>
            <a:endParaRPr lang="th-TH" sz="18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472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Outline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981635" y="1504575"/>
            <a:ext cx="71941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วัตถุประสงค์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บทนำ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ทฤษฎี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วิธีทดลอง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ผล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การทดลองและการวิเคราะห์ผลการ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ทดลอง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สรุป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แหล่ง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อ้างอิง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h-TH" sz="2800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2</a:t>
            </a:fld>
            <a:endParaRPr lang="th-TH"/>
          </a:p>
        </p:txBody>
      </p:sp>
      <p:sp>
        <p:nvSpPr>
          <p:cNvPr id="13" name="วงรี 12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ngsana New" pitchFamily="18" charset="-34"/>
                <a:cs typeface="Angsana New" pitchFamily="18" charset="-34"/>
              </a:rPr>
              <a:t>2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162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วัตถุประสงค์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276125" y="1923013"/>
            <a:ext cx="6419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เพื่อศึกษาการล้มลงของดินสอจากการจำลองสถานการณ์โดยใช้โปรแกรม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คอมพิวเตอร์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3</a:t>
            </a:fld>
            <a:endParaRPr lang="th-TH"/>
          </a:p>
        </p:txBody>
      </p:sp>
      <p:sp>
        <p:nvSpPr>
          <p:cNvPr id="12" name="วงรี 11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3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31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>
                <a:cs typeface="+mj-cs"/>
              </a:rPr>
              <a:t>บทนำ</a:t>
            </a:r>
            <a:endParaRPr lang="th-TH" sz="4400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numCol="2" rtlCol="0" anchor="t"/>
          <a:lstStyle/>
          <a:p>
            <a:pPr algn="thaiDist"/>
            <a:endParaRPr lang="th-TH" sz="2800" dirty="0" smtClean="0">
              <a:solidFill>
                <a:schemeClr val="tx1"/>
              </a:solidFill>
              <a:cs typeface="+mj-cs"/>
            </a:endParaRPr>
          </a:p>
          <a:p>
            <a:pPr algn="thaiDist"/>
            <a:r>
              <a:rPr lang="th-TH" sz="2800" dirty="0">
                <a:solidFill>
                  <a:schemeClr val="tx1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  ปัจจุบัน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ความก้าวหน้าของเทคโนโลยี สามารถพัฒนาโปรแกรมคอมพิวเตอร์มาใช้อธิบายเหตุการณ์ต่างๆที่มีอยู่ในชีวิตประจำวันได้มากขึ้น  ในที่นี้จะใช้การจำลองสถานการณ์โดยใช้โปรแกรมคอมพิวเตอร์วิเคราะห์การล้มลงของดินสอ</a:t>
            </a:r>
          </a:p>
        </p:txBody>
      </p:sp>
      <p:pic>
        <p:nvPicPr>
          <p:cNvPr id="6" name="Picture 2" descr="Summer 14 Sketches 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289" y="1573619"/>
            <a:ext cx="3466791" cy="30435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ตัวแทน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4</a:t>
            </a:fld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4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00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>
                <a:cs typeface="+mj-cs"/>
              </a:rPr>
              <a:t>ทฤษฎี</a:t>
            </a:r>
            <a:endParaRPr lang="th-TH" sz="4400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977" y="1387920"/>
            <a:ext cx="3024335" cy="3528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สี่เหลี่ยมผืนผ้า 6"/>
              <p:cNvSpPr/>
              <p:nvPr/>
            </p:nvSpPr>
            <p:spPr>
              <a:xfrm>
                <a:off x="4593515" y="1161824"/>
                <a:ext cx="4251271" cy="398032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จากกฎการเคลื่อนที่ข้อที่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2</a:t>
                </a:r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ของ</a:t>
                </a:r>
                <a:r>
                  <a:rPr lang="th-TH" sz="1800" dirty="0" err="1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นิว</a:t>
                </a:r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ตัน</a:t>
                </a:r>
                <a:endParaRPr lang="en-US" sz="18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algn="thaiDist"/>
                <a:r>
                  <a:rPr lang="th-TH" sz="2000" dirty="0" smtClean="0">
                    <a:solidFill>
                      <a:schemeClr val="tx1"/>
                    </a:solidFill>
                    <a:cs typeface="+mj-cs"/>
                  </a:rPr>
                  <a:t> "</a:t>
                </a:r>
                <a:r>
                  <a:rPr lang="th-TH" sz="1800" dirty="0" smtClean="0">
                    <a:solidFill>
                      <a:schemeClr val="tx1"/>
                    </a:solidFill>
                    <a:cs typeface="+mj-cs"/>
                  </a:rPr>
                  <a:t>เมื่อ</a:t>
                </a:r>
                <a:r>
                  <a:rPr lang="th-TH" sz="1800" dirty="0">
                    <a:solidFill>
                      <a:schemeClr val="tx1"/>
                    </a:solidFill>
                    <a:cs typeface="+mj-cs"/>
                  </a:rPr>
                  <a:t>มีแรงลัพธ์ที่มีขนาดไม่เป็นศูนย์มากระทำกับวัตถุ จะทำให้วัตถุเคลื่อนที่ด้วยความเร่งในทิศทางเดียวกับแรงลัพธ์ที่มากระทำ และขนาดของความเร่งจะแปรผันตรงกับขนาดของแรงลัพธ์ และแปรผกผันกับมวลของวัตถุ" โดยมีความสัมพันธ์ตามสมการ</a:t>
                </a:r>
                <a:endParaRPr lang="th-TH" sz="1800" b="1" dirty="0" smtClean="0">
                  <a:solidFill>
                    <a:schemeClr val="tx1"/>
                  </a:solidFill>
                  <a:latin typeface="Cambria Math"/>
                  <a:cs typeface="+mj-cs"/>
                </a:endParaRP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h-TH" sz="1800" b="1" i="1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⃑"/>
                            <m:ctrlPr>
                              <a:rPr lang="th-TH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+mj-cs"/>
                              </a:rPr>
                            </m:ctrlPr>
                          </m:accPr>
                          <m:e>
                            <m:r>
                              <a:rPr lang="en-US" sz="1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+mj-cs"/>
                              </a:rPr>
                              <m:t>𝐅</m:t>
                            </m:r>
                          </m:e>
                        </m:acc>
                      </m:e>
                    </m:nary>
                  </m:oMath>
                </a14:m>
                <a:r>
                  <a:rPr lang="th-TH" sz="1800" b="1" dirty="0" smtClean="0">
                    <a:solidFill>
                      <a:srgbClr val="FF0000"/>
                    </a:solidFill>
                    <a:cs typeface="+mj-cs"/>
                  </a:rPr>
                  <a:t> 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+mj-cs"/>
                  </a:rPr>
                  <a:t>= m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</m:ctrlPr>
                      </m:accPr>
                      <m:e>
                        <m:r>
                          <a:rPr lang="en-US" sz="1800" b="1" i="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𝐚</m:t>
                        </m:r>
                      </m:e>
                    </m:acc>
                  </m:oMath>
                </a14:m>
                <a:endParaRPr lang="en-US" sz="2000" b="1" dirty="0" smtClean="0">
                  <a:solidFill>
                    <a:srgbClr val="FF0000"/>
                  </a:solidFill>
                  <a:cs typeface="+mj-cs"/>
                </a:endParaRPr>
              </a:p>
              <a:p>
                <a:r>
                  <a:rPr lang="th-TH" sz="1800" dirty="0" smtClean="0">
                    <a:solidFill>
                      <a:schemeClr val="tx1"/>
                    </a:solidFill>
                    <a:cs typeface="+mj-cs"/>
                  </a:rPr>
                  <a:t>จากรูป พิจารณาแรงในแนวแกน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X</a:t>
                </a:r>
                <a:r>
                  <a:rPr lang="en-US" sz="1800" dirty="0" smtClean="0">
                    <a:solidFill>
                      <a:schemeClr val="tx1"/>
                    </a:solidFill>
                    <a:cs typeface="+mj-cs"/>
                  </a:rPr>
                  <a:t> </a:t>
                </a:r>
                <a:r>
                  <a:rPr lang="th-TH" sz="1800" dirty="0" smtClean="0">
                    <a:solidFill>
                      <a:schemeClr val="tx1"/>
                    </a:solidFill>
                    <a:cs typeface="+mj-cs"/>
                  </a:rPr>
                  <a:t>ได้</a:t>
                </a:r>
              </a:p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Angsana New" pitchFamily="18" charset="-34"/>
                    <a:cs typeface="Angsana New" pitchFamily="18" charset="-34"/>
                  </a:rPr>
                  <a:t>F = M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+mj-cs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+mj-cs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𝑑𝑡</m:t>
                        </m:r>
                      </m:den>
                    </m:f>
                  </m:oMath>
                </a14:m>
                <a:endParaRPr lang="th-TH" sz="1800" dirty="0" smtClean="0">
                  <a:solidFill>
                    <a:srgbClr val="FF0000"/>
                  </a:solidFill>
                  <a:latin typeface="Angsana New" pitchFamily="18" charset="-34"/>
                  <a:cs typeface="+mj-cs"/>
                </a:endParaRPr>
              </a:p>
              <a:p>
                <a:r>
                  <a:rPr lang="th-TH" sz="2000" b="1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             </a:t>
                </a:r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แรง</a:t>
                </a:r>
                <a:r>
                  <a:rPr lang="th-TH" sz="1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ในแนวแกน </a:t>
                </a:r>
                <a:r>
                  <a:rPr lang="en-US" sz="1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Y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th-TH" sz="1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ได้</a:t>
                </a:r>
              </a:p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Angsana New" pitchFamily="18" charset="-34"/>
                    <a:cs typeface="Angsana New" pitchFamily="18" charset="-34"/>
                  </a:rPr>
                  <a:t>N-Mg = </a:t>
                </a:r>
                <a:r>
                  <a:rPr lang="en-US" sz="2000" dirty="0">
                    <a:solidFill>
                      <a:srgbClr val="FF0000"/>
                    </a:solidFill>
                    <a:latin typeface="Angsana New" pitchFamily="18" charset="-34"/>
                    <a:cs typeface="Angsana New" pitchFamily="18" charset="-34"/>
                  </a:rPr>
                  <a:t>M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rgbClr val="FF0000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th-TH" sz="1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และศึกษาทิศทางการเคลื่อนที่ของดินสอ</a:t>
                </a:r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จาก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     F =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𝜇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N</a:t>
                </a:r>
              </a:p>
              <a:p>
                <a:endParaRPr lang="th-TH" sz="18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7" name="สี่เหลี่ยมผืนผ้า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515" y="1161824"/>
                <a:ext cx="4251271" cy="3980329"/>
              </a:xfrm>
              <a:prstGeom prst="rect">
                <a:avLst/>
              </a:prstGeom>
              <a:blipFill rotWithShape="1">
                <a:blip r:embed="rId3"/>
                <a:stretch>
                  <a:fillRect l="-1578" t="-766" r="-11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5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5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7485321" y="4316819"/>
            <a:ext cx="893135" cy="40403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 flipV="1">
            <a:off x="1722474" y="2658140"/>
            <a:ext cx="0" cy="4938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981199" y="4563743"/>
            <a:ext cx="62377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2987749" y="3700130"/>
            <a:ext cx="513906" cy="43881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1467293" y="3151988"/>
            <a:ext cx="513906" cy="43881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2165499" y="4656099"/>
            <a:ext cx="439478" cy="43881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>
                <a:cs typeface="+mj-cs"/>
              </a:rPr>
              <a:t>ทฤษฎี</a:t>
            </a:r>
            <a:endParaRPr lang="th-TH" sz="4400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52" y="1387922"/>
            <a:ext cx="3024335" cy="3528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สี่เหลี่ยมผืนผ้า 6"/>
              <p:cNvSpPr/>
              <p:nvPr/>
            </p:nvSpPr>
            <p:spPr>
              <a:xfrm>
                <a:off x="4210493" y="1161824"/>
                <a:ext cx="4634293" cy="398032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จาก</a:t>
                </a:r>
                <a:r>
                  <a:rPr lang="th-TH" sz="1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รูป จะศึกษาการเคลื่อนที่ของดินสอที่ปล่อยจากมุม</a:t>
                </a:r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ต่างๆจาก</a:t>
                </a:r>
              </a:p>
              <a:p>
                <a:r>
                  <a:rPr lang="th-TH" sz="1800" dirty="0" smtClean="0">
                    <a:solidFill>
                      <a:schemeClr val="tx1"/>
                    </a:solidFill>
                    <a:ea typeface="Cambria Math"/>
                    <a:cs typeface="Angsana New" pitchFamily="18" charset="-34"/>
                  </a:rPr>
                  <a:t>                        อัตราเร็วเชิงมุม </a:t>
                </a:r>
                <a14:m>
                  <m:oMath xmlns:m="http://schemas.openxmlformats.org/officeDocument/2006/math">
                    <m:r>
                      <a:rPr lang="th-TH" sz="1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   </m:t>
                    </m:r>
                    <m:r>
                      <a:rPr lang="th-TH" sz="1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𝜔</m:t>
                    </m:r>
                  </m:oMath>
                </a14:m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Pr>
                      <m:num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𝑑</m:t>
                        </m:r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num>
                      <m:den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𝑑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𝑡</m:t>
                        </m:r>
                      </m:den>
                    </m:f>
                  </m:oMath>
                </a14:m>
                <a:endParaRPr lang="en-US" sz="18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endParaRPr lang="th-TH" sz="18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ซึ่งเราจะ </a:t>
                </a:r>
                <a:r>
                  <a:rPr lang="en-US" sz="1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𝑑</m:t>
                        </m:r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𝜔</m:t>
                        </m:r>
                      </m:num>
                      <m:den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num>
                      <m:den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𝑑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𝜔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i="0" smtClean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sin</m:t>
                        </m:r>
                      </m:fName>
                      <m:e>
                        <m: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e>
                    </m:func>
                  </m:oMath>
                </a14:m>
                <a:endParaRPr lang="en-US" sz="18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endParaRPr lang="th-TH" sz="18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เมื่อ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sin</m:t>
                        </m:r>
                      </m:fName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≈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𝜃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th-TH" sz="16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จะได้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num>
                      <m:den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40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i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ω</m:t>
                            </m:r>
                          </m:e>
                          <m:sub>
                            <m:r>
                              <a:rPr lang="en-US" sz="1400" i="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sz="1400" i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140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θ</m:t>
                    </m:r>
                  </m:oMath>
                </a14:m>
                <a:endParaRPr lang="en-US" sz="16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endParaRPr lang="th-TH" sz="16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th-TH" sz="16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เราจะจัดสมการให้อยู่ในรูปสมการเชิงอนุพันธ์เชิงเส้นที่</a:t>
                </a:r>
                <a:r>
                  <a:rPr lang="th-TH" sz="1600" dirty="0" err="1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มีสัม</a:t>
                </a:r>
                <a:r>
                  <a:rPr lang="th-TH" sz="16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ประสิทธ์เป็นค่าคงที่</a:t>
                </a:r>
              </a:p>
              <a:p>
                <a:r>
                  <a:rPr lang="th-TH" sz="16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                              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num>
                      <m:den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ω</m:t>
                            </m:r>
                          </m:e>
                          <m:sub>
                            <m:r>
                              <a:rPr lang="en-US" sz="140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sz="140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14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θ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=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0</a:t>
                </a:r>
              </a:p>
              <a:p>
                <a:r>
                  <a:rPr lang="th-TH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จะได้คำตอบทั่วไปของสมการคือ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th-TH" sz="16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𝜃</m:t>
                    </m:r>
                    <m:r>
                      <a:rPr lang="en-US" sz="16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</m:ctrlPr>
                      </m:sSubPr>
                      <m:e>
                        <m:r>
                          <a:rPr lang="th-TH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0</m:t>
                        </m:r>
                      </m:sub>
                    </m:sSub>
                    <m:r>
                      <a:rPr lang="en-US" sz="16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(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𝜔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0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𝑡</m:t>
                        </m:r>
                      </m:sup>
                    </m:s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−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𝜔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0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)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/2</a:t>
                </a:r>
                <a:endParaRPr lang="en-US" sz="18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endParaRPr lang="en-US" sz="18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>
          <p:sp>
            <p:nvSpPr>
              <p:cNvPr id="7" name="สี่เหลี่ยมผืนผ้า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493" y="1161824"/>
                <a:ext cx="4634293" cy="3980329"/>
              </a:xfrm>
              <a:prstGeom prst="rect">
                <a:avLst/>
              </a:prstGeom>
              <a:blipFill rotWithShape="1">
                <a:blip r:embed="rId3"/>
                <a:stretch>
                  <a:fillRect l="-1184" t="-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6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5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วงรี 1"/>
          <p:cNvSpPr/>
          <p:nvPr/>
        </p:nvSpPr>
        <p:spPr>
          <a:xfrm>
            <a:off x="1669311" y="3508742"/>
            <a:ext cx="627320" cy="6166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3368749" y="1275907"/>
            <a:ext cx="513906" cy="5132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124893" y="1456660"/>
            <a:ext cx="2083981" cy="414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124894" y="2172585"/>
            <a:ext cx="2236380" cy="506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699050" y="2831804"/>
            <a:ext cx="1031359" cy="5280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851449" y="3955312"/>
            <a:ext cx="1357425" cy="407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5411971" y="4631790"/>
            <a:ext cx="2236380" cy="3867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67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วิธีทดลอง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48639" y="1161826"/>
            <a:ext cx="3980329" cy="39803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739588" y="1562123"/>
            <a:ext cx="36333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th-TH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วิธีทดลองได้มีการจำลองสถานการณ์ </a:t>
            </a:r>
            <a:r>
              <a:rPr lang="en-US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(Simulation)</a:t>
            </a:r>
            <a:r>
              <a:rPr lang="th-TH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โดยการใช้โปรแกรมคอมพิวเตอร์ (</a:t>
            </a:r>
            <a:r>
              <a:rPr lang="en-US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Software) </a:t>
            </a:r>
            <a:r>
              <a:rPr lang="th-TH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เข้ามาช่วย เพื่อที่จะศึกษาการเคลื่อนที่ของดินสอ โดยมีการเก็บข้อมูล และทำการวิเคราะห์หาสมการที่ถูกต้องจากโปรแกรมคอมพิวเตอร์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th-TH" sz="24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956" y="1161826"/>
            <a:ext cx="2999195" cy="3108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ชื่อเรื่อง 1"/>
          <p:cNvSpPr txBox="1">
            <a:spLocks/>
          </p:cNvSpPr>
          <p:nvPr/>
        </p:nvSpPr>
        <p:spPr>
          <a:xfrm>
            <a:off x="5126956" y="4269947"/>
            <a:ext cx="3261468" cy="769782"/>
          </a:xfrm>
          <a:prstGeom prst="rect">
            <a:avLst/>
          </a:prstGeom>
        </p:spPr>
        <p:txBody>
          <a:bodyPr vert="horz" rtlCol="0" anchor="ctr">
            <a:normAutofit fontScale="7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รูปที่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แสดงการล้มของดินสอ ที่ปลายด้านล่างไม่ได้ยึดติดกับโต๊ะมีอิสระที่จะไถลไปข้างหน้าหรือข้างหลัง</a:t>
            </a:r>
            <a:endParaRPr lang="th-TH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7</a:t>
            </a:fld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6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08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7874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ผลการทดลองและการวิเคราะห์ผลการทดลอง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99" y="1562425"/>
            <a:ext cx="3461146" cy="3179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สี่เหลี่ยมผืนผ้า 15"/>
          <p:cNvSpPr/>
          <p:nvPr/>
        </p:nvSpPr>
        <p:spPr>
          <a:xfrm>
            <a:off x="4658063" y="1161825"/>
            <a:ext cx="3980329" cy="3980329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ตัวแทนเนื้อหา 1"/>
              <p:cNvSpPr>
                <a:spLocks noGrp="1"/>
              </p:cNvSpPr>
              <p:nvPr>
                <p:ph idx="1"/>
              </p:nvPr>
            </p:nvSpPr>
            <p:spPr>
              <a:xfrm>
                <a:off x="4995655" y="1561864"/>
                <a:ext cx="3305143" cy="313762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จากกราฟแสดงให้เห็นว่า มุม </a:t>
                </a:r>
                <a14:m>
                  <m:oMath xmlns:m="http://schemas.openxmlformats.org/officeDocument/2006/math">
                    <m:r>
                      <a:rPr lang="th-TH" sz="2000" i="1">
                        <a:latin typeface="Cambria Math"/>
                        <a:ea typeface="Cambria Math"/>
                        <a:cs typeface="Angsana New" pitchFamily="18" charset="-34"/>
                      </a:rPr>
                      <m:t>𝜃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 มีการเปลี่ยนแปลงตามกาลเวลา ของพื้นผิวที่มี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𝜇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=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0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.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15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และ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𝜇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=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0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.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5</m:t>
                    </m:r>
                  </m:oMath>
                </a14:m>
                <a:endParaRPr lang="en-US" sz="12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+mj-cs"/>
                  </a:rPr>
                  <a:t>จะเห็นว่าดินสอที่ล้มอยู่บนพื้นที่ผิวมี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+mj-cs"/>
                  </a:rPr>
                  <a:t> น้อยจะเอียงด้วยมุมที่มากกว่า และที่</a:t>
                </a:r>
                <a:r>
                  <a:rPr lang="en-US" dirty="0">
                    <a:ea typeface="Cambria Math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</m:oMath>
                </a14:m>
                <a:r>
                  <a:rPr lang="en-US" dirty="0" smtClean="0">
                    <a:latin typeface="Angsana New" pitchFamily="18" charset="-34"/>
                    <a:cs typeface="+mj-cs"/>
                  </a:rPr>
                  <a:t> 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มากจะเอียงด้วยมุมที่น้อยกว่า </a:t>
                </a:r>
              </a:p>
              <a:p>
                <a:pPr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+mj-cs"/>
                  </a:rPr>
                  <a:t>เช่น ที่ </a:t>
                </a:r>
                <a:r>
                  <a:rPr lang="en-US" dirty="0" smtClean="0">
                    <a:latin typeface="Angsana New" pitchFamily="18" charset="-34"/>
                    <a:cs typeface="+mj-cs"/>
                  </a:rPr>
                  <a:t>0.5 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วินาที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0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.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15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)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+mj-cs"/>
                  </a:rPr>
                  <a:t>จะเบนด้วยมุมประมาณ</a:t>
                </a:r>
                <a:r>
                  <a:rPr lang="en-US" dirty="0" smtClean="0">
                    <a:latin typeface="Angsana New" pitchFamily="18" charset="-34"/>
                    <a:cs typeface="+mj-cs"/>
                  </a:rPr>
                  <a:t>45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องศา และ</a:t>
                </a:r>
                <a:r>
                  <a:rPr lang="en-US" dirty="0">
                    <a:ea typeface="Cambria Math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(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0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.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5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)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+mj-cs"/>
                  </a:rPr>
                  <a:t>จะเบนด้วยมุมประมาณ </a:t>
                </a:r>
                <a:r>
                  <a:rPr lang="en-US" dirty="0" smtClean="0">
                    <a:latin typeface="Angsana New" pitchFamily="18" charset="-34"/>
                    <a:cs typeface="+mj-cs"/>
                  </a:rPr>
                  <a:t>40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 องศา</a:t>
                </a:r>
                <a:endParaRPr lang="en-US" dirty="0">
                  <a:latin typeface="Angsana New" pitchFamily="18" charset="-34"/>
                  <a:cs typeface="+mj-cs"/>
                </a:endParaRPr>
              </a:p>
            </p:txBody>
          </p:sp>
        </mc:Choice>
        <mc:Fallback xmlns="">
          <p:sp>
            <p:nvSpPr>
              <p:cNvPr id="17" name="ตัวแทนเนื้อหา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95655" y="1561864"/>
                <a:ext cx="3305143" cy="3137620"/>
              </a:xfrm>
              <a:blipFill rotWithShape="1">
                <a:blip r:embed="rId3"/>
                <a:stretch>
                  <a:fillRect l="-1657" t="-233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8</a:t>
            </a:fld>
            <a:endParaRPr lang="th-TH"/>
          </a:p>
        </p:txBody>
      </p:sp>
      <p:sp>
        <p:nvSpPr>
          <p:cNvPr id="18" name="วงรี 17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7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64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7874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ผลการทดลองและการวิเคราะห์ผลการทดลอง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658063" y="1161825"/>
            <a:ext cx="3980329" cy="3980329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ตัวแทนเนื้อหา 1"/>
          <p:cNvSpPr>
            <a:spLocks noGrp="1"/>
          </p:cNvSpPr>
          <p:nvPr>
            <p:ph idx="1"/>
          </p:nvPr>
        </p:nvSpPr>
        <p:spPr>
          <a:xfrm>
            <a:off x="5086033" y="1161826"/>
            <a:ext cx="3124388" cy="3258768"/>
          </a:xfrm>
        </p:spPr>
        <p:txBody>
          <a:bodyPr>
            <a:normAutofit/>
          </a:bodyPr>
          <a:lstStyle/>
          <a:p>
            <a:pPr algn="thaiDist">
              <a:buFont typeface="Wingdings" pitchFamily="2" charset="2"/>
              <a:buChar char="v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จากกราฟจะเห็นได้ว่า เมื่อเริ่มปล่อยดินสอแรง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N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จะลดลงเรื่อยๆเกือบจะเป็นศูนย์และเพิ่มขึ้นอีกเล็กน้อยเมื่อดินสอใกล้จะล้มลงถึงโต๊ะ</a:t>
            </a:r>
          </a:p>
          <a:p>
            <a:pPr algn="thaiDist">
              <a:buFont typeface="Wingdings" pitchFamily="2" charset="2"/>
              <a:buChar char="v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แต่แรง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F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จะค่อยๆเพิ่มขึ้นค่อนข้างแตกต่างจากแรง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N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เมื่อเริ่มปล่อยดินสอ และลดลงเมื่อดินสอใกล้จะล้มลงถึงโต๊ะ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84" y="1297625"/>
            <a:ext cx="3456436" cy="3359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>
          <a:xfrm>
            <a:off x="857884" y="4705940"/>
            <a:ext cx="3960440" cy="576064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กราฟ 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แสดงแรง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F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กับ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N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เทียบกับเวลา</a:t>
            </a:r>
            <a:endParaRPr lang="th-TH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9</a:t>
            </a:fld>
            <a:endParaRPr lang="th-TH"/>
          </a:p>
        </p:txBody>
      </p:sp>
      <p:sp>
        <p:nvSpPr>
          <p:cNvPr id="13" name="วงรี 12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8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917" y="3329002"/>
            <a:ext cx="1606620" cy="1664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8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786</Words>
  <Application>Microsoft Office PowerPoint</Application>
  <PresentationFormat>นำเสนอทางหน้าจอ (16:10)</PresentationFormat>
  <Paragraphs>85</Paragraphs>
  <Slides>12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คเณศ อธิรัตนกรัณฑ์</dc:creator>
  <cp:lastModifiedBy>4738z</cp:lastModifiedBy>
  <cp:revision>29</cp:revision>
  <dcterms:created xsi:type="dcterms:W3CDTF">2015-04-24T15:18:17Z</dcterms:created>
  <dcterms:modified xsi:type="dcterms:W3CDTF">2016-09-21T13:24:00Z</dcterms:modified>
</cp:coreProperties>
</file>