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6" r:id="rId10"/>
    <p:sldId id="267" r:id="rId11"/>
    <p:sldId id="263" r:id="rId12"/>
    <p:sldId id="268" r:id="rId13"/>
    <p:sldId id="272" r:id="rId14"/>
    <p:sldId id="269" r:id="rId15"/>
    <p:sldId id="264" r:id="rId16"/>
    <p:sldId id="271" r:id="rId17"/>
    <p:sldId id="265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1794-1F4F-4743-84E5-C506A199C55A}" type="datetimeFigureOut">
              <a:rPr lang="th-TH" smtClean="0"/>
              <a:pPr/>
              <a:t>21/09/59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60189" y="1258307"/>
            <a:ext cx="59057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การวิเคราะห์วิดีโอความเร็วสูงของการกลิ้ง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ของทรงกระบอก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49289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ผู้ทำวิจัย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2492896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Sarayuth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Phommarach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pPr marL="742950" indent="-742950"/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Pornrat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Wattanakasiwich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pPr marL="742950" indent="-742950"/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3. Ian 		Johnston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429309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นำเสนอโดย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4869160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นางสาวสายธาร	ไทยเจริญ</a:t>
            </a:r>
          </a:p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56141238	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ฟส.ด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56.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5.1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432" y="609329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48680"/>
            <a:ext cx="5976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Video analysis of rolling cylinders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ตอนที่ 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  การวัดค่าสัมประสิทธิ์แรงเสียดทาน</a:t>
            </a:r>
            <a:endParaRPr lang="en-US" sz="3600" u="sng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6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24" y="105273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นำทรงกระบอกตัน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สองอันผูกติด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กัน</a:t>
            </a:r>
          </a:p>
          <a:p>
            <a:pPr marL="514350" indent="-5143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ปรับมุมของพื้นเอียงเป็นมุม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10◦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นำ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ทรง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กระบอก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ตันทั้งสองอัน</a:t>
            </a:r>
          </a:p>
          <a:p>
            <a:pPr marL="514350" indent="-514350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วาง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ลงบน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พื้นเอียง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คำนวณหาค่าสัมประสิทธิ์แรงเสียดทาน</a:t>
            </a:r>
          </a:p>
        </p:txBody>
      </p:sp>
      <p:pic>
        <p:nvPicPr>
          <p:cNvPr id="8" name="รูปภาพ 7"/>
          <p:cNvPicPr/>
          <p:nvPr/>
        </p:nvPicPr>
        <p:blipFill>
          <a:blip r:embed="rId3" cstate="print"/>
          <a:srcRect l="64476" t="43181" r="2328" b="32269"/>
          <a:stretch>
            <a:fillRect/>
          </a:stretch>
        </p:blipFill>
        <p:spPr bwMode="auto">
          <a:xfrm>
            <a:off x="3707904" y="3356992"/>
            <a:ext cx="3888432" cy="20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71800" y="544522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การวัดค่าสัมประสิทธิ์แรงเสียดทาน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416" y="6093296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10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260648"/>
            <a:ext cx="223224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ผลการทดลอง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7728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กรณีที่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กลิ้ง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ไถล</a:t>
            </a:r>
            <a:endParaRPr lang="th-TH" sz="36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488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จากการทดลองพบว่า ทรงกระบอกกลวงที่มีรัศมีภายใน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3.5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ซม. และรัศมีภายนอก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4.0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ซม. มีการกลิ้งแบบไม่ไถลที่มุม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15.6°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3" cstate="print"/>
          <a:srcRect l="29713" t="29545" r="36147" b="28166"/>
          <a:stretch>
            <a:fillRect/>
          </a:stretch>
        </p:blipFill>
        <p:spPr bwMode="auto">
          <a:xfrm>
            <a:off x="3419872" y="3501008"/>
            <a:ext cx="2808312" cy="21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31840" y="55892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การกลิ้งแบบไม่ไถล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416" y="6093296"/>
            <a:ext cx="827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11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1247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ตอนที่ </a:t>
            </a:r>
            <a:r>
              <a:rPr lang="en-US" sz="3600" b="1" u="sng" dirty="0" smtClean="0">
                <a:latin typeface="Angsana New" pitchFamily="18" charset="-34"/>
                <a:cs typeface="Angsana New" pitchFamily="18" charset="-34"/>
              </a:rPr>
              <a:t>1</a:t>
            </a:r>
            <a:endParaRPr lang="th-TH" sz="3600" b="1" u="sng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48680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กรณีที่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กลิ้ง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ไถล</a:t>
            </a:r>
            <a:endParaRPr lang="th-TH" sz="3600" u="sng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4127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จากรูปที่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พบว่าเมื่อมุมของพื้นเอียงเพิ่มมากขึ้นการกลิ้งของทรงกระบอกกลวงจะเริ่มมีการไถล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รูปภาพ 10"/>
          <p:cNvPicPr/>
          <p:nvPr/>
        </p:nvPicPr>
        <p:blipFill>
          <a:blip r:embed="rId3" cstate="print"/>
          <a:srcRect l="63687" t="29545" r="2173" b="25800"/>
          <a:stretch>
            <a:fillRect/>
          </a:stretch>
        </p:blipFill>
        <p:spPr bwMode="auto">
          <a:xfrm>
            <a:off x="3563888" y="2852936"/>
            <a:ext cx="3024336" cy="23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47864" y="522920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การกลิ้งแบบไถล</a:t>
            </a:r>
          </a:p>
          <a:p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8316416" y="6093296"/>
            <a:ext cx="827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12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ตอนที่ </a:t>
            </a:r>
            <a:r>
              <a:rPr lang="en-US" sz="3600" b="1" u="sng" dirty="0" smtClean="0">
                <a:latin typeface="Angsana New" pitchFamily="18" charset="-34"/>
                <a:cs typeface="Angsana New" pitchFamily="18" charset="-34"/>
              </a:rPr>
              <a:t>2</a:t>
            </a:r>
            <a:endParaRPr lang="th-TH" sz="3600" b="1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การวัดค่าสัมประสิทธิ์แรงเสียดทาน</a:t>
            </a:r>
            <a:endParaRPr lang="th-TH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98884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จากการทดลองพบว่า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ค่าสัมประสิทธิ์แรงเสียดทา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นมีค่าเท่ากับ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0.131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ซึ่งคำนวณหาค่า </a:t>
            </a:r>
            <a:r>
              <a:rPr lang="en-US" sz="3600" i="1" dirty="0" err="1" smtClean="0">
                <a:latin typeface="Angsana New" pitchFamily="18" charset="-34"/>
                <a:cs typeface="Angsana New" pitchFamily="18" charset="-34"/>
              </a:rPr>
              <a:t>μ</a:t>
            </a:r>
            <a:r>
              <a:rPr lang="en-US" sz="3600" baseline="-25000" dirty="0" err="1" smtClean="0">
                <a:latin typeface="Angsana New" pitchFamily="18" charset="-34"/>
                <a:cs typeface="Angsana New" pitchFamily="18" charset="-34"/>
              </a:rPr>
              <a:t>s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ได้จากสมการ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33569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aseline="-25000" dirty="0" smtClean="0"/>
              <a:t>    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40770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pic>
        <p:nvPicPr>
          <p:cNvPr id="11" name="รูปภาพ 1" descr="Untitled.png"/>
          <p:cNvPicPr/>
          <p:nvPr/>
        </p:nvPicPr>
        <p:blipFill>
          <a:blip r:embed="rId3" cstate="print"/>
          <a:srcRect l="22216" t="41736" r="54445" b="45552"/>
          <a:stretch>
            <a:fillRect/>
          </a:stretch>
        </p:blipFill>
        <p:spPr>
          <a:xfrm>
            <a:off x="2843808" y="3501008"/>
            <a:ext cx="3816424" cy="144016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332656"/>
            <a:ext cx="338437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วิเคราะห์ผลการทดลอง</a:t>
            </a:r>
            <a:endParaRPr lang="th-TH" sz="3600" b="1" dirty="0"/>
          </a:p>
        </p:txBody>
      </p:sp>
      <p:pic>
        <p:nvPicPr>
          <p:cNvPr id="7" name="รูปภาพ 0" descr="Untitled1.png"/>
          <p:cNvPicPr/>
          <p:nvPr/>
        </p:nvPicPr>
        <p:blipFill>
          <a:blip r:embed="rId3" cstate="print"/>
          <a:srcRect l="30412" t="45562" r="42333" b="25740"/>
          <a:stretch>
            <a:fillRect/>
          </a:stretch>
        </p:blipFill>
        <p:spPr>
          <a:xfrm>
            <a:off x="2339752" y="1412776"/>
            <a:ext cx="5184576" cy="3126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479715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9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การเปรียบเทียบการกลิ้งแบบไม่ไถลและ</a:t>
            </a:r>
          </a:p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แบบไถล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ของทรงกระบอกตันและกลวง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408" y="6093296"/>
            <a:ext cx="720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13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692696"/>
            <a:ext cx="28803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สรุปผลการทดลอง</a:t>
            </a:r>
            <a:endParaRPr lang="th-TH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556792"/>
            <a:ext cx="75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104" y="1916832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ข้อมูลจากการเคลื่อนที่ตามสภาพจริงมีความถูกต้อง 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เทียบกับทฤษฎีของการกลิ้งลงบนพื้นเอียง และ พบว่าค่าสัมประสิทธิ์ของแรงเสียด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ทานมี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ค่าเท่ากับ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0.131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ซึ่งมีความคลาดเคลื่อนเพียง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เล็กน้อย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8244408" y="6093296"/>
            <a:ext cx="720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14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548680"/>
            <a:ext cx="20882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แหล่งอ้างอิง</a:t>
            </a:r>
            <a:endParaRPr lang="th-TH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1032" y="170080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Sarayuth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Phommarach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Pornrat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Wattanakasiwich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andIanJohnston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. (2011). Video analysis of rolling cylinders. </a:t>
            </a:r>
            <a:r>
              <a:rPr lang="en-US" sz="3600" i="1" dirty="0" smtClean="0">
                <a:latin typeface="Angsana New" pitchFamily="18" charset="-34"/>
                <a:cs typeface="Angsana New" pitchFamily="18" charset="-34"/>
              </a:rPr>
              <a:t>IOP Publishing Ltd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, 47, 189-196.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6416" y="6093296"/>
            <a:ext cx="827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15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27687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จบการนำเสนอ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3645024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ขอบคุณค่ะ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มุมมน 10"/>
          <p:cNvSpPr/>
          <p:nvPr/>
        </p:nvSpPr>
        <p:spPr>
          <a:xfrm>
            <a:off x="2123728" y="1340769"/>
            <a:ext cx="2232248" cy="79208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548680"/>
            <a:ext cx="14401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 Outline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1484784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วัตถุประสงค์	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ผลการทดลอง</a:t>
            </a:r>
          </a:p>
          <a:p>
            <a:pPr marL="742950" indent="-742950">
              <a:buAutoNum type="arabicPeriod"/>
            </a:pP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บทนำ		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วิเคราะห์ผลการทดลอง</a:t>
            </a:r>
          </a:p>
          <a:p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ทฤษฎี		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สรุปผลการทดลอง</a:t>
            </a:r>
          </a:p>
          <a:p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วิธีการทดลอง 	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8.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แหล่งอ้างอิง</a:t>
            </a:r>
          </a:p>
          <a:p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432" y="609329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2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692696"/>
            <a:ext cx="223224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วัตถุประสงค์</a:t>
            </a:r>
            <a:endParaRPr lang="th-TH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128" y="213285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เพื่อศึกษา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กลิ้งลง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บนพื้น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เอียงของทรงกระบอกตันและทรงกระบอกกลวงที่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มุมแตกต่างกัน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342900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เพื่อหา</a:t>
            </a:r>
            <a:r>
              <a:rPr lang="th-TH" sz="3600" dirty="0" err="1">
                <a:latin typeface="Angsana New" pitchFamily="18" charset="-34"/>
                <a:cs typeface="Angsana New" pitchFamily="18" charset="-34"/>
              </a:rPr>
              <a:t>ค่าสัม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ประสิทธ์แรงเสียดทาน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8424" y="609329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3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692696"/>
            <a:ext cx="13681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บทนำ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916832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เคลื่อนที่โดยการกลิ้งเป็นปรากฏการณ์ที่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ซับซ้อนเนื่องจากมีค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วามเกี่ยวข้องกับ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ทฤษฎีทางฟิสิกส์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เป็นจำนวน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มาก เช่น แรงเสียดทาน กฎการอนุรักษ์พลังงาน และความเร็วสัมพัทธ์ เป็นต้น</a:t>
            </a:r>
            <a:endParaRPr lang="th-TH" sz="3600" dirty="0" smtClean="0"/>
          </a:p>
          <a:p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0432" y="60212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4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476672"/>
            <a:ext cx="151216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ทฤษฎี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4847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432" y="609329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5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15719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เงื่อนไขของการกลิ้งลงบนพื้นเอียง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 descr="ผลการค้นหารูปภาพสำหรับ การกลิ้งของวัตถุบนพื้นเอีย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4896544" cy="3345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>
                <a:latin typeface="Angsana New" pitchFamily="18" charset="-34"/>
                <a:cs typeface="Angsana New" pitchFamily="18" charset="-34"/>
              </a:rPr>
              <a:t>กรณีที่ </a:t>
            </a:r>
            <a:r>
              <a:rPr lang="en-US" sz="3600" u="sng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กลิ้ง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ไถล</a:t>
            </a:r>
            <a:endParaRPr lang="th-TH" sz="36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จุด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ศูนย์กลาง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มวลของการ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เคลื่อนที่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สัดส่วนกับการกระจัดเชิงมุม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ซึ่งเป็นไป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ตามสูตร </a:t>
            </a:r>
            <a:r>
              <a:rPr lang="en-US" sz="3600" i="1" dirty="0" smtClean="0">
                <a:latin typeface="Angsana New" pitchFamily="18" charset="-34"/>
                <a:cs typeface="Angsana New" pitchFamily="18" charset="-34"/>
              </a:rPr>
              <a:t>S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= </a:t>
            </a:r>
            <a:r>
              <a:rPr lang="en-US" sz="2400" i="1" dirty="0" err="1" smtClean="0">
                <a:latin typeface="Angsana New" pitchFamily="18" charset="-34"/>
                <a:cs typeface="Angsana New" pitchFamily="18" charset="-34"/>
              </a:rPr>
              <a:t>θ</a:t>
            </a:r>
            <a:r>
              <a:rPr lang="en-US" sz="3600" i="1" dirty="0" err="1" smtClean="0">
                <a:latin typeface="Angsana New" pitchFamily="18" charset="-34"/>
                <a:cs typeface="Angsana New" pitchFamily="18" charset="-34"/>
              </a:rPr>
              <a:t>R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3" cstate="print"/>
          <a:srcRect l="29056" t="23182" r="37339" b="45909"/>
          <a:stretch>
            <a:fillRect/>
          </a:stretch>
        </p:blipFill>
        <p:spPr bwMode="auto">
          <a:xfrm>
            <a:off x="3563888" y="2780928"/>
            <a:ext cx="4392488" cy="24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3848" y="537321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การกลิ้งลงบนพื้นเอียงโดยไม่ไถล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0432" y="6093296"/>
            <a:ext cx="3600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6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9269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กรณีที่ 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กลิ้ง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ไถล</a:t>
            </a:r>
            <a:endParaRPr lang="th-TH" sz="3600" u="sng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6288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กลิ้งแบบไถล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เกิดขึ้นเมื่อมีค่าสัมประสิทธิ์ของแรงเสียดทานมาเกี่ยวข้อง</a:t>
            </a:r>
            <a:endParaRPr lang="th-TH" sz="3600" dirty="0"/>
          </a:p>
        </p:txBody>
      </p:sp>
      <p:pic>
        <p:nvPicPr>
          <p:cNvPr id="8" name="รูปภาพ 7"/>
          <p:cNvPicPr/>
          <p:nvPr/>
        </p:nvPicPr>
        <p:blipFill>
          <a:blip r:embed="rId3" cstate="print"/>
          <a:srcRect l="63793" t="22727" r="1945" b="33182"/>
          <a:stretch>
            <a:fillRect/>
          </a:stretch>
        </p:blipFill>
        <p:spPr bwMode="auto">
          <a:xfrm>
            <a:off x="4067944" y="2780928"/>
            <a:ext cx="3600400" cy="235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59224" y="52292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การกลิ้งลงพื้นเอียงเมื่อมีแรงเสียดทาน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2440" y="6093296"/>
            <a:ext cx="432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7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404664"/>
            <a:ext cx="223224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วิธีการทดลอง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196752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3" cstate="print"/>
          <a:srcRect l="35945" t="31347" r="35739" b="25769"/>
          <a:stretch>
            <a:fillRect/>
          </a:stretch>
        </p:blipFill>
        <p:spPr bwMode="auto">
          <a:xfrm>
            <a:off x="3347864" y="3645024"/>
            <a:ext cx="3096344" cy="19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5856" y="56612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การติดตั้งอุปกรณ์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184482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จัดอุปกรณ์การทดลองตามรูปที่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pPr marL="742950" indent="-7429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นำเทปขาวติดที่จุดศูนย์กลางมวลและขอบของทรงบอก</a:t>
            </a:r>
          </a:p>
          <a:p>
            <a:pPr marL="742950" indent="-742950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เพื่อระบุตำแหน่ง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52536" y="126876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ตอนที่ 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1 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การกลิ้งของทรงกระบอก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  </a:t>
            </a:r>
            <a:endParaRPr lang="th-TH" sz="36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0432" y="6093296"/>
            <a:ext cx="432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8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นำทรงกระบอกตันวางที่ปลายพื้นเอียงแล้วปล่อยให้กลิ้งลงพื้นเอียง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จับภาพการเคลื่อนที่ด้วยกล้องวิดีโอความเร็วสูง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300 frames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 )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เปลี่ยนชนิดของทรงกระบอก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ปรับมุมของพื้นเอียง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นำวิดีโอไปวิเคราะห์ผลการทดลองด้วยโปรแกรม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Tracker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3" cstate="print"/>
          <a:srcRect l="35733" t="27046" r="8784" b="15682"/>
          <a:stretch>
            <a:fillRect/>
          </a:stretch>
        </p:blipFill>
        <p:spPr bwMode="auto">
          <a:xfrm>
            <a:off x="3563888" y="2996952"/>
            <a:ext cx="3744416" cy="234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5856" y="544522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การวิเคราะห์ผลการทดลอง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5928" y="6093296"/>
            <a:ext cx="6480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9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480</Words>
  <Application>Microsoft Office PowerPoint</Application>
  <PresentationFormat>นำเสนอทางหน้าจอ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Asus</cp:lastModifiedBy>
  <cp:revision>84</cp:revision>
  <dcterms:created xsi:type="dcterms:W3CDTF">2016-09-07T02:39:47Z</dcterms:created>
  <dcterms:modified xsi:type="dcterms:W3CDTF">2016-09-21T13:08:27Z</dcterms:modified>
</cp:coreProperties>
</file>