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97" r:id="rId3"/>
    <p:sldId id="312" r:id="rId4"/>
    <p:sldId id="304" r:id="rId5"/>
    <p:sldId id="305" r:id="rId6"/>
    <p:sldId id="306" r:id="rId7"/>
    <p:sldId id="314" r:id="rId8"/>
    <p:sldId id="309" r:id="rId9"/>
    <p:sldId id="310" r:id="rId10"/>
    <p:sldId id="311" r:id="rId11"/>
    <p:sldId id="313" r:id="rId12"/>
    <p:sldId id="315" r:id="rId13"/>
    <p:sldId id="316" r:id="rId14"/>
    <p:sldId id="317" r:id="rId15"/>
    <p:sldId id="318" r:id="rId16"/>
    <p:sldId id="303" r:id="rId17"/>
    <p:sldId id="323" r:id="rId18"/>
    <p:sldId id="324" r:id="rId19"/>
    <p:sldId id="325" r:id="rId20"/>
    <p:sldId id="320" r:id="rId21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647" autoAdjust="0"/>
  </p:normalViewPr>
  <p:slideViewPr>
    <p:cSldViewPr>
      <p:cViewPr>
        <p:scale>
          <a:sx n="77" d="100"/>
          <a:sy n="77" d="100"/>
        </p:scale>
        <p:origin x="-3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h-TH" sz="2400">
                <a:latin typeface="Times New Roman" pitchFamily="18" charset="0"/>
                <a:cs typeface="Angsana New" pitchFamily="18" charset="-34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th-TH" sz="2400">
                  <a:latin typeface="Times New Roman" pitchFamily="18" charset="0"/>
                  <a:cs typeface="Angsana New" pitchFamily="18" charset="-34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th-TH" sz="2400">
                  <a:latin typeface="Times New Roman" pitchFamily="18" charset="0"/>
                  <a:cs typeface="Angsana New" pitchFamily="18" charset="-34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th-TH" sz="2400">
                  <a:latin typeface="Times New Roman" pitchFamily="18" charset="0"/>
                  <a:cs typeface="Angsana New" pitchFamily="18" charset="-34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</p:grpSp>
      </p:grpSp>
      <p:sp>
        <p:nvSpPr>
          <p:cNvPr id="4711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/>
              <a:t>คลิกเพื่อแก้ไขลักษณะต้นแบบชื่อเรื่อง</a:t>
            </a:r>
          </a:p>
        </p:txBody>
      </p:sp>
      <p:sp>
        <p:nvSpPr>
          <p:cNvPr id="4711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h-TH"/>
              <a:t>คลิกเพื่อแก้ไขลักษณะต้นแบบหัวข้อย่อย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937E0-D3A8-4A8E-936A-3D3397CB98E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7EF56-CE95-4229-ACC8-22C38D41266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0E5EC-2CF2-4A52-B987-D3D3796522A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4A88D-171B-42F8-8732-52103AA18A3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F3EE0-23BE-4FB9-BB5B-98EA9E4AF13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9F1FC-8B3A-41D5-B19E-27684BC72DA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B4219-EF0B-41CE-BB9C-9A55038743B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83B87-57D8-450A-BD08-01300D39E62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08DDD-194F-44A1-AE8D-D3BBD7281CD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F91F6-2E4A-40E7-A068-CC4A97D1865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51958-19B6-4EE8-B595-1DA2A6D2C54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4608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h-TH" sz="2400">
                <a:latin typeface="Times New Roman" pitchFamily="18" charset="0"/>
                <a:cs typeface="Angsana New" pitchFamily="18" charset="-34"/>
              </a:endParaRPr>
            </a:p>
          </p:txBody>
        </p:sp>
        <p:grpSp>
          <p:nvGrpSpPr>
            <p:cNvPr id="2058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4608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th-TH" sz="2400">
                  <a:latin typeface="Times New Roman" pitchFamily="18" charset="0"/>
                  <a:cs typeface="Angsana New" pitchFamily="18" charset="-34"/>
                </a:endParaRPr>
              </a:p>
            </p:txBody>
          </p:sp>
          <p:sp>
            <p:nvSpPr>
              <p:cNvPr id="4608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</p:grpSp>
      </p:grpSp>
      <p:sp>
        <p:nvSpPr>
          <p:cNvPr id="205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คลิกเพื่อแก้ไขลักษณะต้นแบบชื่อเรื่อง</a:t>
            </a:r>
          </a:p>
        </p:txBody>
      </p:sp>
      <p:sp>
        <p:nvSpPr>
          <p:cNvPr id="205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4608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609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609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cs typeface="+mn-cs"/>
              </a:defRPr>
            </a:lvl1pPr>
          </a:lstStyle>
          <a:p>
            <a:pPr>
              <a:defRPr/>
            </a:pPr>
            <a:fld id="{7796CCD3-1EF5-4D21-85D3-81323F5B8DF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ngsana New" pitchFamily="18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ngsana New" pitchFamily="18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ngsana New" pitchFamily="18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ngsana New" pitchFamily="18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ngsana New" pitchFamily="18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ngsana New" pitchFamily="18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ngsana New" pitchFamily="18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3050" y="1143000"/>
            <a:ext cx="6629400" cy="2209800"/>
          </a:xfrm>
        </p:spPr>
        <p:txBody>
          <a:bodyPr/>
          <a:lstStyle/>
          <a:p>
            <a:pPr algn="ctr" eaLnBrk="1" hangingPunct="1"/>
            <a:r>
              <a:rPr lang="th-TH" b="1" smtClean="0">
                <a:latin typeface="Angsana New" pitchFamily="18" charset="-34"/>
              </a:rPr>
              <a:t>แถวลำดับ (</a:t>
            </a:r>
            <a:r>
              <a:rPr lang="en-US" b="1" smtClean="0">
                <a:latin typeface="Angsana New" pitchFamily="18" charset="-34"/>
              </a:rPr>
              <a:t>Array)</a:t>
            </a:r>
            <a:endParaRPr lang="th-TH" b="1" smtClean="0">
              <a:latin typeface="Angsana New" pitchFamily="18" charset="-34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สาขาวิชาคอมพิวเตอร์</a:t>
            </a:r>
          </a:p>
          <a:p>
            <a:pPr eaLnBrk="1" hangingPunct="1"/>
            <a:r>
              <a:rPr lang="th-TH" smtClean="0"/>
              <a:t>คณะวิทยาศาสตร์และเทคโนโลยี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z="3800" smtClean="0">
                <a:latin typeface="Angsana New" pitchFamily="18" charset="-34"/>
              </a:rPr>
              <a:t>ตัวอย่างการใช้อาร์เรย์ 1 มิติร่วมกับโครงสร้างการทำงานซ้ำ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755650" y="1585913"/>
          <a:ext cx="2330450" cy="511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Visio" r:id="rId3" imgW="1532520" imgH="3362040" progId="Visio.Drawing.11">
                  <p:embed/>
                </p:oleObj>
              </mc:Choice>
              <mc:Fallback>
                <p:oleObj name="Visio" r:id="rId3" imgW="1532520" imgH="3362040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585913"/>
                        <a:ext cx="2330450" cy="5113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6"/>
          <p:cNvSpPr>
            <a:spLocks noChangeArrowheads="1"/>
          </p:cNvSpPr>
          <p:nvPr/>
        </p:nvSpPr>
        <p:spPr bwMode="auto">
          <a:xfrm>
            <a:off x="3635375" y="1773238"/>
            <a:ext cx="5400675" cy="424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800">
                <a:latin typeface="Angsana New" pitchFamily="18" charset="-34"/>
                <a:cs typeface="Angsana New" pitchFamily="18" charset="-34"/>
              </a:rPr>
              <a:t>#include &lt;stdio.h&gt;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800">
                <a:latin typeface="Angsana New" pitchFamily="18" charset="-34"/>
                <a:cs typeface="Angsana New" pitchFamily="18" charset="-34"/>
              </a:rPr>
              <a:t>#include &lt;conio.h&gt;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800">
                <a:latin typeface="Angsana New" pitchFamily="18" charset="-34"/>
                <a:cs typeface="Angsana New" pitchFamily="18" charset="-34"/>
              </a:rPr>
              <a:t>void main(void)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800">
                <a:latin typeface="Angsana New" pitchFamily="18" charset="-34"/>
                <a:cs typeface="Angsana New" pitchFamily="18" charset="-34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800">
                <a:latin typeface="Angsana New" pitchFamily="18" charset="-34"/>
                <a:cs typeface="Angsana New" pitchFamily="18" charset="-34"/>
              </a:rPr>
              <a:t>     int n[3]={10,20,30};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800">
                <a:latin typeface="Angsana New" pitchFamily="18" charset="-34"/>
                <a:cs typeface="Angsana New" pitchFamily="18" charset="-34"/>
              </a:rPr>
              <a:t>     int i;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800">
                <a:latin typeface="Angsana New" pitchFamily="18" charset="-34"/>
                <a:cs typeface="Angsana New" pitchFamily="18" charset="-34"/>
              </a:rPr>
              <a:t>	clrscr();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800">
                <a:latin typeface="Angsana New" pitchFamily="18" charset="-34"/>
                <a:cs typeface="Angsana New" pitchFamily="18" charset="-34"/>
              </a:rPr>
              <a:t>	for(i=0;i&lt;=2;i++)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800">
                <a:latin typeface="Angsana New" pitchFamily="18" charset="-34"/>
                <a:cs typeface="Angsana New" pitchFamily="18" charset="-34"/>
              </a:rPr>
              <a:t>		printf("Array[%d] = %d\n",i,n[i]);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800">
                <a:latin typeface="Angsana New" pitchFamily="18" charset="-34"/>
                <a:cs typeface="Angsana New" pitchFamily="18" charset="-34"/>
              </a:rPr>
              <a:t>}</a:t>
            </a:r>
            <a:endParaRPr lang="th-TH" sz="280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z="3800" b="1" smtClean="0">
                <a:latin typeface="Angsana New" pitchFamily="18" charset="-34"/>
              </a:rPr>
              <a:t>อาร์เรย์หลายมิติ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00188" y="3059113"/>
          <a:ext cx="2071704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7926"/>
                <a:gridCol w="517926"/>
                <a:gridCol w="517926"/>
                <a:gridCol w="517926"/>
              </a:tblGrid>
              <a:tr h="50006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72188" y="2344738"/>
          <a:ext cx="2071704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7926"/>
                <a:gridCol w="517926"/>
                <a:gridCol w="517926"/>
                <a:gridCol w="517926"/>
              </a:tblGrid>
              <a:tr h="50006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643563" y="2773363"/>
          <a:ext cx="2071704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7926"/>
                <a:gridCol w="517926"/>
                <a:gridCol w="517926"/>
                <a:gridCol w="517926"/>
              </a:tblGrid>
              <a:tr h="50006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214938" y="3219450"/>
          <a:ext cx="2071704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7926"/>
                <a:gridCol w="517926"/>
                <a:gridCol w="517926"/>
                <a:gridCol w="517926"/>
              </a:tblGrid>
              <a:tr h="50006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pSp>
        <p:nvGrpSpPr>
          <p:cNvPr id="13403" name="Group 30"/>
          <p:cNvGrpSpPr>
            <a:grpSpLocks/>
          </p:cNvGrpSpPr>
          <p:nvPr/>
        </p:nvGrpSpPr>
        <p:grpSpPr bwMode="auto">
          <a:xfrm>
            <a:off x="785813" y="3059113"/>
            <a:ext cx="568325" cy="1571625"/>
            <a:chOff x="714348" y="2928934"/>
            <a:chExt cx="567784" cy="1571636"/>
          </a:xfrm>
        </p:grpSpPr>
        <p:sp>
          <p:nvSpPr>
            <p:cNvPr id="13420" name="TextBox 12"/>
            <p:cNvSpPr txBox="1">
              <a:spLocks noChangeArrowheads="1"/>
            </p:cNvSpPr>
            <p:nvPr/>
          </p:nvSpPr>
          <p:spPr bwMode="auto">
            <a:xfrm>
              <a:off x="714348" y="3500438"/>
              <a:ext cx="5677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h-TH"/>
                <a:t>แถว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rot="5400000" flipH="1" flipV="1">
              <a:off x="749000" y="3178174"/>
              <a:ext cx="500065" cy="1586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none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5400000">
              <a:off x="755349" y="4254506"/>
              <a:ext cx="490541" cy="1585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none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04" name="Group 25"/>
          <p:cNvGrpSpPr>
            <a:grpSpLocks/>
          </p:cNvGrpSpPr>
          <p:nvPr/>
        </p:nvGrpSpPr>
        <p:grpSpPr bwMode="auto">
          <a:xfrm>
            <a:off x="1501775" y="4845050"/>
            <a:ext cx="2141538" cy="369888"/>
            <a:chOff x="1430587" y="4714884"/>
            <a:chExt cx="2141281" cy="369332"/>
          </a:xfrm>
        </p:grpSpPr>
        <p:sp>
          <p:nvSpPr>
            <p:cNvPr id="13417" name="TextBox 11"/>
            <p:cNvSpPr txBox="1">
              <a:spLocks noChangeArrowheads="1"/>
            </p:cNvSpPr>
            <p:nvPr/>
          </p:nvSpPr>
          <p:spPr bwMode="auto">
            <a:xfrm>
              <a:off x="2042145" y="4714884"/>
              <a:ext cx="88678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h-TH"/>
                <a:t>คอลัมน์</a:t>
              </a: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2998849" y="4927289"/>
              <a:ext cx="573019" cy="1586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none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10800000">
              <a:off x="1430587" y="4927289"/>
              <a:ext cx="569845" cy="1586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none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05" name="Group 26"/>
          <p:cNvGrpSpPr>
            <a:grpSpLocks/>
          </p:cNvGrpSpPr>
          <p:nvPr/>
        </p:nvGrpSpPr>
        <p:grpSpPr bwMode="auto">
          <a:xfrm>
            <a:off x="5214938" y="4987925"/>
            <a:ext cx="2141537" cy="369888"/>
            <a:chOff x="1430587" y="4714884"/>
            <a:chExt cx="2141281" cy="369332"/>
          </a:xfrm>
        </p:grpSpPr>
        <p:sp>
          <p:nvSpPr>
            <p:cNvPr id="13414" name="TextBox 27"/>
            <p:cNvSpPr txBox="1">
              <a:spLocks noChangeArrowheads="1"/>
            </p:cNvSpPr>
            <p:nvPr/>
          </p:nvSpPr>
          <p:spPr bwMode="auto">
            <a:xfrm>
              <a:off x="2042145" y="4714884"/>
              <a:ext cx="88678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h-TH"/>
                <a:t>คอลัมน์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2998850" y="4927289"/>
              <a:ext cx="573018" cy="1586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none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10800000">
              <a:off x="1430587" y="4927289"/>
              <a:ext cx="569844" cy="1586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none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06" name="Group 31"/>
          <p:cNvGrpSpPr>
            <a:grpSpLocks/>
          </p:cNvGrpSpPr>
          <p:nvPr/>
        </p:nvGrpSpPr>
        <p:grpSpPr bwMode="auto">
          <a:xfrm>
            <a:off x="4572000" y="3201988"/>
            <a:ext cx="568325" cy="1571625"/>
            <a:chOff x="714348" y="2928934"/>
            <a:chExt cx="567784" cy="1571636"/>
          </a:xfrm>
        </p:grpSpPr>
        <p:sp>
          <p:nvSpPr>
            <p:cNvPr id="13411" name="TextBox 32"/>
            <p:cNvSpPr txBox="1">
              <a:spLocks noChangeArrowheads="1"/>
            </p:cNvSpPr>
            <p:nvPr/>
          </p:nvSpPr>
          <p:spPr bwMode="auto">
            <a:xfrm>
              <a:off x="714348" y="3500438"/>
              <a:ext cx="5677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h-TH"/>
                <a:t>แถว</a:t>
              </a: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rot="5400000" flipH="1" flipV="1">
              <a:off x="749001" y="3178174"/>
              <a:ext cx="500065" cy="1585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none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rot="5400000">
              <a:off x="755349" y="4254506"/>
              <a:ext cx="490541" cy="1586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none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07" name="Group 35"/>
          <p:cNvGrpSpPr>
            <a:grpSpLocks/>
          </p:cNvGrpSpPr>
          <p:nvPr/>
        </p:nvGrpSpPr>
        <p:grpSpPr bwMode="auto">
          <a:xfrm rot="-3186782">
            <a:off x="7212807" y="4377531"/>
            <a:ext cx="1281112" cy="301625"/>
            <a:chOff x="1738561" y="4714884"/>
            <a:chExt cx="1568853" cy="369332"/>
          </a:xfrm>
        </p:grpSpPr>
        <p:sp>
          <p:nvSpPr>
            <p:cNvPr id="13408" name="TextBox 36"/>
            <p:cNvSpPr txBox="1">
              <a:spLocks noChangeArrowheads="1"/>
            </p:cNvSpPr>
            <p:nvPr/>
          </p:nvSpPr>
          <p:spPr bwMode="auto">
            <a:xfrm>
              <a:off x="2091838" y="4714884"/>
              <a:ext cx="78739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h-TH"/>
                <a:t>ระนาบ</a:t>
              </a: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rot="8586782" flipH="1" flipV="1">
              <a:off x="3033310" y="4823547"/>
              <a:ext cx="274113" cy="206048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none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rot="8586782">
              <a:off x="1737599" y="4856012"/>
              <a:ext cx="237175" cy="159396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none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z="3800" b="1" smtClean="0">
                <a:latin typeface="Angsana New" pitchFamily="18" charset="-34"/>
              </a:rPr>
              <a:t>อาร์เรย์ </a:t>
            </a:r>
            <a:r>
              <a:rPr lang="en-US" sz="3800" b="1" smtClean="0">
                <a:latin typeface="Angsana New" pitchFamily="18" charset="-34"/>
              </a:rPr>
              <a:t>2 </a:t>
            </a:r>
            <a:r>
              <a:rPr lang="th-TH" sz="3800" b="1" smtClean="0">
                <a:latin typeface="Angsana New" pitchFamily="18" charset="-34"/>
              </a:rPr>
              <a:t>มิติ</a:t>
            </a:r>
          </a:p>
        </p:txBody>
      </p:sp>
      <p:sp>
        <p:nvSpPr>
          <p:cNvPr id="14339" name="TextBox 26"/>
          <p:cNvSpPr txBox="1">
            <a:spLocks noChangeArrowheads="1"/>
          </p:cNvSpPr>
          <p:nvPr/>
        </p:nvSpPr>
        <p:spPr bwMode="auto">
          <a:xfrm>
            <a:off x="928688" y="1785938"/>
            <a:ext cx="77866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2400"/>
              <a:t>ลักษณะปัญหาที่ข้อมูลอยู่ในรูป </a:t>
            </a:r>
            <a:r>
              <a:rPr lang="en-US" sz="2400"/>
              <a:t>2</a:t>
            </a:r>
            <a:r>
              <a:rPr lang="th-TH" sz="2400"/>
              <a:t> มิติ ได้แก่ ข้อมูลจำนวนนักศึกษาของสถาบันซึ่งมี </a:t>
            </a:r>
            <a:r>
              <a:rPr lang="en-US" sz="2400"/>
              <a:t>5 </a:t>
            </a:r>
            <a:r>
              <a:rPr lang="th-TH" sz="2400"/>
              <a:t>คณะวิชา แต่ละคณะวิชามี </a:t>
            </a:r>
            <a:r>
              <a:rPr lang="en-US" sz="2400"/>
              <a:t>4 </a:t>
            </a:r>
            <a:r>
              <a:rPr lang="th-TH" sz="2400"/>
              <a:t>ชั้นปี มีลักษณะการเก็บข้อมูลดังรูป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1690688" y="3214688"/>
          <a:ext cx="6096000" cy="31089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71702"/>
                <a:gridCol w="928694"/>
                <a:gridCol w="1143008"/>
                <a:gridCol w="1000132"/>
                <a:gridCol w="9524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itchFamily="18" charset="-34"/>
                          <a:cs typeface="Angsana New" pitchFamily="18" charset="-34"/>
                        </a:rPr>
                        <a:t>คณะ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itchFamily="18" charset="-34"/>
                          <a:cs typeface="Angsana New" pitchFamily="18" charset="-34"/>
                        </a:rPr>
                        <a:t>ปี </a:t>
                      </a:r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itchFamily="18" charset="-34"/>
                          <a:cs typeface="Angsana New" pitchFamily="18" charset="-34"/>
                        </a:rPr>
                        <a:t>ปี </a:t>
                      </a:r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itchFamily="18" charset="-34"/>
                          <a:cs typeface="Angsana New" pitchFamily="18" charset="-34"/>
                        </a:rPr>
                        <a:t>ปี</a:t>
                      </a:r>
                      <a:r>
                        <a:rPr lang="th-TH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itchFamily="18" charset="-34"/>
                          <a:cs typeface="Angsana New" pitchFamily="18" charset="-34"/>
                        </a:rPr>
                        <a:t>ปี </a:t>
                      </a:r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4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itchFamily="18" charset="-34"/>
                          <a:cs typeface="Angsana New" pitchFamily="18" charset="-34"/>
                        </a:rPr>
                        <a:t>ครุศาสตร์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120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90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90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80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itchFamily="18" charset="-34"/>
                          <a:cs typeface="Angsana New" pitchFamily="18" charset="-34"/>
                        </a:rPr>
                        <a:t>มนุษยศาสตร์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150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120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130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110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itchFamily="18" charset="-34"/>
                          <a:cs typeface="Angsana New" pitchFamily="18" charset="-34"/>
                        </a:rPr>
                        <a:t>วิทยาศาสตร์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90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80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80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80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itchFamily="18" charset="-34"/>
                          <a:cs typeface="Angsana New" pitchFamily="18" charset="-34"/>
                        </a:rPr>
                        <a:t>วิทยาการจัดการ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130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120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110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110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itchFamily="18" charset="-34"/>
                          <a:cs typeface="Angsana New" pitchFamily="18" charset="-34"/>
                        </a:rPr>
                        <a:t>เกษตรศาสตร์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40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30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30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20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26"/>
          <p:cNvSpPr txBox="1">
            <a:spLocks noChangeArrowheads="1"/>
          </p:cNvSpPr>
          <p:nvPr/>
        </p:nvSpPr>
        <p:spPr bwMode="auto">
          <a:xfrm>
            <a:off x="1000125" y="1714500"/>
            <a:ext cx="67151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2400"/>
              <a:t>การประกาศตัวแปรเพื่อเก็บข้อมูลดังกล่าว ทำได้โดย</a:t>
            </a:r>
            <a:endParaRPr lang="en-US" sz="2400"/>
          </a:p>
          <a:p>
            <a:endParaRPr lang="en-US" sz="2400"/>
          </a:p>
          <a:p>
            <a:r>
              <a:rPr lang="en-US" sz="2400"/>
              <a:t>		int stud[5][4]</a:t>
            </a:r>
            <a:endParaRPr lang="th-TH" sz="240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1952625" y="3981450"/>
          <a:ext cx="4833620" cy="25908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179830"/>
                <a:gridCol w="1217930"/>
                <a:gridCol w="1217930"/>
                <a:gridCol w="121793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latin typeface="Angsana New" pitchFamily="18" charset="-34"/>
                          <a:cs typeface="+mn-cs"/>
                        </a:rPr>
                        <a:t>stud[0][0]</a:t>
                      </a:r>
                      <a:endParaRPr lang="th-TH" b="0" dirty="0" smtClean="0">
                        <a:latin typeface="Angsana New" pitchFamily="18" charset="-34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ngsana New" pitchFamily="18" charset="-34"/>
                          <a:cs typeface="+mn-cs"/>
                        </a:rPr>
                        <a:t>stud[0][1]</a:t>
                      </a:r>
                      <a:endParaRPr lang="th-TH" b="0" dirty="0">
                        <a:latin typeface="Angsana New" pitchFamily="18" charset="-34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ngsana New" pitchFamily="18" charset="-34"/>
                          <a:cs typeface="+mn-cs"/>
                        </a:rPr>
                        <a:t>stud[0][2]</a:t>
                      </a:r>
                      <a:endParaRPr lang="th-TH" b="0" dirty="0">
                        <a:latin typeface="Angsana New" pitchFamily="18" charset="-34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ngsana New" pitchFamily="18" charset="-34"/>
                          <a:cs typeface="+mn-cs"/>
                        </a:rPr>
                        <a:t>stud[0][3]</a:t>
                      </a:r>
                      <a:endParaRPr lang="th-TH" b="0" dirty="0">
                        <a:latin typeface="Angsana New" pitchFamily="18" charset="-34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+mn-cs"/>
                        </a:rPr>
                        <a:t>stud[1][0]</a:t>
                      </a:r>
                      <a:endParaRPr lang="th-TH" dirty="0">
                        <a:latin typeface="Angsana New" pitchFamily="18" charset="-34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+mn-cs"/>
                        </a:rPr>
                        <a:t>stud[1][1]</a:t>
                      </a:r>
                      <a:endParaRPr lang="th-TH" dirty="0">
                        <a:latin typeface="Angsana New" pitchFamily="18" charset="-34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+mn-cs"/>
                        </a:rPr>
                        <a:t>stud[1][2]</a:t>
                      </a:r>
                      <a:endParaRPr lang="th-TH" dirty="0">
                        <a:latin typeface="Angsana New" pitchFamily="18" charset="-34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+mn-cs"/>
                        </a:rPr>
                        <a:t>stud[1][3]</a:t>
                      </a:r>
                      <a:endParaRPr lang="th-TH" dirty="0">
                        <a:latin typeface="Angsana New" pitchFamily="18" charset="-34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+mn-cs"/>
                        </a:rPr>
                        <a:t>stud[2][0]</a:t>
                      </a:r>
                      <a:endParaRPr lang="th-TH" dirty="0">
                        <a:latin typeface="Angsana New" pitchFamily="18" charset="-34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+mn-cs"/>
                        </a:rPr>
                        <a:t>stud[2][1]</a:t>
                      </a:r>
                      <a:endParaRPr lang="th-TH" dirty="0">
                        <a:latin typeface="Angsana New" pitchFamily="18" charset="-34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+mn-cs"/>
                        </a:rPr>
                        <a:t>stud[2][2]</a:t>
                      </a:r>
                      <a:endParaRPr lang="th-TH" dirty="0">
                        <a:latin typeface="Angsana New" pitchFamily="18" charset="-34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+mn-cs"/>
                        </a:rPr>
                        <a:t>stud[2][3]</a:t>
                      </a:r>
                      <a:endParaRPr lang="th-TH" dirty="0">
                        <a:latin typeface="Angsana New" pitchFamily="18" charset="-34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+mn-cs"/>
                        </a:rPr>
                        <a:t>stud[3][0]</a:t>
                      </a:r>
                      <a:endParaRPr lang="th-TH" dirty="0">
                        <a:latin typeface="Angsana New" pitchFamily="18" charset="-34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+mn-cs"/>
                        </a:rPr>
                        <a:t>stud[3][1]</a:t>
                      </a:r>
                      <a:endParaRPr lang="th-TH" dirty="0">
                        <a:latin typeface="Angsana New" pitchFamily="18" charset="-34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+mn-cs"/>
                        </a:rPr>
                        <a:t>stud[3][2]</a:t>
                      </a:r>
                      <a:endParaRPr lang="th-TH" dirty="0">
                        <a:latin typeface="Angsana New" pitchFamily="18" charset="-34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+mn-cs"/>
                        </a:rPr>
                        <a:t>stud[3][3]</a:t>
                      </a:r>
                      <a:endParaRPr lang="th-TH" dirty="0">
                        <a:latin typeface="Angsana New" pitchFamily="18" charset="-34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+mn-cs"/>
                        </a:rPr>
                        <a:t>stud[4][0]</a:t>
                      </a:r>
                      <a:endParaRPr lang="th-TH" dirty="0">
                        <a:latin typeface="Angsana New" pitchFamily="18" charset="-34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+mn-cs"/>
                        </a:rPr>
                        <a:t>stud[4][1]</a:t>
                      </a:r>
                      <a:endParaRPr lang="th-TH" dirty="0">
                        <a:latin typeface="Angsana New" pitchFamily="18" charset="-34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+mn-cs"/>
                        </a:rPr>
                        <a:t>stud[4][2]</a:t>
                      </a:r>
                      <a:endParaRPr lang="th-TH" dirty="0">
                        <a:latin typeface="Angsana New" pitchFamily="18" charset="-34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+mn-cs"/>
                        </a:rPr>
                        <a:t>stud[4][3]</a:t>
                      </a:r>
                      <a:endParaRPr lang="th-TH" dirty="0">
                        <a:latin typeface="Angsana New" pitchFamily="18" charset="-34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928688" y="2857500"/>
            <a:ext cx="1785937" cy="1000125"/>
          </a:xfrm>
          <a:prstGeom prst="wedgeRoundRectCallout">
            <a:avLst>
              <a:gd name="adj1" fmla="val 123985"/>
              <a:gd name="adj2" fmla="val -5628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800" dirty="0">
                <a:solidFill>
                  <a:schemeClr val="tx1"/>
                </a:solidFill>
              </a:rPr>
              <a:t>จำนวนแถวของข้อมูล (คณะ)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5929313" y="2857500"/>
            <a:ext cx="1785937" cy="1000125"/>
          </a:xfrm>
          <a:prstGeom prst="wedgeRoundRectCallout">
            <a:avLst>
              <a:gd name="adj1" fmla="val -137574"/>
              <a:gd name="adj2" fmla="val -5429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800" dirty="0">
                <a:solidFill>
                  <a:schemeClr val="tx1"/>
                </a:solidFill>
              </a:rPr>
              <a:t>จำนวนชั้นปีของแต่ละคณะ</a:t>
            </a:r>
          </a:p>
        </p:txBody>
      </p:sp>
      <p:sp>
        <p:nvSpPr>
          <p:cNvPr id="153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z="3800" b="1" smtClean="0">
                <a:latin typeface="Angsana New" pitchFamily="18" charset="-34"/>
              </a:rPr>
              <a:t>อาร์เรย์ </a:t>
            </a:r>
            <a:r>
              <a:rPr lang="en-US" sz="3800" b="1" smtClean="0">
                <a:latin typeface="Angsana New" pitchFamily="18" charset="-34"/>
              </a:rPr>
              <a:t>2 </a:t>
            </a:r>
            <a:r>
              <a:rPr lang="th-TH" sz="3800" b="1" smtClean="0">
                <a:latin typeface="Angsana New" pitchFamily="18" charset="-34"/>
              </a:rPr>
              <a:t>มิติ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26"/>
          <p:cNvSpPr txBox="1">
            <a:spLocks noChangeArrowheads="1"/>
          </p:cNvSpPr>
          <p:nvPr/>
        </p:nvSpPr>
        <p:spPr bwMode="auto">
          <a:xfrm>
            <a:off x="928688" y="1785938"/>
            <a:ext cx="77866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2400"/>
              <a:t>การประกาศตัวแปรเพื่อเก็บข้อมูลดังกล่าว ทำดังนี้</a:t>
            </a:r>
          </a:p>
          <a:p>
            <a:endParaRPr lang="th-TH" sz="2400"/>
          </a:p>
          <a:p>
            <a:r>
              <a:rPr lang="en-US" sz="2400"/>
              <a:t>stud[5][4]</a:t>
            </a:r>
            <a:endParaRPr lang="th-TH" sz="240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2143125" y="3214688"/>
          <a:ext cx="4833620" cy="25908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179830"/>
                <a:gridCol w="1217930"/>
                <a:gridCol w="1217930"/>
                <a:gridCol w="121793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latin typeface="Angsana New" pitchFamily="18" charset="-34"/>
                          <a:cs typeface="+mn-cs"/>
                        </a:rPr>
                        <a:t>Stud[0][0]</a:t>
                      </a:r>
                      <a:endParaRPr lang="th-TH" b="0" dirty="0" smtClean="0">
                        <a:latin typeface="Angsana New" pitchFamily="18" charset="-34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ngsana New" pitchFamily="18" charset="-34"/>
                          <a:cs typeface="+mn-cs"/>
                        </a:rPr>
                        <a:t>stud[0][1]</a:t>
                      </a:r>
                      <a:endParaRPr lang="th-TH" b="0" dirty="0">
                        <a:latin typeface="Angsana New" pitchFamily="18" charset="-34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ngsana New" pitchFamily="18" charset="-34"/>
                          <a:cs typeface="+mn-cs"/>
                        </a:rPr>
                        <a:t>Stud[0][2]</a:t>
                      </a:r>
                      <a:endParaRPr lang="th-TH" b="0" dirty="0">
                        <a:latin typeface="Angsana New" pitchFamily="18" charset="-34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ngsana New" pitchFamily="18" charset="-34"/>
                          <a:cs typeface="+mn-cs"/>
                        </a:rPr>
                        <a:t>Stud[0][3]</a:t>
                      </a:r>
                      <a:endParaRPr lang="th-TH" b="0" dirty="0">
                        <a:latin typeface="Angsana New" pitchFamily="18" charset="-34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+mn-cs"/>
                        </a:rPr>
                        <a:t>stud[1][0]</a:t>
                      </a:r>
                      <a:endParaRPr lang="th-TH" dirty="0">
                        <a:latin typeface="Angsana New" pitchFamily="18" charset="-34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+mn-cs"/>
                        </a:rPr>
                        <a:t>stud[1][1]</a:t>
                      </a:r>
                      <a:endParaRPr lang="th-TH" dirty="0">
                        <a:latin typeface="Angsana New" pitchFamily="18" charset="-34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+mn-cs"/>
                        </a:rPr>
                        <a:t>stud[1][2]</a:t>
                      </a:r>
                      <a:endParaRPr lang="th-TH" dirty="0">
                        <a:latin typeface="Angsana New" pitchFamily="18" charset="-34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+mn-cs"/>
                        </a:rPr>
                        <a:t>stud[1][3]</a:t>
                      </a:r>
                      <a:endParaRPr lang="th-TH" dirty="0">
                        <a:latin typeface="Angsana New" pitchFamily="18" charset="-34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+mn-cs"/>
                        </a:rPr>
                        <a:t>stud[2][0]</a:t>
                      </a:r>
                      <a:endParaRPr lang="th-TH" dirty="0">
                        <a:latin typeface="Angsana New" pitchFamily="18" charset="-34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+mn-cs"/>
                        </a:rPr>
                        <a:t>stud[2][1]</a:t>
                      </a:r>
                      <a:endParaRPr lang="th-TH" dirty="0">
                        <a:latin typeface="Angsana New" pitchFamily="18" charset="-34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+mn-cs"/>
                        </a:rPr>
                        <a:t>stud[2][2]</a:t>
                      </a:r>
                      <a:endParaRPr lang="th-TH" dirty="0">
                        <a:latin typeface="Angsana New" pitchFamily="18" charset="-34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+mn-cs"/>
                        </a:rPr>
                        <a:t>stud[2][3]</a:t>
                      </a:r>
                      <a:endParaRPr lang="th-TH" dirty="0">
                        <a:latin typeface="Angsana New" pitchFamily="18" charset="-34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+mn-cs"/>
                        </a:rPr>
                        <a:t>stud[3][0]</a:t>
                      </a:r>
                      <a:endParaRPr lang="th-TH" dirty="0">
                        <a:latin typeface="Angsana New" pitchFamily="18" charset="-34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+mn-cs"/>
                        </a:rPr>
                        <a:t>stud[3][1]</a:t>
                      </a:r>
                      <a:endParaRPr lang="th-TH" dirty="0">
                        <a:latin typeface="Angsana New" pitchFamily="18" charset="-34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+mn-cs"/>
                        </a:rPr>
                        <a:t>stud[3][2]</a:t>
                      </a:r>
                      <a:endParaRPr lang="th-TH" dirty="0">
                        <a:latin typeface="Angsana New" pitchFamily="18" charset="-34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+mn-cs"/>
                        </a:rPr>
                        <a:t>stud[3][3]</a:t>
                      </a:r>
                      <a:endParaRPr lang="th-TH" dirty="0">
                        <a:latin typeface="Angsana New" pitchFamily="18" charset="-34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+mn-cs"/>
                        </a:rPr>
                        <a:t>stud[4][0]</a:t>
                      </a:r>
                      <a:endParaRPr lang="th-TH" dirty="0">
                        <a:latin typeface="Angsana New" pitchFamily="18" charset="-34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+mn-cs"/>
                        </a:rPr>
                        <a:t>stud[4][1]</a:t>
                      </a:r>
                      <a:endParaRPr lang="th-TH" dirty="0">
                        <a:latin typeface="Angsana New" pitchFamily="18" charset="-34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+mn-cs"/>
                        </a:rPr>
                        <a:t>stud[4][2]</a:t>
                      </a:r>
                      <a:endParaRPr lang="th-TH" dirty="0">
                        <a:latin typeface="Angsana New" pitchFamily="18" charset="-34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+mn-cs"/>
                        </a:rPr>
                        <a:t>stud[4][3]</a:t>
                      </a:r>
                      <a:endParaRPr lang="th-TH" dirty="0">
                        <a:latin typeface="Angsana New" pitchFamily="18" charset="-34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z="3800" b="1" smtClean="0">
                <a:latin typeface="Angsana New" pitchFamily="18" charset="-34"/>
              </a:rPr>
              <a:t>อาร์เรย์ </a:t>
            </a:r>
            <a:r>
              <a:rPr lang="en-US" sz="3800" b="1" smtClean="0">
                <a:latin typeface="Angsana New" pitchFamily="18" charset="-34"/>
              </a:rPr>
              <a:t>2 </a:t>
            </a:r>
            <a:r>
              <a:rPr lang="th-TH" sz="3800" b="1" smtClean="0">
                <a:latin typeface="Angsana New" pitchFamily="18" charset="-34"/>
              </a:rPr>
              <a:t>มิติ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277813"/>
            <a:ext cx="7772400" cy="1143000"/>
          </a:xfrm>
        </p:spPr>
        <p:txBody>
          <a:bodyPr/>
          <a:lstStyle/>
          <a:p>
            <a:pPr eaLnBrk="1" hangingPunct="1"/>
            <a:r>
              <a:rPr lang="th-TH" sz="3800" b="1" smtClean="0">
                <a:latin typeface="Angsana New" pitchFamily="18" charset="-34"/>
              </a:rPr>
              <a:t>อาร์เรย์ </a:t>
            </a:r>
            <a:r>
              <a:rPr lang="en-US" sz="3800" b="1" smtClean="0">
                <a:latin typeface="Angsana New" pitchFamily="18" charset="-34"/>
              </a:rPr>
              <a:t>3 </a:t>
            </a:r>
            <a:r>
              <a:rPr lang="th-TH" sz="3800" b="1" smtClean="0">
                <a:latin typeface="Angsana New" pitchFamily="18" charset="-34"/>
              </a:rPr>
              <a:t>มิติ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2643188" y="1000125"/>
          <a:ext cx="6096000" cy="31089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71702"/>
                <a:gridCol w="928694"/>
                <a:gridCol w="1143008"/>
                <a:gridCol w="1000132"/>
                <a:gridCol w="9524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rgbClr val="C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หลักสูตรที่</a:t>
                      </a:r>
                      <a:r>
                        <a:rPr lang="th-TH" baseline="0" dirty="0" smtClean="0">
                          <a:solidFill>
                            <a:srgbClr val="C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rgbClr val="C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  <a:endParaRPr lang="th-TH" dirty="0">
                        <a:solidFill>
                          <a:srgbClr val="C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itchFamily="18" charset="-34"/>
                          <a:cs typeface="Angsana New" pitchFamily="18" charset="-34"/>
                        </a:rPr>
                        <a:t>ปี </a:t>
                      </a:r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itchFamily="18" charset="-34"/>
                          <a:cs typeface="Angsana New" pitchFamily="18" charset="-34"/>
                        </a:rPr>
                        <a:t>ปี </a:t>
                      </a:r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itchFamily="18" charset="-34"/>
                          <a:cs typeface="Angsana New" pitchFamily="18" charset="-34"/>
                        </a:rPr>
                        <a:t>ปี</a:t>
                      </a:r>
                      <a:r>
                        <a:rPr lang="th-TH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itchFamily="18" charset="-34"/>
                          <a:cs typeface="Angsana New" pitchFamily="18" charset="-34"/>
                        </a:rPr>
                        <a:t>ปี </a:t>
                      </a:r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4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itchFamily="18" charset="-34"/>
                          <a:cs typeface="Angsana New" pitchFamily="18" charset="-34"/>
                        </a:rPr>
                        <a:t>ครุศาสตร์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157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109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200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79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itchFamily="18" charset="-34"/>
                          <a:cs typeface="Angsana New" pitchFamily="18" charset="-34"/>
                        </a:rPr>
                        <a:t>มนุษยศาสตร์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150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120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130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110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itchFamily="18" charset="-34"/>
                          <a:cs typeface="Angsana New" pitchFamily="18" charset="-34"/>
                        </a:rPr>
                        <a:t>วิทยาศาสตร์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90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80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80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80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itchFamily="18" charset="-34"/>
                          <a:cs typeface="Angsana New" pitchFamily="18" charset="-34"/>
                        </a:rPr>
                        <a:t>วิทยาการจัดการ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130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120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110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110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itchFamily="18" charset="-34"/>
                          <a:cs typeface="Angsana New" pitchFamily="18" charset="-34"/>
                        </a:rPr>
                        <a:t>เกษตรศาสตร์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40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30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30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20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43063" y="2249488"/>
          <a:ext cx="6096000" cy="31089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71702"/>
                <a:gridCol w="928694"/>
                <a:gridCol w="1143008"/>
                <a:gridCol w="1000132"/>
                <a:gridCol w="9524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rgbClr val="C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หลักสูตรที่</a:t>
                      </a:r>
                      <a:r>
                        <a:rPr lang="th-TH" baseline="0" dirty="0" smtClean="0">
                          <a:solidFill>
                            <a:srgbClr val="C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rgbClr val="C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  <a:endParaRPr lang="th-TH" dirty="0">
                        <a:solidFill>
                          <a:srgbClr val="C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itchFamily="18" charset="-34"/>
                          <a:cs typeface="Angsana New" pitchFamily="18" charset="-34"/>
                        </a:rPr>
                        <a:t>ปี </a:t>
                      </a:r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itchFamily="18" charset="-34"/>
                          <a:cs typeface="Angsana New" pitchFamily="18" charset="-34"/>
                        </a:rPr>
                        <a:t>ปี </a:t>
                      </a:r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itchFamily="18" charset="-34"/>
                          <a:cs typeface="Angsana New" pitchFamily="18" charset="-34"/>
                        </a:rPr>
                        <a:t>ปี</a:t>
                      </a:r>
                      <a:r>
                        <a:rPr lang="th-TH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itchFamily="18" charset="-34"/>
                          <a:cs typeface="Angsana New" pitchFamily="18" charset="-34"/>
                        </a:rPr>
                        <a:t>ปี </a:t>
                      </a:r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4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itchFamily="18" charset="-34"/>
                          <a:cs typeface="Angsana New" pitchFamily="18" charset="-34"/>
                        </a:rPr>
                        <a:t>ครุศาสตร์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155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88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75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99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itchFamily="18" charset="-34"/>
                          <a:cs typeface="Angsana New" pitchFamily="18" charset="-34"/>
                        </a:rPr>
                        <a:t>มนุษยศาสตร์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150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120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130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110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itchFamily="18" charset="-34"/>
                          <a:cs typeface="Angsana New" pitchFamily="18" charset="-34"/>
                        </a:rPr>
                        <a:t>วิทยาศาสตร์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90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80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80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80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itchFamily="18" charset="-34"/>
                          <a:cs typeface="Angsana New" pitchFamily="18" charset="-34"/>
                        </a:rPr>
                        <a:t>วิทยาการจัดการ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130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120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110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110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itchFamily="18" charset="-34"/>
                          <a:cs typeface="Angsana New" pitchFamily="18" charset="-34"/>
                        </a:rPr>
                        <a:t>เกษตรศาสตร์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40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30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30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20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42938" y="3535363"/>
          <a:ext cx="6096000" cy="31089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71702"/>
                <a:gridCol w="928694"/>
                <a:gridCol w="1143008"/>
                <a:gridCol w="1000132"/>
                <a:gridCol w="9524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rgbClr val="C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หลักสูตรที่</a:t>
                      </a:r>
                      <a:r>
                        <a:rPr lang="th-TH" baseline="0" dirty="0" smtClean="0">
                          <a:solidFill>
                            <a:srgbClr val="C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rgbClr val="C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  <a:endParaRPr lang="th-TH" dirty="0">
                        <a:solidFill>
                          <a:srgbClr val="C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itchFamily="18" charset="-34"/>
                          <a:cs typeface="Angsana New" pitchFamily="18" charset="-34"/>
                        </a:rPr>
                        <a:t>ปี </a:t>
                      </a:r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itchFamily="18" charset="-34"/>
                          <a:cs typeface="Angsana New" pitchFamily="18" charset="-34"/>
                        </a:rPr>
                        <a:t>ปี </a:t>
                      </a:r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itchFamily="18" charset="-34"/>
                          <a:cs typeface="Angsana New" pitchFamily="18" charset="-34"/>
                        </a:rPr>
                        <a:t>ปี</a:t>
                      </a:r>
                      <a:r>
                        <a:rPr lang="th-TH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itchFamily="18" charset="-34"/>
                          <a:cs typeface="Angsana New" pitchFamily="18" charset="-34"/>
                        </a:rPr>
                        <a:t>ปี </a:t>
                      </a:r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4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itchFamily="18" charset="-34"/>
                          <a:cs typeface="Angsana New" pitchFamily="18" charset="-34"/>
                        </a:rPr>
                        <a:t>ครุศาสตร์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120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90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90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80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itchFamily="18" charset="-34"/>
                          <a:cs typeface="Angsana New" pitchFamily="18" charset="-34"/>
                        </a:rPr>
                        <a:t>มนุษยศาสตร์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150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120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130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110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itchFamily="18" charset="-34"/>
                          <a:cs typeface="Angsana New" pitchFamily="18" charset="-34"/>
                        </a:rPr>
                        <a:t>วิทยาศาสตร์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90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80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80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80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itchFamily="18" charset="-34"/>
                          <a:cs typeface="Angsana New" pitchFamily="18" charset="-34"/>
                        </a:rPr>
                        <a:t>วิทยาการจัดการ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130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120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110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110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itchFamily="18" charset="-34"/>
                          <a:cs typeface="Angsana New" pitchFamily="18" charset="-34"/>
                        </a:rPr>
                        <a:t>เกษตรศาสตร์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40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30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30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gsana New" pitchFamily="18" charset="-34"/>
                          <a:cs typeface="Angsana New" pitchFamily="18" charset="-34"/>
                        </a:rPr>
                        <a:t>20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914400" y="1600200"/>
            <a:ext cx="7772400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endParaRPr lang="th-TH" sz="320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8435" name="Rectangle 6"/>
          <p:cNvSpPr>
            <a:spLocks noChangeArrowheads="1"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th-TH" sz="4200" b="1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อาร์เรย์ </a:t>
            </a:r>
            <a:r>
              <a:rPr lang="en-US" sz="4200" b="1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3 </a:t>
            </a:r>
            <a:r>
              <a:rPr lang="th-TH" sz="4200" b="1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มิติ</a:t>
            </a:r>
          </a:p>
        </p:txBody>
      </p:sp>
      <p:sp>
        <p:nvSpPr>
          <p:cNvPr id="106505" name="Rectangle 9"/>
          <p:cNvSpPr>
            <a:spLocks noChangeArrowheads="1"/>
          </p:cNvSpPr>
          <p:nvPr/>
        </p:nvSpPr>
        <p:spPr bwMode="auto">
          <a:xfrm>
            <a:off x="611188" y="1846263"/>
            <a:ext cx="7921625" cy="158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spcBef>
                <a:spcPct val="20000"/>
              </a:spcBef>
              <a:buClr>
                <a:schemeClr val="accent1"/>
              </a:buClr>
              <a:buSzPct val="75000"/>
              <a:defRPr/>
            </a:pPr>
            <a:r>
              <a:rPr lang="th-TH" sz="4400" dirty="0">
                <a:latin typeface="Angsana New" pitchFamily="18" charset="-34"/>
                <a:cs typeface="Angsana New" pitchFamily="18" charset="-34"/>
              </a:rPr>
              <a:t>  จากตัวอย่าง การประกาศตัวแปร ทำได้ดังนี้</a:t>
            </a:r>
          </a:p>
          <a:p>
            <a:pPr lvl="2">
              <a:spcBef>
                <a:spcPct val="20000"/>
              </a:spcBef>
              <a:buClr>
                <a:schemeClr val="accent1"/>
              </a:buClr>
              <a:buSzPct val="75000"/>
              <a:defRPr/>
            </a:pPr>
            <a:r>
              <a:rPr lang="en-US" sz="44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		</a:t>
            </a:r>
            <a:r>
              <a:rPr lang="en-US" sz="44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int</a:t>
            </a:r>
            <a:r>
              <a:rPr lang="en-US" sz="44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  stud[3][5][4]</a:t>
            </a:r>
            <a:endParaRPr lang="th-TH" sz="4400" dirty="0">
              <a:effectLst>
                <a:outerShdw blurRad="38100" dist="38100" dir="2700000" algn="tl">
                  <a:srgbClr val="FFFFFF"/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4500563" y="4357688"/>
            <a:ext cx="1785937" cy="1000125"/>
          </a:xfrm>
          <a:prstGeom prst="wedgeRoundRectCallout">
            <a:avLst>
              <a:gd name="adj1" fmla="val -8463"/>
              <a:gd name="adj2" fmla="val -16759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3600" dirty="0">
                <a:solidFill>
                  <a:schemeClr val="tx1"/>
                </a:solidFill>
              </a:rPr>
              <a:t>จำนวนคณะ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1714500" y="3857625"/>
            <a:ext cx="1785938" cy="1071563"/>
          </a:xfrm>
          <a:prstGeom prst="wedgeRoundRectCallout">
            <a:avLst>
              <a:gd name="adj1" fmla="val 120647"/>
              <a:gd name="adj2" fmla="val -11790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3600" dirty="0">
                <a:solidFill>
                  <a:schemeClr val="tx1"/>
                </a:solidFill>
              </a:rPr>
              <a:t>จำนวนหลักสูตร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6858000" y="3857625"/>
            <a:ext cx="1785938" cy="1000125"/>
          </a:xfrm>
          <a:prstGeom prst="wedgeRoundRectCallout">
            <a:avLst>
              <a:gd name="adj1" fmla="val -117539"/>
              <a:gd name="adj2" fmla="val -12187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3600" dirty="0">
                <a:solidFill>
                  <a:schemeClr val="tx1"/>
                </a:solidFill>
              </a:rPr>
              <a:t>จำนวนชั้นปี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914400" y="1600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endParaRPr lang="th-TH" sz="320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th-TH" sz="4200" b="1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ตัวอย่าง </a:t>
            </a:r>
            <a:r>
              <a:rPr lang="en-US" sz="4200" b="1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1</a:t>
            </a:r>
            <a:endParaRPr lang="th-TH" sz="4200" b="1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9460" name="Rectangle 9"/>
          <p:cNvSpPr>
            <a:spLocks noChangeArrowheads="1"/>
          </p:cNvSpPr>
          <p:nvPr/>
        </p:nvSpPr>
        <p:spPr bwMode="auto">
          <a:xfrm>
            <a:off x="285750" y="1500188"/>
            <a:ext cx="8786813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spcBef>
                <a:spcPct val="20000"/>
              </a:spcBef>
              <a:buClr>
                <a:schemeClr val="accent1"/>
              </a:buClr>
              <a:buSzPct val="75000"/>
            </a:pPr>
            <a:r>
              <a:rPr lang="th-TH" sz="3600" b="1">
                <a:latin typeface="Angsana New" pitchFamily="18" charset="-34"/>
                <a:cs typeface="Angsana New" pitchFamily="18" charset="-34"/>
              </a:rPr>
              <a:t>เขียนอัลกอริทึมหาค่าเฉลี่ยคะแนนนักเรียน </a:t>
            </a:r>
            <a:r>
              <a:rPr lang="en-US" sz="3600" b="1">
                <a:latin typeface="Angsana New" pitchFamily="18" charset="-34"/>
                <a:cs typeface="Angsana New" pitchFamily="18" charset="-34"/>
              </a:rPr>
              <a:t>n </a:t>
            </a:r>
            <a:r>
              <a:rPr lang="th-TH" sz="3600" b="1">
                <a:latin typeface="Angsana New" pitchFamily="18" charset="-34"/>
                <a:cs typeface="Angsana New" pitchFamily="18" charset="-34"/>
              </a:rPr>
              <a:t>คน และแสดงคะแนนของนักเรียนที่สอบผ่าน (มีคะแนนตั้งแต่คะแนนเฉลี่ยขึ้นไป)</a:t>
            </a:r>
            <a:endParaRPr lang="en-US" sz="3600" b="1">
              <a:latin typeface="Angsana New" pitchFamily="18" charset="-34"/>
              <a:cs typeface="Angsana New" pitchFamily="18" charset="-34"/>
            </a:endParaRPr>
          </a:p>
          <a:p>
            <a:pPr lvl="1">
              <a:spcBef>
                <a:spcPct val="20000"/>
              </a:spcBef>
              <a:buClr>
                <a:schemeClr val="accent1"/>
              </a:buClr>
              <a:buSzPct val="75000"/>
            </a:pPr>
            <a:r>
              <a:rPr lang="th-TH" sz="3600" b="1">
                <a:latin typeface="Angsana New" pitchFamily="18" charset="-34"/>
                <a:cs typeface="Angsana New" pitchFamily="18" charset="-34"/>
              </a:rPr>
              <a:t>วิเคราะห์โจทย์</a:t>
            </a:r>
          </a:p>
          <a:p>
            <a:pPr lvl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th-TH" sz="280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>
                <a:latin typeface="Angsana New" pitchFamily="18" charset="-34"/>
                <a:cs typeface="Angsana New" pitchFamily="18" charset="-34"/>
              </a:rPr>
              <a:t>รับจำนวนข้อมูล (</a:t>
            </a:r>
            <a:r>
              <a:rPr lang="en-US" sz="3600">
                <a:latin typeface="Angsana New" pitchFamily="18" charset="-34"/>
                <a:cs typeface="Angsana New" pitchFamily="18" charset="-34"/>
              </a:rPr>
              <a:t>n)</a:t>
            </a:r>
            <a:endParaRPr lang="th-TH" sz="3600">
              <a:latin typeface="Angsana New" pitchFamily="18" charset="-34"/>
              <a:cs typeface="Angsana New" pitchFamily="18" charset="-34"/>
            </a:endParaRPr>
          </a:p>
          <a:p>
            <a:pPr lvl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th-TH" sz="3600">
                <a:latin typeface="Angsana New" pitchFamily="18" charset="-34"/>
                <a:cs typeface="Angsana New" pitchFamily="18" charset="-34"/>
              </a:rPr>
              <a:t> รับคะแนน </a:t>
            </a:r>
            <a:r>
              <a:rPr lang="en-US" sz="3600">
                <a:latin typeface="Angsana New" pitchFamily="18" charset="-34"/>
                <a:cs typeface="Angsana New" pitchFamily="18" charset="-34"/>
              </a:rPr>
              <a:t>n </a:t>
            </a:r>
            <a:r>
              <a:rPr lang="th-TH" sz="3600">
                <a:latin typeface="Angsana New" pitchFamily="18" charset="-34"/>
                <a:cs typeface="Angsana New" pitchFamily="18" charset="-34"/>
              </a:rPr>
              <a:t>คน</a:t>
            </a:r>
            <a:endParaRPr lang="en-US" sz="3600">
              <a:latin typeface="Angsana New" pitchFamily="18" charset="-34"/>
              <a:cs typeface="Angsana New" pitchFamily="18" charset="-34"/>
            </a:endParaRPr>
          </a:p>
          <a:p>
            <a:pPr lvl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th-TH" sz="3600">
                <a:latin typeface="Angsana New" pitchFamily="18" charset="-34"/>
                <a:cs typeface="Angsana New" pitchFamily="18" charset="-34"/>
              </a:rPr>
              <a:t> หาค่าเฉลี่ย</a:t>
            </a:r>
          </a:p>
          <a:p>
            <a:pPr lvl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th-TH" sz="3600">
                <a:latin typeface="Angsana New" pitchFamily="18" charset="-34"/>
                <a:cs typeface="Angsana New" pitchFamily="18" charset="-34"/>
              </a:rPr>
              <a:t> แสดงเฉพาะคนที่ได้คะแนนตั้งแต่ค่าเฉลี่ยขึ้นไป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ChangeArrowheads="1"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th-TH" sz="4200" b="1" dirty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ตัวอย่าง </a:t>
            </a:r>
          </a:p>
        </p:txBody>
      </p:sp>
      <p:sp>
        <p:nvSpPr>
          <p:cNvPr id="20483" name="Rectangle 9"/>
          <p:cNvSpPr>
            <a:spLocks noChangeArrowheads="1"/>
          </p:cNvSpPr>
          <p:nvPr/>
        </p:nvSpPr>
        <p:spPr bwMode="auto">
          <a:xfrm>
            <a:off x="-357188" y="1492250"/>
            <a:ext cx="5786438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buClr>
                <a:schemeClr val="accent1"/>
              </a:buClr>
              <a:buSzPct val="75000"/>
            </a:pPr>
            <a:r>
              <a:rPr lang="en-US" sz="3200" b="1">
                <a:latin typeface="Angsana New" pitchFamily="18" charset="-34"/>
                <a:cs typeface="Angsana New" pitchFamily="18" charset="-34"/>
              </a:rPr>
              <a:t>Input : n, sc[n]</a:t>
            </a:r>
          </a:p>
          <a:p>
            <a:pPr lvl="1">
              <a:buClr>
                <a:schemeClr val="accent1"/>
              </a:buClr>
              <a:buSzPct val="75000"/>
            </a:pPr>
            <a:r>
              <a:rPr lang="en-US" sz="3200" b="1">
                <a:latin typeface="Angsana New" pitchFamily="18" charset="-34"/>
                <a:cs typeface="Angsana New" pitchFamily="18" charset="-34"/>
              </a:rPr>
              <a:t>Output : avg, sc[i]</a:t>
            </a:r>
          </a:p>
          <a:p>
            <a:pPr lvl="1">
              <a:buClr>
                <a:schemeClr val="accent1"/>
              </a:buClr>
              <a:buSzPct val="75000"/>
            </a:pPr>
            <a:r>
              <a:rPr lang="en-US" sz="3200" b="1">
                <a:latin typeface="Angsana New" pitchFamily="18" charset="-34"/>
                <a:cs typeface="Angsana New" pitchFamily="18" charset="-34"/>
              </a:rPr>
              <a:t>Process : 1. </a:t>
            </a:r>
            <a:r>
              <a:rPr lang="th-TH" sz="3200" b="1">
                <a:latin typeface="Angsana New" pitchFamily="18" charset="-34"/>
                <a:cs typeface="Angsana New" pitchFamily="18" charset="-34"/>
              </a:rPr>
              <a:t>รับค่า </a:t>
            </a:r>
            <a:r>
              <a:rPr lang="en-US" sz="3200" b="1">
                <a:latin typeface="Angsana New" pitchFamily="18" charset="-34"/>
                <a:cs typeface="Angsana New" pitchFamily="18" charset="-34"/>
              </a:rPr>
              <a:t>n</a:t>
            </a:r>
          </a:p>
          <a:p>
            <a:pPr lvl="1">
              <a:buClr>
                <a:schemeClr val="accent1"/>
              </a:buClr>
              <a:buSzPct val="75000"/>
            </a:pPr>
            <a:r>
              <a:rPr lang="en-US" sz="3200" b="1">
                <a:latin typeface="Angsana New" pitchFamily="18" charset="-34"/>
                <a:cs typeface="Angsana New" pitchFamily="18" charset="-34"/>
              </a:rPr>
              <a:t>	         2. sum = 0, avg = 0, i = 1</a:t>
            </a:r>
          </a:p>
          <a:p>
            <a:pPr lvl="1">
              <a:buClr>
                <a:schemeClr val="accent1"/>
              </a:buClr>
              <a:buSzPct val="75000"/>
            </a:pPr>
            <a:r>
              <a:rPr lang="en-US" sz="3200" b="1">
                <a:latin typeface="Angsana New" pitchFamily="18" charset="-34"/>
                <a:cs typeface="Angsana New" pitchFamily="18" charset="-34"/>
              </a:rPr>
              <a:t>	         3. </a:t>
            </a:r>
            <a:r>
              <a:rPr lang="th-TH" sz="3200" b="1">
                <a:latin typeface="Angsana New" pitchFamily="18" charset="-34"/>
                <a:cs typeface="Angsana New" pitchFamily="18" charset="-34"/>
              </a:rPr>
              <a:t>ตรวจสอบ </a:t>
            </a:r>
            <a:r>
              <a:rPr lang="en-US" sz="3200" b="1">
                <a:latin typeface="Angsana New" pitchFamily="18" charset="-34"/>
                <a:cs typeface="Angsana New" pitchFamily="18" charset="-34"/>
              </a:rPr>
              <a:t>(i&lt;=n) </a:t>
            </a:r>
            <a:r>
              <a:rPr lang="th-TH" sz="3200" b="1">
                <a:latin typeface="Angsana New" pitchFamily="18" charset="-34"/>
                <a:cs typeface="Angsana New" pitchFamily="18" charset="-34"/>
              </a:rPr>
              <a:t>ใช่หรือไม่</a:t>
            </a:r>
          </a:p>
          <a:p>
            <a:pPr lvl="1">
              <a:buClr>
                <a:schemeClr val="accent1"/>
              </a:buClr>
              <a:buSzPct val="75000"/>
            </a:pPr>
            <a:r>
              <a:rPr lang="th-TH" sz="3200" b="1">
                <a:latin typeface="Angsana New" pitchFamily="18" charset="-34"/>
                <a:cs typeface="Angsana New" pitchFamily="18" charset="-34"/>
              </a:rPr>
              <a:t>		    ใช่ 	รับ </a:t>
            </a:r>
            <a:r>
              <a:rPr lang="en-US" sz="3200" b="1">
                <a:latin typeface="Angsana New" pitchFamily="18" charset="-34"/>
                <a:cs typeface="Angsana New" pitchFamily="18" charset="-34"/>
              </a:rPr>
              <a:t>sc[i]</a:t>
            </a:r>
          </a:p>
          <a:p>
            <a:pPr lvl="1">
              <a:buClr>
                <a:schemeClr val="accent1"/>
              </a:buClr>
              <a:buSzPct val="75000"/>
            </a:pPr>
            <a:r>
              <a:rPr lang="en-US" sz="3200" b="1">
                <a:latin typeface="Angsana New" pitchFamily="18" charset="-34"/>
                <a:cs typeface="Angsana New" pitchFamily="18" charset="-34"/>
              </a:rPr>
              <a:t>			sum = sum+ sc[i]</a:t>
            </a:r>
          </a:p>
          <a:p>
            <a:pPr lvl="1">
              <a:buClr>
                <a:schemeClr val="accent1"/>
              </a:buClr>
              <a:buSzPct val="75000"/>
            </a:pPr>
            <a:r>
              <a:rPr lang="en-US" sz="3200" b="1">
                <a:latin typeface="Angsana New" pitchFamily="18" charset="-34"/>
                <a:cs typeface="Angsana New" pitchFamily="18" charset="-34"/>
              </a:rPr>
              <a:t>			i = i+1 </a:t>
            </a:r>
          </a:p>
          <a:p>
            <a:pPr lvl="1">
              <a:buClr>
                <a:schemeClr val="accent1"/>
              </a:buClr>
              <a:buSzPct val="75000"/>
            </a:pPr>
            <a:r>
              <a:rPr lang="en-US" sz="3200" b="1">
                <a:latin typeface="Angsana New" pitchFamily="18" charset="-34"/>
                <a:cs typeface="Angsana New" pitchFamily="18" charset="-34"/>
              </a:rPr>
              <a:t>			</a:t>
            </a:r>
            <a:r>
              <a:rPr lang="th-TH" sz="3200" b="1">
                <a:latin typeface="Angsana New" pitchFamily="18" charset="-34"/>
                <a:cs typeface="Angsana New" pitchFamily="18" charset="-34"/>
              </a:rPr>
              <a:t>กลับไปทำข้อ </a:t>
            </a:r>
            <a:r>
              <a:rPr lang="en-US" sz="3200" b="1">
                <a:latin typeface="Angsana New" pitchFamily="18" charset="-34"/>
                <a:cs typeface="Angsana New" pitchFamily="18" charset="-34"/>
              </a:rPr>
              <a:t>3</a:t>
            </a:r>
          </a:p>
          <a:p>
            <a:pPr lvl="1">
              <a:buClr>
                <a:schemeClr val="accent1"/>
              </a:buClr>
              <a:buSzPct val="75000"/>
            </a:pPr>
            <a:r>
              <a:rPr lang="en-US" sz="3200" b="1">
                <a:latin typeface="Angsana New" pitchFamily="18" charset="-34"/>
                <a:cs typeface="Angsana New" pitchFamily="18" charset="-34"/>
              </a:rPr>
              <a:t>		    </a:t>
            </a:r>
            <a:r>
              <a:rPr lang="th-TH" sz="3200" b="1">
                <a:latin typeface="Angsana New" pitchFamily="18" charset="-34"/>
                <a:cs typeface="Angsana New" pitchFamily="18" charset="-34"/>
              </a:rPr>
              <a:t>ไม่ใช่ 	</a:t>
            </a:r>
            <a:r>
              <a:rPr lang="en-US" sz="3200" b="1">
                <a:latin typeface="Angsana New" pitchFamily="18" charset="-34"/>
                <a:cs typeface="Angsana New" pitchFamily="18" charset="-34"/>
              </a:rPr>
              <a:t>avg = sum / n</a:t>
            </a:r>
            <a:endParaRPr lang="th-TH" sz="3200"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2178844" y="4179094"/>
            <a:ext cx="493077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5" name="Rectangle 9"/>
          <p:cNvSpPr>
            <a:spLocks noChangeArrowheads="1"/>
          </p:cNvSpPr>
          <p:nvPr/>
        </p:nvSpPr>
        <p:spPr bwMode="auto">
          <a:xfrm>
            <a:off x="4214813" y="1571625"/>
            <a:ext cx="4929187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buClr>
                <a:schemeClr val="accent1"/>
              </a:buClr>
              <a:buSzPct val="75000"/>
            </a:pPr>
            <a:r>
              <a:rPr lang="en-US" sz="3200" b="1">
                <a:latin typeface="Angsana New" pitchFamily="18" charset="-34"/>
                <a:cs typeface="Angsana New" pitchFamily="18" charset="-34"/>
              </a:rPr>
              <a:t>4. i=1</a:t>
            </a:r>
            <a:endParaRPr lang="th-TH" sz="3200" b="1">
              <a:latin typeface="Angsana New" pitchFamily="18" charset="-34"/>
              <a:cs typeface="Angsana New" pitchFamily="18" charset="-34"/>
            </a:endParaRPr>
          </a:p>
          <a:p>
            <a:pPr lvl="1">
              <a:buClr>
                <a:schemeClr val="accent1"/>
              </a:buClr>
              <a:buSzPct val="75000"/>
            </a:pPr>
            <a:r>
              <a:rPr lang="th-TH" sz="3200" b="1">
                <a:latin typeface="Angsana New" pitchFamily="18" charset="-34"/>
                <a:cs typeface="Angsana New" pitchFamily="18" charset="-34"/>
              </a:rPr>
              <a:t>5. ตรวจสอบ </a:t>
            </a:r>
            <a:r>
              <a:rPr lang="en-US" sz="3200" b="1">
                <a:latin typeface="Angsana New" pitchFamily="18" charset="-34"/>
                <a:cs typeface="Angsana New" pitchFamily="18" charset="-34"/>
              </a:rPr>
              <a:t>(i&lt;=n) </a:t>
            </a:r>
            <a:r>
              <a:rPr lang="th-TH" sz="3200" b="1">
                <a:latin typeface="Angsana New" pitchFamily="18" charset="-34"/>
                <a:cs typeface="Angsana New" pitchFamily="18" charset="-34"/>
              </a:rPr>
              <a:t>ใช่หรือไม่</a:t>
            </a:r>
          </a:p>
          <a:p>
            <a:pPr lvl="1">
              <a:buClr>
                <a:schemeClr val="accent1"/>
              </a:buClr>
              <a:buSzPct val="75000"/>
            </a:pPr>
            <a:r>
              <a:rPr lang="th-TH" sz="3200" b="1">
                <a:latin typeface="Angsana New" pitchFamily="18" charset="-34"/>
                <a:cs typeface="Angsana New" pitchFamily="18" charset="-34"/>
              </a:rPr>
              <a:t>	ใช่ ตรวจสอบ </a:t>
            </a:r>
            <a:r>
              <a:rPr lang="en-US" sz="3200" b="1">
                <a:latin typeface="Angsana New" pitchFamily="18" charset="-34"/>
                <a:cs typeface="Angsana New" pitchFamily="18" charset="-34"/>
              </a:rPr>
              <a:t>(sc[i]&gt;avg) </a:t>
            </a:r>
            <a:r>
              <a:rPr lang="th-TH" sz="3200" b="1">
                <a:latin typeface="Angsana New" pitchFamily="18" charset="-34"/>
                <a:cs typeface="Angsana New" pitchFamily="18" charset="-34"/>
              </a:rPr>
              <a:t>ใช่หรือไม่</a:t>
            </a:r>
            <a:endParaRPr lang="en-US" sz="3200" b="1">
              <a:latin typeface="Angsana New" pitchFamily="18" charset="-34"/>
              <a:cs typeface="Angsana New" pitchFamily="18" charset="-34"/>
            </a:endParaRPr>
          </a:p>
          <a:p>
            <a:pPr lvl="1">
              <a:buClr>
                <a:schemeClr val="accent1"/>
              </a:buClr>
              <a:buSzPct val="75000"/>
            </a:pPr>
            <a:r>
              <a:rPr lang="en-US" sz="3200" b="1">
                <a:latin typeface="Angsana New" pitchFamily="18" charset="-34"/>
                <a:cs typeface="Angsana New" pitchFamily="18" charset="-34"/>
              </a:rPr>
              <a:t>	       </a:t>
            </a:r>
            <a:r>
              <a:rPr lang="th-TH" sz="3200" b="1">
                <a:latin typeface="Angsana New" pitchFamily="18" charset="-34"/>
                <a:cs typeface="Angsana New" pitchFamily="18" charset="-34"/>
              </a:rPr>
              <a:t>     ใช่ แสดง </a:t>
            </a:r>
            <a:r>
              <a:rPr lang="en-US" sz="3200" b="1">
                <a:latin typeface="Angsana New" pitchFamily="18" charset="-34"/>
                <a:cs typeface="Angsana New" pitchFamily="18" charset="-34"/>
              </a:rPr>
              <a:t>sc[i]</a:t>
            </a:r>
          </a:p>
          <a:p>
            <a:pPr lvl="1">
              <a:buClr>
                <a:schemeClr val="accent1"/>
              </a:buClr>
              <a:buSzPct val="75000"/>
            </a:pPr>
            <a:r>
              <a:rPr lang="en-US" sz="3200" b="1">
                <a:latin typeface="Angsana New" pitchFamily="18" charset="-34"/>
                <a:cs typeface="Angsana New" pitchFamily="18" charset="-34"/>
              </a:rPr>
              <a:t>	      i = i + 1</a:t>
            </a:r>
            <a:endParaRPr lang="th-TH" sz="3200" b="1">
              <a:latin typeface="Angsana New" pitchFamily="18" charset="-34"/>
              <a:cs typeface="Angsana New" pitchFamily="18" charset="-34"/>
            </a:endParaRPr>
          </a:p>
          <a:p>
            <a:pPr lvl="1">
              <a:buClr>
                <a:schemeClr val="accent1"/>
              </a:buClr>
              <a:buSzPct val="75000"/>
            </a:pPr>
            <a:r>
              <a:rPr lang="th-TH" sz="3200" b="1">
                <a:latin typeface="Angsana New" pitchFamily="18" charset="-34"/>
                <a:cs typeface="Angsana New" pitchFamily="18" charset="-34"/>
              </a:rPr>
              <a:t>            กลับไปทำข้อ 5</a:t>
            </a:r>
            <a:endParaRPr lang="en-US" sz="3200" b="1">
              <a:latin typeface="Angsana New" pitchFamily="18" charset="-34"/>
              <a:cs typeface="Angsana New" pitchFamily="18" charset="-34"/>
            </a:endParaRPr>
          </a:p>
          <a:p>
            <a:pPr lvl="1">
              <a:buClr>
                <a:schemeClr val="accent1"/>
              </a:buClr>
              <a:buSzPct val="75000"/>
            </a:pPr>
            <a:r>
              <a:rPr lang="en-US" sz="3200" b="1">
                <a:latin typeface="Angsana New" pitchFamily="18" charset="-34"/>
                <a:cs typeface="Angsana New" pitchFamily="18" charset="-34"/>
              </a:rPr>
              <a:t>	</a:t>
            </a:r>
            <a:endParaRPr lang="th-TH" sz="3200" b="1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47700" y="594928"/>
            <a:ext cx="3886200" cy="5976664"/>
          </a:xfrm>
          <a:prstGeom prst="rect">
            <a:avLst/>
          </a:prstGeom>
          <a:gradFill rotWithShape="1">
            <a:gsLst>
              <a:gs pos="0">
                <a:srgbClr val="339933">
                  <a:gamma/>
                  <a:shade val="46275"/>
                  <a:invGamma/>
                </a:srgbClr>
              </a:gs>
              <a:gs pos="100000">
                <a:srgbClr val="339933"/>
              </a:gs>
            </a:gsLst>
            <a:lin ang="5400000" scaled="1"/>
          </a:gradFill>
          <a:ln w="38100" algn="ctr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th-TH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9" name="Group 32"/>
          <p:cNvGrpSpPr>
            <a:grpSpLocks/>
          </p:cNvGrpSpPr>
          <p:nvPr/>
        </p:nvGrpSpPr>
        <p:grpSpPr bwMode="auto">
          <a:xfrm>
            <a:off x="1984375" y="2578632"/>
            <a:ext cx="571500" cy="536576"/>
            <a:chOff x="2426" y="2062"/>
            <a:chExt cx="360" cy="338"/>
          </a:xfrm>
        </p:grpSpPr>
        <p:sp>
          <p:nvSpPr>
            <p:cNvPr id="32" name="Text Box 11"/>
            <p:cNvSpPr txBox="1">
              <a:spLocks noChangeArrowheads="1"/>
            </p:cNvSpPr>
            <p:nvPr/>
          </p:nvSpPr>
          <p:spPr bwMode="auto">
            <a:xfrm>
              <a:off x="2426" y="2140"/>
              <a:ext cx="116" cy="2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3" name="AutoShape 16"/>
            <p:cNvCxnSpPr>
              <a:cxnSpLocks noChangeShapeType="1"/>
            </p:cNvCxnSpPr>
            <p:nvPr/>
          </p:nvCxnSpPr>
          <p:spPr bwMode="auto">
            <a:xfrm flipH="1">
              <a:off x="2784" y="2062"/>
              <a:ext cx="2" cy="33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</p:grpSp>
      <p:sp>
        <p:nvSpPr>
          <p:cNvPr id="10" name="AutoShape 17"/>
          <p:cNvSpPr>
            <a:spLocks noChangeArrowheads="1"/>
          </p:cNvSpPr>
          <p:nvPr/>
        </p:nvSpPr>
        <p:spPr bwMode="auto">
          <a:xfrm>
            <a:off x="1485900" y="3619264"/>
            <a:ext cx="2133600" cy="304800"/>
          </a:xfrm>
          <a:prstGeom prst="flowChartProcess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Sum =</a:t>
            </a:r>
            <a:r>
              <a:rPr lang="en-US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i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sum </a:t>
            </a:r>
            <a:r>
              <a:rPr lang="en-US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+ </a:t>
            </a:r>
            <a:r>
              <a:rPr lang="en-US" sz="1600" i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n[</a:t>
            </a:r>
            <a:r>
              <a:rPr lang="en-US" sz="1600" i="1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1600" i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]</a:t>
            </a:r>
            <a:endParaRPr lang="en-US" sz="1600" i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oup 30"/>
          <p:cNvGrpSpPr>
            <a:grpSpLocks/>
          </p:cNvGrpSpPr>
          <p:nvPr/>
        </p:nvGrpSpPr>
        <p:grpSpPr bwMode="auto">
          <a:xfrm>
            <a:off x="2019300" y="840430"/>
            <a:ext cx="1066800" cy="746127"/>
            <a:chOff x="2448" y="768"/>
            <a:chExt cx="672" cy="470"/>
          </a:xfrm>
        </p:grpSpPr>
        <p:sp>
          <p:nvSpPr>
            <p:cNvPr id="28" name="AutoShape 5"/>
            <p:cNvSpPr>
              <a:spLocks noChangeArrowheads="1"/>
            </p:cNvSpPr>
            <p:nvPr/>
          </p:nvSpPr>
          <p:spPr bwMode="auto">
            <a:xfrm>
              <a:off x="2448" y="768"/>
              <a:ext cx="672" cy="192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START</a:t>
              </a:r>
            </a:p>
          </p:txBody>
        </p:sp>
        <p:cxnSp>
          <p:nvCxnSpPr>
            <p:cNvPr id="29" name="AutoShape 27"/>
            <p:cNvCxnSpPr>
              <a:cxnSpLocks noChangeShapeType="1"/>
              <a:stCxn id="28" idx="2"/>
              <a:endCxn id="14" idx="0"/>
            </p:cNvCxnSpPr>
            <p:nvPr/>
          </p:nvCxnSpPr>
          <p:spPr bwMode="auto">
            <a:xfrm>
              <a:off x="2784" y="960"/>
              <a:ext cx="0" cy="27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</p:cxnSp>
      </p:grpSp>
      <p:cxnSp>
        <p:nvCxnSpPr>
          <p:cNvPr id="13" name="AutoShape 15"/>
          <p:cNvCxnSpPr>
            <a:cxnSpLocks noChangeShapeType="1"/>
          </p:cNvCxnSpPr>
          <p:nvPr/>
        </p:nvCxnSpPr>
        <p:spPr bwMode="auto">
          <a:xfrm>
            <a:off x="2552700" y="1738672"/>
            <a:ext cx="0" cy="622176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med" len="lg"/>
          </a:ln>
        </p:spPr>
      </p:cxnSp>
      <p:sp>
        <p:nvSpPr>
          <p:cNvPr id="14" name="AutoShape 28"/>
          <p:cNvSpPr>
            <a:spLocks noChangeArrowheads="1"/>
          </p:cNvSpPr>
          <p:nvPr/>
        </p:nvSpPr>
        <p:spPr bwMode="auto">
          <a:xfrm>
            <a:off x="1485900" y="1586272"/>
            <a:ext cx="2133600" cy="304800"/>
          </a:xfrm>
          <a:prstGeom prst="flowChartProcess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Let </a:t>
            </a:r>
            <a:r>
              <a:rPr lang="en-US" sz="1600" i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sum</a:t>
            </a:r>
            <a:r>
              <a:rPr lang="en-US" sz="160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= 0 and </a:t>
            </a:r>
            <a:r>
              <a:rPr lang="en-US" sz="1600" i="1" dirty="0" err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160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= 1</a:t>
            </a:r>
            <a:endParaRPr lang="en-US" sz="1600" i="1" baseline="-25000" dirty="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utoShape 37"/>
          <p:cNvSpPr>
            <a:spLocks noChangeArrowheads="1"/>
          </p:cNvSpPr>
          <p:nvPr/>
        </p:nvSpPr>
        <p:spPr bwMode="auto">
          <a:xfrm>
            <a:off x="1638300" y="3355026"/>
            <a:ext cx="1905000" cy="457200"/>
          </a:xfrm>
          <a:prstGeom prst="flowChartInputOutpu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h-TH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6" name="Group 43"/>
          <p:cNvGrpSpPr>
            <a:grpSpLocks/>
          </p:cNvGrpSpPr>
          <p:nvPr/>
        </p:nvGrpSpPr>
        <p:grpSpPr bwMode="auto">
          <a:xfrm>
            <a:off x="1790700" y="3068252"/>
            <a:ext cx="1447800" cy="555625"/>
            <a:chOff x="2304" y="2386"/>
            <a:chExt cx="912" cy="350"/>
          </a:xfrm>
        </p:grpSpPr>
        <p:sp>
          <p:nvSpPr>
            <p:cNvPr id="26" name="AutoShape 38"/>
            <p:cNvSpPr>
              <a:spLocks noChangeArrowheads="1"/>
            </p:cNvSpPr>
            <p:nvPr/>
          </p:nvSpPr>
          <p:spPr bwMode="auto">
            <a:xfrm>
              <a:off x="2304" y="2386"/>
              <a:ext cx="912" cy="206"/>
            </a:xfrm>
            <a:prstGeom prst="parallelogram">
              <a:avLst>
                <a:gd name="adj" fmla="val 110680"/>
              </a:avLst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sz="1600" i="1" dirty="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pitchFamily="34" charset="0"/>
                </a:rPr>
                <a:t>n</a:t>
              </a:r>
              <a:r>
                <a:rPr lang="en-US" sz="1600" i="1" dirty="0" smtClean="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[</a:t>
              </a:r>
              <a:r>
                <a:rPr lang="en-US" sz="1600" i="1" dirty="0" err="1" smtClean="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sz="1600" i="1" dirty="0" smtClean="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]</a:t>
              </a:r>
              <a:endParaRPr lang="th-TH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7" name="Line 42"/>
            <p:cNvSpPr>
              <a:spLocks noChangeShapeType="1"/>
            </p:cNvSpPr>
            <p:nvPr/>
          </p:nvSpPr>
          <p:spPr bwMode="auto">
            <a:xfrm>
              <a:off x="2784" y="259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th-TH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9" name="AutoShape 22"/>
          <p:cNvSpPr>
            <a:spLocks noChangeArrowheads="1"/>
          </p:cNvSpPr>
          <p:nvPr/>
        </p:nvSpPr>
        <p:spPr bwMode="auto">
          <a:xfrm>
            <a:off x="1504956" y="4797288"/>
            <a:ext cx="2133600" cy="304800"/>
          </a:xfrm>
          <a:prstGeom prst="flowChartProcess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i="1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avg</a:t>
            </a:r>
            <a:r>
              <a:rPr lang="en-US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= </a:t>
            </a:r>
            <a:r>
              <a:rPr lang="en-US" sz="1600" i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sum </a:t>
            </a:r>
            <a:r>
              <a:rPr lang="en-US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/ </a:t>
            </a:r>
            <a:r>
              <a:rPr lang="en-US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10</a:t>
            </a:r>
            <a:endParaRPr lang="en-US" sz="1600" i="1" baseline="-25000" dirty="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รูปหกเหลี่ยม 19"/>
          <p:cNvSpPr/>
          <p:nvPr/>
        </p:nvSpPr>
        <p:spPr bwMode="auto">
          <a:xfrm>
            <a:off x="1191092" y="2357648"/>
            <a:ext cx="2415910" cy="417135"/>
          </a:xfrm>
          <a:prstGeom prst="hexagon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For </a:t>
            </a:r>
            <a:r>
              <a:rPr lang="en-US" sz="1600" dirty="0" err="1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160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=1 to </a:t>
            </a:r>
            <a:r>
              <a:rPr lang="en-US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10 </a:t>
            </a:r>
            <a:r>
              <a:rPr lang="en-US" sz="1600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step 1</a:t>
            </a:r>
            <a:endParaRPr lang="th-TH" sz="1600" dirty="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ตัวเชื่อมต่อหักมุม 20"/>
          <p:cNvCxnSpPr>
            <a:stCxn id="24" idx="2"/>
            <a:endCxn id="20" idx="3"/>
          </p:cNvCxnSpPr>
          <p:nvPr/>
        </p:nvCxnSpPr>
        <p:spPr bwMode="auto">
          <a:xfrm rot="10800000">
            <a:off x="1191092" y="2566216"/>
            <a:ext cx="1254528" cy="1800748"/>
          </a:xfrm>
          <a:prstGeom prst="bentConnector3">
            <a:avLst>
              <a:gd name="adj1" fmla="val 118222"/>
            </a:avLst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ลูกศรเชื่อมต่อแบบตรง 21"/>
          <p:cNvCxnSpPr>
            <a:stCxn id="10" idx="2"/>
          </p:cNvCxnSpPr>
          <p:nvPr/>
        </p:nvCxnSpPr>
        <p:spPr bwMode="auto">
          <a:xfrm>
            <a:off x="2552700" y="3924064"/>
            <a:ext cx="0" cy="326504"/>
          </a:xfrm>
          <a:prstGeom prst="straightConnector1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ลูกศรเชื่อมต่อแบบตรง 22"/>
          <p:cNvCxnSpPr/>
          <p:nvPr/>
        </p:nvCxnSpPr>
        <p:spPr bwMode="auto">
          <a:xfrm>
            <a:off x="2555206" y="5041712"/>
            <a:ext cx="0" cy="326504"/>
          </a:xfrm>
          <a:prstGeom prst="straightConnector1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แผนผังลำดับงาน: ตัวเชื่อมต่อ 23"/>
          <p:cNvSpPr/>
          <p:nvPr/>
        </p:nvSpPr>
        <p:spPr bwMode="auto">
          <a:xfrm>
            <a:off x="2445620" y="4250568"/>
            <a:ext cx="221380" cy="232792"/>
          </a:xfrm>
          <a:prstGeom prst="flowChartConnector">
            <a:avLst/>
          </a:prstGeom>
          <a:noFill/>
          <a:ln w="31750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cxnSp>
        <p:nvCxnSpPr>
          <p:cNvPr id="25" name="ลูกศรเชื่อมต่อแบบตรง 24"/>
          <p:cNvCxnSpPr/>
          <p:nvPr/>
        </p:nvCxnSpPr>
        <p:spPr bwMode="auto">
          <a:xfrm>
            <a:off x="2567732" y="4482466"/>
            <a:ext cx="0" cy="326504"/>
          </a:xfrm>
          <a:prstGeom prst="straightConnector1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5" name="กลุ่ม 34"/>
          <p:cNvGrpSpPr/>
          <p:nvPr/>
        </p:nvGrpSpPr>
        <p:grpSpPr>
          <a:xfrm>
            <a:off x="2333725" y="595974"/>
            <a:ext cx="6398016" cy="5976664"/>
            <a:chOff x="1774432" y="692696"/>
            <a:chExt cx="6398016" cy="5976664"/>
          </a:xfrm>
        </p:grpSpPr>
        <p:sp>
          <p:nvSpPr>
            <p:cNvPr id="36" name="Rectangle 4"/>
            <p:cNvSpPr>
              <a:spLocks noChangeArrowheads="1"/>
            </p:cNvSpPr>
            <p:nvPr/>
          </p:nvSpPr>
          <p:spPr bwMode="auto">
            <a:xfrm>
              <a:off x="4286248" y="692696"/>
              <a:ext cx="3886200" cy="5976664"/>
            </a:xfrm>
            <a:prstGeom prst="rect">
              <a:avLst/>
            </a:prstGeom>
            <a:gradFill rotWithShape="1">
              <a:gsLst>
                <a:gs pos="0">
                  <a:srgbClr val="339933">
                    <a:gamma/>
                    <a:shade val="46275"/>
                    <a:invGamma/>
                  </a:srgbClr>
                </a:gs>
                <a:gs pos="100000">
                  <a:srgbClr val="339933"/>
                </a:gs>
              </a:gsLst>
              <a:lin ang="5400000" scaled="1"/>
            </a:gradFill>
            <a:ln w="38100" algn="ctr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th-TH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37" name="กลุ่ม 36"/>
            <p:cNvGrpSpPr/>
            <p:nvPr/>
          </p:nvGrpSpPr>
          <p:grpSpPr>
            <a:xfrm>
              <a:off x="1774432" y="1684040"/>
              <a:ext cx="5483616" cy="3425858"/>
              <a:chOff x="1774432" y="1684040"/>
              <a:chExt cx="5483616" cy="3425858"/>
            </a:xfrm>
          </p:grpSpPr>
          <p:grpSp>
            <p:nvGrpSpPr>
              <p:cNvPr id="38" name="Group 32"/>
              <p:cNvGrpSpPr>
                <a:grpSpLocks/>
              </p:cNvGrpSpPr>
              <p:nvPr/>
            </p:nvGrpSpPr>
            <p:grpSpPr bwMode="auto">
              <a:xfrm>
                <a:off x="5622923" y="2676400"/>
                <a:ext cx="571500" cy="536576"/>
                <a:chOff x="2426" y="2062"/>
                <a:chExt cx="360" cy="338"/>
              </a:xfrm>
            </p:grpSpPr>
            <p:sp>
              <p:nvSpPr>
                <p:cNvPr id="61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426" y="2140"/>
                  <a:ext cx="116" cy="21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endParaRPr lang="en-US" sz="1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62" name="AutoShape 16"/>
                <p:cNvCxnSpPr>
                  <a:cxnSpLocks noChangeShapeType="1"/>
                </p:cNvCxnSpPr>
                <p:nvPr/>
              </p:nvCxnSpPr>
              <p:spPr bwMode="auto">
                <a:xfrm flipH="1">
                  <a:off x="2784" y="2062"/>
                  <a:ext cx="2" cy="338"/>
                </a:xfrm>
                <a:prstGeom prst="straightConnector1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stealth" w="med" len="lg"/>
                </a:ln>
              </p:spPr>
            </p:cxnSp>
          </p:grpSp>
          <p:sp>
            <p:nvSpPr>
              <p:cNvPr id="59" name="AutoShape 6"/>
              <p:cNvSpPr>
                <a:spLocks noChangeArrowheads="1"/>
              </p:cNvSpPr>
              <p:nvPr/>
            </p:nvSpPr>
            <p:spPr bwMode="auto">
              <a:xfrm>
                <a:off x="5657848" y="4805098"/>
                <a:ext cx="1066800" cy="304800"/>
              </a:xfrm>
              <a:prstGeom prst="flowChartTerminator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600" dirty="0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pitchFamily="34" charset="0"/>
                    <a:cs typeface="Arial" pitchFamily="34" charset="0"/>
                  </a:rPr>
                  <a:t>END</a:t>
                </a:r>
              </a:p>
            </p:txBody>
          </p:sp>
          <p:cxnSp>
            <p:nvCxnSpPr>
              <p:cNvPr id="42" name="AutoShape 15"/>
              <p:cNvCxnSpPr>
                <a:cxnSpLocks noChangeShapeType="1"/>
              </p:cNvCxnSpPr>
              <p:nvPr/>
            </p:nvCxnSpPr>
            <p:spPr bwMode="auto">
              <a:xfrm>
                <a:off x="6191248" y="1836440"/>
                <a:ext cx="0" cy="622176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</p:spPr>
          </p:cxnSp>
          <p:sp>
            <p:nvSpPr>
              <p:cNvPr id="43" name="AutoShape 28"/>
              <p:cNvSpPr>
                <a:spLocks noChangeArrowheads="1"/>
              </p:cNvSpPr>
              <p:nvPr/>
            </p:nvSpPr>
            <p:spPr bwMode="auto">
              <a:xfrm>
                <a:off x="5124448" y="1684040"/>
                <a:ext cx="2133600" cy="304800"/>
              </a:xfrm>
              <a:prstGeom prst="flowChartProcess">
                <a:avLst/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600" dirty="0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pitchFamily="34" charset="0"/>
                    <a:cs typeface="Arial" pitchFamily="34" charset="0"/>
                  </a:rPr>
                  <a:t>Let </a:t>
                </a:r>
                <a:r>
                  <a:rPr lang="en-US" sz="1600" i="1" dirty="0">
                    <a:solidFill>
                      <a:schemeClr val="folHlin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itchFamily="34" charset="0"/>
                    <a:cs typeface="Arial" pitchFamily="34" charset="0"/>
                  </a:rPr>
                  <a:t>sum</a:t>
                </a:r>
                <a:r>
                  <a:rPr lang="en-US" sz="1600" dirty="0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pitchFamily="34" charset="0"/>
                    <a:cs typeface="Arial" pitchFamily="34" charset="0"/>
                  </a:rPr>
                  <a:t> = 0 and </a:t>
                </a:r>
                <a:r>
                  <a:rPr lang="en-US" sz="1600" i="1" dirty="0" err="1">
                    <a:solidFill>
                      <a:schemeClr val="folHlin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sz="1600" dirty="0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pitchFamily="34" charset="0"/>
                    <a:cs typeface="Arial" pitchFamily="34" charset="0"/>
                  </a:rPr>
                  <a:t> = 1</a:t>
                </a:r>
                <a:endParaRPr lang="en-US" sz="1600" i="1" baseline="-25000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" name="AutoShape 37"/>
              <p:cNvSpPr>
                <a:spLocks noChangeArrowheads="1"/>
              </p:cNvSpPr>
              <p:nvPr/>
            </p:nvSpPr>
            <p:spPr bwMode="auto">
              <a:xfrm>
                <a:off x="5276848" y="3452794"/>
                <a:ext cx="1905000" cy="457200"/>
              </a:xfrm>
              <a:prstGeom prst="flowChartInputOutpu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th-TH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6" name="Line 42"/>
              <p:cNvSpPr>
                <a:spLocks noChangeShapeType="1"/>
              </p:cNvSpPr>
              <p:nvPr/>
            </p:nvSpPr>
            <p:spPr bwMode="auto">
              <a:xfrm>
                <a:off x="1774432" y="3493045"/>
                <a:ext cx="0" cy="228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endParaRPr lang="th-TH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9" name="รูปหกเหลี่ยม 48"/>
              <p:cNvSpPr/>
              <p:nvPr/>
            </p:nvSpPr>
            <p:spPr bwMode="auto">
              <a:xfrm>
                <a:off x="4829640" y="2455416"/>
                <a:ext cx="2415910" cy="417135"/>
              </a:xfrm>
              <a:prstGeom prst="hexagon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pitchFamily="34" charset="0"/>
                    <a:cs typeface="Arial" pitchFamily="34" charset="0"/>
                  </a:rPr>
                  <a:t>For </a:t>
                </a:r>
                <a:r>
                  <a:rPr lang="en-US" sz="1600" dirty="0" err="1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sz="1600" dirty="0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pitchFamily="34" charset="0"/>
                    <a:cs typeface="Arial" pitchFamily="34" charset="0"/>
                  </a:rPr>
                  <a:t>=1 to </a:t>
                </a:r>
                <a:r>
                  <a:rPr lang="en-US" sz="1600" dirty="0" smtClean="0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pitchFamily="34" charset="0"/>
                    <a:cs typeface="Arial" pitchFamily="34" charset="0"/>
                  </a:rPr>
                  <a:t>10 </a:t>
                </a:r>
                <a:r>
                  <a:rPr lang="en-US" sz="1600" dirty="0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pitchFamily="34" charset="0"/>
                    <a:cs typeface="Arial" pitchFamily="34" charset="0"/>
                  </a:rPr>
                  <a:t>step 1</a:t>
                </a:r>
                <a:endParaRPr lang="th-TH" sz="1600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50" name="ตัวเชื่อมต่อหักมุม 49"/>
              <p:cNvCxnSpPr>
                <a:stCxn id="53" idx="2"/>
                <a:endCxn id="49" idx="3"/>
              </p:cNvCxnSpPr>
              <p:nvPr/>
            </p:nvCxnSpPr>
            <p:spPr bwMode="auto">
              <a:xfrm rot="10800000">
                <a:off x="4829640" y="2663984"/>
                <a:ext cx="1254528" cy="1800748"/>
              </a:xfrm>
              <a:prstGeom prst="bentConnector3">
                <a:avLst>
                  <a:gd name="adj1" fmla="val 118222"/>
                </a:avLst>
              </a:prstGeom>
              <a:noFill/>
              <a:ln w="381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51" name="ลูกศรเชื่อมต่อแบบตรง 50"/>
              <p:cNvCxnSpPr/>
              <p:nvPr/>
            </p:nvCxnSpPr>
            <p:spPr bwMode="auto">
              <a:xfrm>
                <a:off x="6191248" y="4155625"/>
                <a:ext cx="0" cy="326504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52" name="ลูกศรเชื่อมต่อแบบตรง 51"/>
              <p:cNvCxnSpPr/>
              <p:nvPr/>
            </p:nvCxnSpPr>
            <p:spPr bwMode="auto">
              <a:xfrm flipH="1">
                <a:off x="4588771" y="3453714"/>
                <a:ext cx="535906" cy="0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53" name="แผนผังลำดับงาน: ตัวเชื่อมต่อ 52"/>
              <p:cNvSpPr/>
              <p:nvPr/>
            </p:nvSpPr>
            <p:spPr bwMode="auto">
              <a:xfrm>
                <a:off x="6084168" y="4348336"/>
                <a:ext cx="221380" cy="232792"/>
              </a:xfrm>
              <a:prstGeom prst="flowChartConnector">
                <a:avLst/>
              </a:prstGeom>
              <a:noFill/>
              <a:ln w="31750" cap="flat" cmpd="sng" algn="ctr">
                <a:solidFill>
                  <a:schemeClr val="tx2">
                    <a:lumMod val="40000"/>
                    <a:lumOff val="6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th-TH" sz="3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EucrosiaUPC" pitchFamily="18" charset="-34"/>
                  <a:cs typeface="EucrosiaUPC" pitchFamily="18" charset="-34"/>
                </a:endParaRPr>
              </a:p>
            </p:txBody>
          </p:sp>
          <p:cxnSp>
            <p:nvCxnSpPr>
              <p:cNvPr id="54" name="ลูกศรเชื่อมต่อแบบตรง 53"/>
              <p:cNvCxnSpPr/>
              <p:nvPr/>
            </p:nvCxnSpPr>
            <p:spPr bwMode="auto">
              <a:xfrm>
                <a:off x="6206280" y="4580234"/>
                <a:ext cx="0" cy="326504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</p:grpSp>
      <p:sp>
        <p:nvSpPr>
          <p:cNvPr id="63" name="AutoShape 28"/>
          <p:cNvSpPr>
            <a:spLocks noChangeArrowheads="1"/>
          </p:cNvSpPr>
          <p:nvPr/>
        </p:nvSpPr>
        <p:spPr bwMode="auto">
          <a:xfrm>
            <a:off x="2389180" y="5373216"/>
            <a:ext cx="326180" cy="323850"/>
          </a:xfrm>
          <a:prstGeom prst="flowChartOffpage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defPPr>
              <a:defRPr lang="th-TH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ngsana New" pitchFamily="18" charset="-34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ngsana New" pitchFamily="18" charset="-34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ngsana New" pitchFamily="18" charset="-34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ngsana New" pitchFamily="18" charset="-34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ngsana New" pitchFamily="18" charset="-34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ngsana New" pitchFamily="18" charset="-34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ngsana New" pitchFamily="18" charset="-34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ngsana New" pitchFamily="18" charset="-34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ngsana New" pitchFamily="18" charset="-34"/>
              </a:defRPr>
            </a:lvl9pPr>
          </a:lstStyle>
          <a:p>
            <a:pPr algn="ctr"/>
            <a:r>
              <a:rPr lang="en-US" sz="1200" dirty="0" smtClean="0"/>
              <a:t>2</a:t>
            </a:r>
            <a:endParaRPr lang="th-TH" dirty="0"/>
          </a:p>
        </p:txBody>
      </p:sp>
      <p:sp>
        <p:nvSpPr>
          <p:cNvPr id="64" name="AutoShape 28"/>
          <p:cNvSpPr>
            <a:spLocks noChangeArrowheads="1"/>
          </p:cNvSpPr>
          <p:nvPr/>
        </p:nvSpPr>
        <p:spPr bwMode="auto">
          <a:xfrm>
            <a:off x="6606507" y="921029"/>
            <a:ext cx="326180" cy="323850"/>
          </a:xfrm>
          <a:prstGeom prst="flowChartOffpage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defPPr>
              <a:defRPr lang="th-TH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ngsana New" pitchFamily="18" charset="-34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ngsana New" pitchFamily="18" charset="-34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ngsana New" pitchFamily="18" charset="-34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ngsana New" pitchFamily="18" charset="-34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ngsana New" pitchFamily="18" charset="-34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ngsana New" pitchFamily="18" charset="-34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ngsana New" pitchFamily="18" charset="-34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ngsana New" pitchFamily="18" charset="-34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ngsana New" pitchFamily="18" charset="-34"/>
              </a:defRPr>
            </a:lvl9pPr>
          </a:lstStyle>
          <a:p>
            <a:pPr algn="ctr"/>
            <a:r>
              <a:rPr lang="en-US" sz="1200" dirty="0" smtClean="0"/>
              <a:t>2</a:t>
            </a:r>
            <a:endParaRPr lang="th-TH" dirty="0"/>
          </a:p>
        </p:txBody>
      </p:sp>
      <p:cxnSp>
        <p:nvCxnSpPr>
          <p:cNvPr id="65" name="AutoShape 15"/>
          <p:cNvCxnSpPr>
            <a:cxnSpLocks noChangeShapeType="1"/>
          </p:cNvCxnSpPr>
          <p:nvPr/>
        </p:nvCxnSpPr>
        <p:spPr bwMode="auto">
          <a:xfrm>
            <a:off x="6769311" y="1291816"/>
            <a:ext cx="0" cy="3110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med" len="lg"/>
          </a:ln>
        </p:spPr>
      </p:cxnSp>
      <p:sp>
        <p:nvSpPr>
          <p:cNvPr id="4" name="แผนผังลําดับงาน: การตัดสินใจ 3"/>
          <p:cNvSpPr/>
          <p:nvPr/>
        </p:nvSpPr>
        <p:spPr>
          <a:xfrm>
            <a:off x="5580112" y="3131691"/>
            <a:ext cx="2232248" cy="441325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n[</a:t>
            </a:r>
            <a:r>
              <a:rPr lang="en-US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]&gt;=</a:t>
            </a:r>
            <a:r>
              <a:rPr lang="en-US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avg</a:t>
            </a:r>
            <a:endParaRPr lang="th-TH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8" name="แผนผังลำดับงาน: จอภาพ 67"/>
          <p:cNvSpPr/>
          <p:nvPr/>
        </p:nvSpPr>
        <p:spPr>
          <a:xfrm>
            <a:off x="6073137" y="3717032"/>
            <a:ext cx="1342112" cy="315652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n[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]</a:t>
            </a:r>
            <a:endParaRPr lang="th-TH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51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z="5200" b="1" smtClean="0">
                <a:latin typeface="Angsana New" pitchFamily="18" charset="-34"/>
              </a:rPr>
              <a:t>ความหมาย</a:t>
            </a:r>
          </a:p>
        </p:txBody>
      </p:sp>
      <p:sp>
        <p:nvSpPr>
          <p:cNvPr id="5123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647700" y="1555750"/>
            <a:ext cx="8316913" cy="5041900"/>
          </a:xfrm>
          <a:noFill/>
        </p:spPr>
        <p:txBody>
          <a:bodyPr/>
          <a:lstStyle/>
          <a:p>
            <a:pPr eaLnBrk="1" hangingPunct="1"/>
            <a:r>
              <a:rPr lang="th-TH" b="1" smtClean="0">
                <a:latin typeface="Angsana New" pitchFamily="18" charset="-34"/>
              </a:rPr>
              <a:t>ตัวแปรเดี่ยว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latin typeface="Angsana New" pitchFamily="18" charset="-34"/>
              </a:rPr>
              <a:t>		int a;   </a:t>
            </a:r>
          </a:p>
          <a:p>
            <a:pPr eaLnBrk="1" hangingPunct="1">
              <a:buFont typeface="Wingdings" pitchFamily="2" charset="2"/>
              <a:buNone/>
            </a:pPr>
            <a:endParaRPr lang="en-US" sz="1400" b="1" smtClean="0">
              <a:latin typeface="Angsana New" pitchFamily="18" charset="-34"/>
            </a:endParaRPr>
          </a:p>
          <a:p>
            <a:pPr lvl="1" eaLnBrk="1" hangingPunct="1"/>
            <a:r>
              <a:rPr lang="th-TH" b="1" smtClean="0">
                <a:latin typeface="Angsana New" pitchFamily="18" charset="-34"/>
              </a:rPr>
              <a:t>ตัวแปร </a:t>
            </a:r>
            <a:r>
              <a:rPr lang="en-US" b="1" smtClean="0">
                <a:latin typeface="Angsana New" pitchFamily="18" charset="-34"/>
              </a:rPr>
              <a:t>a </a:t>
            </a:r>
            <a:r>
              <a:rPr lang="th-TH" b="1" smtClean="0">
                <a:latin typeface="Angsana New" pitchFamily="18" charset="-34"/>
              </a:rPr>
              <a:t>จะเก็บค่าของข้อมูลได้เพียง </a:t>
            </a:r>
            <a:r>
              <a:rPr lang="en-US" b="1" smtClean="0">
                <a:latin typeface="Angsana New" pitchFamily="18" charset="-34"/>
              </a:rPr>
              <a:t>1 </a:t>
            </a:r>
            <a:r>
              <a:rPr lang="th-TH" b="1" smtClean="0">
                <a:latin typeface="Angsana New" pitchFamily="18" charset="-34"/>
              </a:rPr>
              <a:t>ค่า</a:t>
            </a:r>
          </a:p>
          <a:p>
            <a:pPr lvl="1" eaLnBrk="1" hangingPunct="1">
              <a:buFont typeface="Wingdings" pitchFamily="2" charset="2"/>
              <a:buNone/>
            </a:pPr>
            <a:endParaRPr lang="th-TH" b="1" smtClean="0">
              <a:latin typeface="Angsana New" pitchFamily="18" charset="-34"/>
            </a:endParaRPr>
          </a:p>
          <a:p>
            <a:pPr eaLnBrk="1" hangingPunct="1"/>
            <a:r>
              <a:rPr lang="th-TH" b="1" smtClean="0">
                <a:latin typeface="Angsana New" pitchFamily="18" charset="-34"/>
              </a:rPr>
              <a:t>ตัวแปรชุด (หรือแถวลำดับ หรือ อาร์เรย์)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smtClean="0">
                <a:latin typeface="Angsana New" pitchFamily="18" charset="-34"/>
              </a:rPr>
              <a:t>		int a[10];</a:t>
            </a:r>
            <a:endParaRPr lang="th-TH" b="1" smtClean="0">
              <a:latin typeface="Angsana New" pitchFamily="18" charset="-34"/>
            </a:endParaRPr>
          </a:p>
        </p:txBody>
      </p:sp>
      <p:sp>
        <p:nvSpPr>
          <p:cNvPr id="5124" name="Rectangle 19"/>
          <p:cNvSpPr>
            <a:spLocks noChangeArrowheads="1"/>
          </p:cNvSpPr>
          <p:nvPr/>
        </p:nvSpPr>
        <p:spPr bwMode="auto">
          <a:xfrm>
            <a:off x="2555875" y="2060575"/>
            <a:ext cx="431800" cy="360363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?</a:t>
            </a:r>
            <a:endParaRPr lang="th-TH"/>
          </a:p>
        </p:txBody>
      </p:sp>
      <p:sp>
        <p:nvSpPr>
          <p:cNvPr id="5125" name="Text Box 20"/>
          <p:cNvSpPr txBox="1">
            <a:spLocks noChangeArrowheads="1"/>
          </p:cNvSpPr>
          <p:nvPr/>
        </p:nvSpPr>
        <p:spPr bwMode="auto">
          <a:xfrm>
            <a:off x="2598738" y="2376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  <a:endParaRPr lang="th-TH"/>
          </a:p>
        </p:txBody>
      </p:sp>
      <p:grpSp>
        <p:nvGrpSpPr>
          <p:cNvPr id="5126" name="Group 39"/>
          <p:cNvGrpSpPr>
            <a:grpSpLocks/>
          </p:cNvGrpSpPr>
          <p:nvPr/>
        </p:nvGrpSpPr>
        <p:grpSpPr bwMode="auto">
          <a:xfrm>
            <a:off x="2965450" y="4378325"/>
            <a:ext cx="4702175" cy="700088"/>
            <a:chOff x="1868" y="2758"/>
            <a:chExt cx="2962" cy="441"/>
          </a:xfrm>
        </p:grpSpPr>
        <p:grpSp>
          <p:nvGrpSpPr>
            <p:cNvPr id="5128" name="Group 28"/>
            <p:cNvGrpSpPr>
              <a:grpSpLocks/>
            </p:cNvGrpSpPr>
            <p:nvPr/>
          </p:nvGrpSpPr>
          <p:grpSpPr bwMode="auto">
            <a:xfrm>
              <a:off x="2063" y="2758"/>
              <a:ext cx="2767" cy="226"/>
              <a:chOff x="1837" y="2614"/>
              <a:chExt cx="2767" cy="226"/>
            </a:xfrm>
          </p:grpSpPr>
          <p:sp>
            <p:nvSpPr>
              <p:cNvPr id="5137" name="Rectangle 21"/>
              <p:cNvSpPr>
                <a:spLocks noChangeArrowheads="1"/>
              </p:cNvSpPr>
              <p:nvPr/>
            </p:nvSpPr>
            <p:spPr bwMode="auto">
              <a:xfrm>
                <a:off x="1837" y="2614"/>
                <a:ext cx="2767" cy="22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5138" name="Line 22"/>
              <p:cNvSpPr>
                <a:spLocks noChangeShapeType="1"/>
              </p:cNvSpPr>
              <p:nvPr/>
            </p:nvSpPr>
            <p:spPr bwMode="auto">
              <a:xfrm>
                <a:off x="2109" y="2614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5139" name="Line 23"/>
              <p:cNvSpPr>
                <a:spLocks noChangeShapeType="1"/>
              </p:cNvSpPr>
              <p:nvPr/>
            </p:nvSpPr>
            <p:spPr bwMode="auto">
              <a:xfrm>
                <a:off x="2381" y="2614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5140" name="Line 24"/>
              <p:cNvSpPr>
                <a:spLocks noChangeShapeType="1"/>
              </p:cNvSpPr>
              <p:nvPr/>
            </p:nvSpPr>
            <p:spPr bwMode="auto">
              <a:xfrm>
                <a:off x="2925" y="2614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5141" name="Line 25"/>
              <p:cNvSpPr>
                <a:spLocks noChangeShapeType="1"/>
              </p:cNvSpPr>
              <p:nvPr/>
            </p:nvSpPr>
            <p:spPr bwMode="auto">
              <a:xfrm>
                <a:off x="2653" y="2614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5142" name="Line 26"/>
              <p:cNvSpPr>
                <a:spLocks noChangeShapeType="1"/>
              </p:cNvSpPr>
              <p:nvPr/>
            </p:nvSpPr>
            <p:spPr bwMode="auto">
              <a:xfrm>
                <a:off x="4059" y="2614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5143" name="Line 27"/>
              <p:cNvSpPr>
                <a:spLocks noChangeShapeType="1"/>
              </p:cNvSpPr>
              <p:nvPr/>
            </p:nvSpPr>
            <p:spPr bwMode="auto">
              <a:xfrm>
                <a:off x="4332" y="2614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</p:grpSp>
        <p:sp>
          <p:nvSpPr>
            <p:cNvPr id="5129" name="Text Box 29"/>
            <p:cNvSpPr txBox="1">
              <a:spLocks noChangeArrowheads="1"/>
            </p:cNvSpPr>
            <p:nvPr/>
          </p:nvSpPr>
          <p:spPr bwMode="auto">
            <a:xfrm>
              <a:off x="1868" y="275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  <a:endParaRPr lang="th-TH"/>
            </a:p>
          </p:txBody>
        </p:sp>
        <p:sp>
          <p:nvSpPr>
            <p:cNvPr id="5130" name="Text Box 30"/>
            <p:cNvSpPr txBox="1">
              <a:spLocks noChangeArrowheads="1"/>
            </p:cNvSpPr>
            <p:nvPr/>
          </p:nvSpPr>
          <p:spPr bwMode="auto">
            <a:xfrm>
              <a:off x="2094" y="296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0</a:t>
              </a:r>
              <a:endParaRPr lang="th-TH"/>
            </a:p>
          </p:txBody>
        </p:sp>
        <p:sp>
          <p:nvSpPr>
            <p:cNvPr id="5131" name="Text Box 31"/>
            <p:cNvSpPr txBox="1">
              <a:spLocks noChangeArrowheads="1"/>
            </p:cNvSpPr>
            <p:nvPr/>
          </p:nvSpPr>
          <p:spPr bwMode="auto">
            <a:xfrm>
              <a:off x="2366" y="296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  <a:endParaRPr lang="th-TH"/>
            </a:p>
          </p:txBody>
        </p:sp>
        <p:sp>
          <p:nvSpPr>
            <p:cNvPr id="5132" name="Text Box 32"/>
            <p:cNvSpPr txBox="1">
              <a:spLocks noChangeArrowheads="1"/>
            </p:cNvSpPr>
            <p:nvPr/>
          </p:nvSpPr>
          <p:spPr bwMode="auto">
            <a:xfrm>
              <a:off x="2639" y="296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  <a:endParaRPr lang="th-TH"/>
            </a:p>
          </p:txBody>
        </p:sp>
        <p:sp>
          <p:nvSpPr>
            <p:cNvPr id="5133" name="Text Box 33"/>
            <p:cNvSpPr txBox="1">
              <a:spLocks noChangeArrowheads="1"/>
            </p:cNvSpPr>
            <p:nvPr/>
          </p:nvSpPr>
          <p:spPr bwMode="auto">
            <a:xfrm>
              <a:off x="2909" y="296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  <a:endParaRPr lang="th-TH"/>
            </a:p>
          </p:txBody>
        </p:sp>
        <p:sp>
          <p:nvSpPr>
            <p:cNvPr id="5134" name="Text Box 34"/>
            <p:cNvSpPr txBox="1">
              <a:spLocks noChangeArrowheads="1"/>
            </p:cNvSpPr>
            <p:nvPr/>
          </p:nvSpPr>
          <p:spPr bwMode="auto">
            <a:xfrm>
              <a:off x="4582" y="296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9</a:t>
              </a:r>
              <a:endParaRPr lang="th-TH"/>
            </a:p>
          </p:txBody>
        </p:sp>
        <p:sp>
          <p:nvSpPr>
            <p:cNvPr id="5135" name="Text Box 35"/>
            <p:cNvSpPr txBox="1">
              <a:spLocks noChangeArrowheads="1"/>
            </p:cNvSpPr>
            <p:nvPr/>
          </p:nvSpPr>
          <p:spPr bwMode="auto">
            <a:xfrm>
              <a:off x="4317" y="296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8</a:t>
              </a:r>
              <a:endParaRPr lang="th-TH"/>
            </a:p>
          </p:txBody>
        </p:sp>
        <p:sp>
          <p:nvSpPr>
            <p:cNvPr id="5136" name="Line 36"/>
            <p:cNvSpPr>
              <a:spLocks noChangeShapeType="1"/>
            </p:cNvSpPr>
            <p:nvPr/>
          </p:nvSpPr>
          <p:spPr bwMode="auto">
            <a:xfrm>
              <a:off x="3510" y="2878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</p:grpSp>
      <p:sp>
        <p:nvSpPr>
          <p:cNvPr id="5127" name="Rectangle 38"/>
          <p:cNvSpPr>
            <a:spLocks noChangeArrowheads="1"/>
          </p:cNvSpPr>
          <p:nvPr/>
        </p:nvSpPr>
        <p:spPr bwMode="auto">
          <a:xfrm>
            <a:off x="684213" y="5086350"/>
            <a:ext cx="690880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th-TH" sz="2800" b="1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2600" b="1">
                <a:latin typeface="Angsana New" pitchFamily="18" charset="-34"/>
                <a:cs typeface="Angsana New" pitchFamily="18" charset="-34"/>
              </a:rPr>
              <a:t>ตัวแปร </a:t>
            </a:r>
            <a:r>
              <a:rPr lang="en-US" sz="2600" b="1">
                <a:latin typeface="Angsana New" pitchFamily="18" charset="-34"/>
                <a:cs typeface="Angsana New" pitchFamily="18" charset="-34"/>
              </a:rPr>
              <a:t>a </a:t>
            </a:r>
            <a:r>
              <a:rPr lang="th-TH" sz="2600" b="1">
                <a:latin typeface="Angsana New" pitchFamily="18" charset="-34"/>
                <a:cs typeface="Angsana New" pitchFamily="18" charset="-34"/>
              </a:rPr>
              <a:t>จะเก็บค่าของข้อมูลได้</a:t>
            </a:r>
            <a:r>
              <a:rPr lang="en-US" sz="2600" b="1">
                <a:latin typeface="Angsana New" pitchFamily="18" charset="-34"/>
                <a:cs typeface="Angsana New" pitchFamily="18" charset="-34"/>
              </a:rPr>
              <a:t> 10 </a:t>
            </a:r>
            <a:r>
              <a:rPr lang="th-TH" sz="2600" b="1">
                <a:latin typeface="Angsana New" pitchFamily="18" charset="-34"/>
                <a:cs typeface="Angsana New" pitchFamily="18" charset="-34"/>
              </a:rPr>
              <a:t>ค่า</a:t>
            </a:r>
          </a:p>
          <a:p>
            <a:pPr lvl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th-TH" sz="2600" b="1">
                <a:latin typeface="Angsana New" pitchFamily="18" charset="-34"/>
                <a:cs typeface="Angsana New" pitchFamily="18" charset="-34"/>
              </a:rPr>
              <a:t>  ใช้ </a:t>
            </a:r>
            <a:r>
              <a:rPr lang="en-US" sz="2600" b="1">
                <a:latin typeface="Angsana New" pitchFamily="18" charset="-34"/>
                <a:cs typeface="Angsana New" pitchFamily="18" charset="-34"/>
              </a:rPr>
              <a:t>index </a:t>
            </a:r>
            <a:r>
              <a:rPr lang="th-TH" sz="2600" b="1">
                <a:latin typeface="Angsana New" pitchFamily="18" charset="-34"/>
                <a:cs typeface="Angsana New" pitchFamily="18" charset="-34"/>
              </a:rPr>
              <a:t>เพื่อระบุตำแหน่ง เช่น </a:t>
            </a:r>
            <a:r>
              <a:rPr lang="en-US" sz="2600" b="1">
                <a:latin typeface="Angsana New" pitchFamily="18" charset="-34"/>
                <a:cs typeface="Angsana New" pitchFamily="18" charset="-34"/>
              </a:rPr>
              <a:t>a[3] </a:t>
            </a:r>
            <a:r>
              <a:rPr lang="th-TH" sz="2600" b="1">
                <a:latin typeface="Angsana New" pitchFamily="18" charset="-34"/>
                <a:cs typeface="Angsana New" pitchFamily="18" charset="-34"/>
              </a:rPr>
              <a:t>หมายถึง ตัวแปร </a:t>
            </a:r>
            <a:r>
              <a:rPr lang="en-US" sz="2600" b="1">
                <a:latin typeface="Angsana New" pitchFamily="18" charset="-34"/>
                <a:cs typeface="Angsana New" pitchFamily="18" charset="-34"/>
              </a:rPr>
              <a:t>a </a:t>
            </a:r>
            <a:r>
              <a:rPr lang="th-TH" sz="2600" b="1">
                <a:latin typeface="Angsana New" pitchFamily="18" charset="-34"/>
                <a:cs typeface="Angsana New" pitchFamily="18" charset="-34"/>
              </a:rPr>
              <a:t>ตำแหน่งที่ </a:t>
            </a:r>
            <a:r>
              <a:rPr lang="en-US" sz="2600" b="1">
                <a:latin typeface="Angsana New" pitchFamily="18" charset="-34"/>
                <a:cs typeface="Angsana New" pitchFamily="18" charset="-34"/>
              </a:rPr>
              <a:t>3</a:t>
            </a:r>
            <a:endParaRPr lang="th-TH" sz="2600" b="1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914400" y="1600200"/>
            <a:ext cx="7772400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endParaRPr lang="th-TH" sz="320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4579" name="Rectangle 6"/>
          <p:cNvSpPr>
            <a:spLocks noChangeArrowheads="1"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th-TH" sz="4200" b="1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แบบฝึกหัด</a:t>
            </a:r>
          </a:p>
        </p:txBody>
      </p:sp>
      <p:sp>
        <p:nvSpPr>
          <p:cNvPr id="106505" name="Rectangle 9"/>
          <p:cNvSpPr>
            <a:spLocks noChangeArrowheads="1"/>
          </p:cNvSpPr>
          <p:nvPr/>
        </p:nvSpPr>
        <p:spPr bwMode="auto">
          <a:xfrm>
            <a:off x="611188" y="1484313"/>
            <a:ext cx="7921625" cy="31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/>
            </a:pPr>
            <a:r>
              <a:rPr lang="th-TH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จากสูตรคำนวณหาเงินฝากทบต้น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มีดังนี้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</a:br>
            <a:r>
              <a:rPr lang="th-TH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      เงินฝากทบต้น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  = </a:t>
            </a:r>
            <a:r>
              <a:rPr lang="th-TH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เงินต้น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 x ( 1 + </a:t>
            </a:r>
            <a:r>
              <a:rPr lang="th-TH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อัตราดอกเบี้ย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 ) </a:t>
            </a:r>
            <a:r>
              <a:rPr lang="th-TH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จำนวนปี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</a:br>
            <a:r>
              <a:rPr lang="th-TH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 New" pitchFamily="18" charset="-34"/>
              </a:rPr>
              <a:t>      </a:t>
            </a:r>
            <a:r>
              <a:rPr lang="th-TH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จงเขียนโปรแกรมป้อนเงินต้น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ดอกเบี้ย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และจำนวนปีที่ฝาก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แล้วพิมพ์   </a:t>
            </a:r>
          </a:p>
          <a:p>
            <a:pPr lvl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/>
            </a:pPr>
            <a:r>
              <a:rPr lang="th-TH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      ผลลัพธ์เงินฝากทบต้น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ตั้งแต่ปีแรก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จนถึงปีสุดท้าย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ดังนี้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</a:b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ปีที่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			</a:t>
            </a:r>
            <a:r>
              <a:rPr lang="th-TH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เงินฝากทบต้น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</a:b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	##			#####.##	</a:t>
            </a:r>
            <a:b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</a:b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	##			#####.## </a:t>
            </a:r>
            <a:endParaRPr lang="th-TH" sz="2800" dirty="0">
              <a:effectLst>
                <a:outerShdw blurRad="38100" dist="38100" dir="2700000" algn="tl">
                  <a:srgbClr val="FFFFFF"/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z="5200" b="1" smtClean="0">
                <a:latin typeface="Angsana New" pitchFamily="18" charset="-34"/>
              </a:rPr>
              <a:t>ความหมาย</a:t>
            </a:r>
          </a:p>
        </p:txBody>
      </p:sp>
      <p:sp>
        <p:nvSpPr>
          <p:cNvPr id="6147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647700" y="1601788"/>
            <a:ext cx="8316913" cy="5041900"/>
          </a:xfrm>
          <a:noFill/>
        </p:spPr>
        <p:txBody>
          <a:bodyPr/>
          <a:lstStyle/>
          <a:p>
            <a:pPr eaLnBrk="1" hangingPunct="1"/>
            <a:r>
              <a:rPr lang="th-TH" sz="3000" b="1" smtClean="0">
                <a:latin typeface="Angsana New" pitchFamily="18" charset="-34"/>
              </a:rPr>
              <a:t>อาร์เรย์ คือ แถว หรือ ลำดับของข้อมูลชนิดเดียวกันที่มีจำนวนหลายตัว นำมาเก็บในตัวแปรชื่อเดียวกัน แต่ต่างกันที่ตัวบอกลำดับ ซึ่งเรียกว่าตัวห้อย หรือ </a:t>
            </a:r>
            <a:r>
              <a:rPr lang="en-US" sz="3000" b="1" smtClean="0">
                <a:latin typeface="Angsana New" pitchFamily="18" charset="-34"/>
              </a:rPr>
              <a:t>subscript </a:t>
            </a:r>
            <a:r>
              <a:rPr lang="th-TH" sz="3000" b="1" smtClean="0">
                <a:latin typeface="Angsana New" pitchFamily="18" charset="-34"/>
              </a:rPr>
              <a:t>ของตัวแปรนั้น</a:t>
            </a:r>
          </a:p>
          <a:p>
            <a:pPr eaLnBrk="1" hangingPunct="1"/>
            <a:r>
              <a:rPr lang="th-TH" sz="3000" b="1" smtClean="0">
                <a:latin typeface="Angsana New" pitchFamily="18" charset="-34"/>
              </a:rPr>
              <a:t>ข้อสังเกต</a:t>
            </a:r>
          </a:p>
          <a:p>
            <a:pPr lvl="1" eaLnBrk="1" hangingPunct="1"/>
            <a:r>
              <a:rPr lang="en-US" sz="3000" b="1" smtClean="0">
                <a:latin typeface="Angsana New" pitchFamily="18" charset="-34"/>
              </a:rPr>
              <a:t>Subscript </a:t>
            </a:r>
            <a:r>
              <a:rPr lang="th-TH" sz="3000" b="1" smtClean="0">
                <a:latin typeface="Angsana New" pitchFamily="18" charset="-34"/>
              </a:rPr>
              <a:t>มักเริ่มต้นด้วย </a:t>
            </a:r>
            <a:r>
              <a:rPr lang="en-US" sz="3000" b="1" smtClean="0">
                <a:latin typeface="Angsana New" pitchFamily="18" charset="-34"/>
              </a:rPr>
              <a:t>0</a:t>
            </a:r>
          </a:p>
          <a:p>
            <a:pPr lvl="1" eaLnBrk="1" hangingPunct="1"/>
            <a:r>
              <a:rPr lang="th-TH" sz="3000" b="1" smtClean="0">
                <a:latin typeface="Angsana New" pitchFamily="18" charset="-34"/>
              </a:rPr>
              <a:t>ตัวเลขในเครื่องหมาย </a:t>
            </a:r>
            <a:r>
              <a:rPr lang="en-US" sz="3000" b="1" smtClean="0">
                <a:latin typeface="Angsana New" pitchFamily="18" charset="-34"/>
              </a:rPr>
              <a:t>[ ] </a:t>
            </a:r>
            <a:r>
              <a:rPr lang="th-TH" sz="3000" b="1" smtClean="0">
                <a:latin typeface="Angsana New" pitchFamily="18" charset="-34"/>
              </a:rPr>
              <a:t>ตอนประกาศตัวแปร จะหมายถึงจำนวนสมาชิก ส่วนการนำตัวแปรไปใช้งานตัวเลขในเครื่องหมาย </a:t>
            </a:r>
            <a:r>
              <a:rPr lang="en-US" sz="3000" b="1" smtClean="0">
                <a:latin typeface="Angsana New" pitchFamily="18" charset="-34"/>
              </a:rPr>
              <a:t>[ ] </a:t>
            </a:r>
            <a:r>
              <a:rPr lang="th-TH" sz="3000" b="1" smtClean="0">
                <a:latin typeface="Angsana New" pitchFamily="18" charset="-34"/>
              </a:rPr>
              <a:t>จะหมายถึงลำดับที่ของสมาชิก</a:t>
            </a:r>
          </a:p>
          <a:p>
            <a:pPr lvl="1" eaLnBrk="1" hangingPunct="1"/>
            <a:r>
              <a:rPr lang="en-US" sz="3000" b="1" smtClean="0">
                <a:latin typeface="Angsana New" pitchFamily="18" charset="-34"/>
              </a:rPr>
              <a:t>Subscript </a:t>
            </a:r>
            <a:r>
              <a:rPr lang="th-TH" sz="3000" b="1" smtClean="0">
                <a:latin typeface="Angsana New" pitchFamily="18" charset="-34"/>
              </a:rPr>
              <a:t>อาจเป็นตัวแปรได้</a:t>
            </a:r>
          </a:p>
          <a:p>
            <a:pPr lvl="1" eaLnBrk="1" hangingPunct="1"/>
            <a:r>
              <a:rPr lang="th-TH" sz="3000" b="1" smtClean="0">
                <a:latin typeface="Angsana New" pitchFamily="18" charset="-34"/>
              </a:rPr>
              <a:t>มักใช้ </a:t>
            </a:r>
            <a:r>
              <a:rPr lang="en-US" sz="3000" b="1" smtClean="0">
                <a:latin typeface="Angsana New" pitchFamily="18" charset="-34"/>
              </a:rPr>
              <a:t>loop </a:t>
            </a:r>
            <a:r>
              <a:rPr lang="th-TH" sz="3000" b="1" smtClean="0">
                <a:latin typeface="Angsana New" pitchFamily="18" charset="-34"/>
              </a:rPr>
              <a:t>ช่วยในการทำงานกับอาร์เรย์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z="5200" b="1" smtClean="0">
                <a:latin typeface="Angsana New" pitchFamily="18" charset="-34"/>
              </a:rPr>
              <a:t>ตัวอย่างการนำไปใช้</a:t>
            </a:r>
          </a:p>
        </p:txBody>
      </p:sp>
      <p:grpSp>
        <p:nvGrpSpPr>
          <p:cNvPr id="7171" name="Group 8"/>
          <p:cNvGrpSpPr>
            <a:grpSpLocks/>
          </p:cNvGrpSpPr>
          <p:nvPr/>
        </p:nvGrpSpPr>
        <p:grpSpPr bwMode="auto">
          <a:xfrm>
            <a:off x="2101850" y="5157788"/>
            <a:ext cx="4702175" cy="700087"/>
            <a:chOff x="1868" y="2758"/>
            <a:chExt cx="2962" cy="441"/>
          </a:xfrm>
        </p:grpSpPr>
        <p:grpSp>
          <p:nvGrpSpPr>
            <p:cNvPr id="7173" name="Group 9"/>
            <p:cNvGrpSpPr>
              <a:grpSpLocks/>
            </p:cNvGrpSpPr>
            <p:nvPr/>
          </p:nvGrpSpPr>
          <p:grpSpPr bwMode="auto">
            <a:xfrm>
              <a:off x="2063" y="2758"/>
              <a:ext cx="2767" cy="226"/>
              <a:chOff x="1837" y="2614"/>
              <a:chExt cx="2767" cy="226"/>
            </a:xfrm>
          </p:grpSpPr>
          <p:sp>
            <p:nvSpPr>
              <p:cNvPr id="7182" name="Rectangle 10"/>
              <p:cNvSpPr>
                <a:spLocks noChangeArrowheads="1"/>
              </p:cNvSpPr>
              <p:nvPr/>
            </p:nvSpPr>
            <p:spPr bwMode="auto">
              <a:xfrm>
                <a:off x="1837" y="2614"/>
                <a:ext cx="2767" cy="22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7183" name="Line 11"/>
              <p:cNvSpPr>
                <a:spLocks noChangeShapeType="1"/>
              </p:cNvSpPr>
              <p:nvPr/>
            </p:nvSpPr>
            <p:spPr bwMode="auto">
              <a:xfrm>
                <a:off x="2109" y="2614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7184" name="Line 12"/>
              <p:cNvSpPr>
                <a:spLocks noChangeShapeType="1"/>
              </p:cNvSpPr>
              <p:nvPr/>
            </p:nvSpPr>
            <p:spPr bwMode="auto">
              <a:xfrm>
                <a:off x="2381" y="2614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7185" name="Line 13"/>
              <p:cNvSpPr>
                <a:spLocks noChangeShapeType="1"/>
              </p:cNvSpPr>
              <p:nvPr/>
            </p:nvSpPr>
            <p:spPr bwMode="auto">
              <a:xfrm>
                <a:off x="2925" y="2614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7186" name="Line 14"/>
              <p:cNvSpPr>
                <a:spLocks noChangeShapeType="1"/>
              </p:cNvSpPr>
              <p:nvPr/>
            </p:nvSpPr>
            <p:spPr bwMode="auto">
              <a:xfrm>
                <a:off x="2653" y="2614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7187" name="Line 15"/>
              <p:cNvSpPr>
                <a:spLocks noChangeShapeType="1"/>
              </p:cNvSpPr>
              <p:nvPr/>
            </p:nvSpPr>
            <p:spPr bwMode="auto">
              <a:xfrm>
                <a:off x="4059" y="2614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7188" name="Line 16"/>
              <p:cNvSpPr>
                <a:spLocks noChangeShapeType="1"/>
              </p:cNvSpPr>
              <p:nvPr/>
            </p:nvSpPr>
            <p:spPr bwMode="auto">
              <a:xfrm>
                <a:off x="4332" y="2614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</p:grpSp>
        <p:sp>
          <p:nvSpPr>
            <p:cNvPr id="7174" name="Text Box 17"/>
            <p:cNvSpPr txBox="1">
              <a:spLocks noChangeArrowheads="1"/>
            </p:cNvSpPr>
            <p:nvPr/>
          </p:nvSpPr>
          <p:spPr bwMode="auto">
            <a:xfrm>
              <a:off x="1868" y="275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  <a:endParaRPr lang="th-TH"/>
            </a:p>
          </p:txBody>
        </p:sp>
        <p:sp>
          <p:nvSpPr>
            <p:cNvPr id="7175" name="Text Box 18"/>
            <p:cNvSpPr txBox="1">
              <a:spLocks noChangeArrowheads="1"/>
            </p:cNvSpPr>
            <p:nvPr/>
          </p:nvSpPr>
          <p:spPr bwMode="auto">
            <a:xfrm>
              <a:off x="2094" y="296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0</a:t>
              </a:r>
              <a:endParaRPr lang="th-TH"/>
            </a:p>
          </p:txBody>
        </p:sp>
        <p:sp>
          <p:nvSpPr>
            <p:cNvPr id="7176" name="Text Box 19"/>
            <p:cNvSpPr txBox="1">
              <a:spLocks noChangeArrowheads="1"/>
            </p:cNvSpPr>
            <p:nvPr/>
          </p:nvSpPr>
          <p:spPr bwMode="auto">
            <a:xfrm>
              <a:off x="2366" y="296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  <a:endParaRPr lang="th-TH"/>
            </a:p>
          </p:txBody>
        </p:sp>
        <p:sp>
          <p:nvSpPr>
            <p:cNvPr id="7177" name="Text Box 20"/>
            <p:cNvSpPr txBox="1">
              <a:spLocks noChangeArrowheads="1"/>
            </p:cNvSpPr>
            <p:nvPr/>
          </p:nvSpPr>
          <p:spPr bwMode="auto">
            <a:xfrm>
              <a:off x="2639" y="296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  <a:endParaRPr lang="th-TH"/>
            </a:p>
          </p:txBody>
        </p:sp>
        <p:sp>
          <p:nvSpPr>
            <p:cNvPr id="7178" name="Text Box 21"/>
            <p:cNvSpPr txBox="1">
              <a:spLocks noChangeArrowheads="1"/>
            </p:cNvSpPr>
            <p:nvPr/>
          </p:nvSpPr>
          <p:spPr bwMode="auto">
            <a:xfrm>
              <a:off x="2909" y="296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  <a:endParaRPr lang="th-TH"/>
            </a:p>
          </p:txBody>
        </p:sp>
        <p:sp>
          <p:nvSpPr>
            <p:cNvPr id="7179" name="Text Box 22"/>
            <p:cNvSpPr txBox="1">
              <a:spLocks noChangeArrowheads="1"/>
            </p:cNvSpPr>
            <p:nvPr/>
          </p:nvSpPr>
          <p:spPr bwMode="auto">
            <a:xfrm>
              <a:off x="4582" y="296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9</a:t>
              </a:r>
              <a:endParaRPr lang="th-TH"/>
            </a:p>
          </p:txBody>
        </p:sp>
        <p:sp>
          <p:nvSpPr>
            <p:cNvPr id="7180" name="Text Box 23"/>
            <p:cNvSpPr txBox="1">
              <a:spLocks noChangeArrowheads="1"/>
            </p:cNvSpPr>
            <p:nvPr/>
          </p:nvSpPr>
          <p:spPr bwMode="auto">
            <a:xfrm>
              <a:off x="4317" y="296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8</a:t>
              </a:r>
              <a:endParaRPr lang="th-TH"/>
            </a:p>
          </p:txBody>
        </p:sp>
        <p:sp>
          <p:nvSpPr>
            <p:cNvPr id="7181" name="Line 24"/>
            <p:cNvSpPr>
              <a:spLocks noChangeShapeType="1"/>
            </p:cNvSpPr>
            <p:nvPr/>
          </p:nvSpPr>
          <p:spPr bwMode="auto">
            <a:xfrm>
              <a:off x="3510" y="2878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</p:grpSp>
      <p:sp>
        <p:nvSpPr>
          <p:cNvPr id="7172" name="Rectangle 25"/>
          <p:cNvSpPr>
            <a:spLocks noChangeArrowheads="1"/>
          </p:cNvSpPr>
          <p:nvPr/>
        </p:nvSpPr>
        <p:spPr bwMode="auto">
          <a:xfrm>
            <a:off x="611188" y="1557338"/>
            <a:ext cx="7921625" cy="342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th-TH" sz="2800">
                <a:latin typeface="Angsana New" pitchFamily="18" charset="-34"/>
                <a:cs typeface="Angsana New" pitchFamily="18" charset="-34"/>
              </a:rPr>
              <a:t>  เขียนโปรแกรมเพื่อคำนวณคะแนนเฉลี่ยของนักเรียน </a:t>
            </a:r>
            <a:r>
              <a:rPr lang="en-US" sz="2800">
                <a:latin typeface="Angsana New" pitchFamily="18" charset="-34"/>
                <a:cs typeface="Angsana New" pitchFamily="18" charset="-34"/>
              </a:rPr>
              <a:t>10 </a:t>
            </a:r>
            <a:r>
              <a:rPr lang="th-TH" sz="2800">
                <a:latin typeface="Angsana New" pitchFamily="18" charset="-34"/>
                <a:cs typeface="Angsana New" pitchFamily="18" charset="-34"/>
              </a:rPr>
              <a:t>คน และให้แสดง คะแนนที่มีค่าเท่ากับคะแนนเฉลี่ยขึ้นไป </a:t>
            </a:r>
          </a:p>
          <a:p>
            <a:pPr lvl="2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th-TH" sz="2800">
                <a:latin typeface="Angsana New" pitchFamily="18" charset="-34"/>
                <a:cs typeface="Angsana New" pitchFamily="18" charset="-34"/>
              </a:rPr>
              <a:t> การหาค่าเฉลี่ย จำเป็นต้องรู้จำนวนข้อมูล และค่าของข้อมูลทุกตัว</a:t>
            </a:r>
          </a:p>
          <a:p>
            <a:pPr lvl="2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th-TH" sz="2800">
                <a:latin typeface="Angsana New" pitchFamily="18" charset="-34"/>
                <a:cs typeface="Angsana New" pitchFamily="18" charset="-34"/>
              </a:rPr>
              <a:t> การแสดงผลเฉพาะนักเรียนที่มีคะแนนเท่ากับค่าเฉลี่ย จำเป็นต้องเก็บข้อมูลทุกตัวไว้ </a:t>
            </a:r>
          </a:p>
          <a:p>
            <a:pPr lvl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th-TH" sz="2800">
                <a:latin typeface="Angsana New" pitchFamily="18" charset="-34"/>
                <a:cs typeface="Angsana New" pitchFamily="18" charset="-34"/>
              </a:rPr>
              <a:t>  เขียนโปรแกรมเพื่อเรียงลำดับเลข </a:t>
            </a:r>
            <a:r>
              <a:rPr lang="en-US" sz="2800">
                <a:latin typeface="Angsana New" pitchFamily="18" charset="-34"/>
                <a:cs typeface="Angsana New" pitchFamily="18" charset="-34"/>
              </a:rPr>
              <a:t>20 </a:t>
            </a:r>
            <a:r>
              <a:rPr lang="th-TH" sz="2800">
                <a:latin typeface="Angsana New" pitchFamily="18" charset="-34"/>
                <a:cs typeface="Angsana New" pitchFamily="18" charset="-34"/>
              </a:rPr>
              <a:t>จำนวน</a:t>
            </a:r>
          </a:p>
          <a:p>
            <a:pPr lvl="2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th-TH" sz="2800">
                <a:latin typeface="Angsana New" pitchFamily="18" charset="-34"/>
                <a:cs typeface="Angsana New" pitchFamily="18" charset="-34"/>
              </a:rPr>
              <a:t> ต้องรับตัวเลขให้ครบทุกจำนวนก่อน จึงจะทำการเรียงลำดับได้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z="5200" b="1" smtClean="0">
                <a:latin typeface="Angsana New" pitchFamily="18" charset="-34"/>
              </a:rPr>
              <a:t>การประกาศตัวแปรแบบอาร์เรย์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555750"/>
            <a:ext cx="8316913" cy="5041900"/>
          </a:xfrm>
          <a:noFill/>
        </p:spPr>
        <p:txBody>
          <a:bodyPr/>
          <a:lstStyle/>
          <a:p>
            <a:pPr eaLnBrk="1" hangingPunct="1"/>
            <a:r>
              <a:rPr lang="th-TH" smtClean="0">
                <a:latin typeface="Angsana New" pitchFamily="18" charset="-34"/>
              </a:rPr>
              <a:t>รูปแบบ</a:t>
            </a:r>
          </a:p>
          <a:p>
            <a:pPr lvl="1" eaLnBrk="1" hangingPunct="1"/>
            <a:r>
              <a:rPr lang="th-TH" smtClean="0">
                <a:latin typeface="Angsana New" pitchFamily="18" charset="-34"/>
              </a:rPr>
              <a:t>ชนิดตัวแปร    ชื่อตัวแปร</a:t>
            </a:r>
            <a:r>
              <a:rPr lang="en-US" smtClean="0">
                <a:latin typeface="Angsana New" pitchFamily="18" charset="-34"/>
              </a:rPr>
              <a:t>[</a:t>
            </a:r>
            <a:r>
              <a:rPr lang="th-TH" smtClean="0">
                <a:latin typeface="Angsana New" pitchFamily="18" charset="-34"/>
              </a:rPr>
              <a:t>จำนวนช่องที่เก็บข้อมูล</a:t>
            </a:r>
            <a:r>
              <a:rPr lang="en-US" smtClean="0">
                <a:latin typeface="Angsana New" pitchFamily="18" charset="-34"/>
              </a:rPr>
              <a:t>];   </a:t>
            </a:r>
          </a:p>
        </p:txBody>
      </p:sp>
      <p:sp>
        <p:nvSpPr>
          <p:cNvPr id="8196" name="Rectangle 43"/>
          <p:cNvSpPr>
            <a:spLocks noChangeArrowheads="1"/>
          </p:cNvSpPr>
          <p:nvPr/>
        </p:nvSpPr>
        <p:spPr bwMode="auto">
          <a:xfrm>
            <a:off x="1223963" y="2708275"/>
            <a:ext cx="7019925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400" b="1">
                <a:latin typeface="Cordia New" pitchFamily="34" charset="-34"/>
                <a:cs typeface="Cordia New" pitchFamily="34" charset="-34"/>
              </a:rPr>
              <a:t>int n[10];</a:t>
            </a:r>
            <a:r>
              <a:rPr lang="en-US" sz="240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400">
                <a:latin typeface="Cordia New" pitchFamily="34" charset="-34"/>
                <a:cs typeface="Cordia New" pitchFamily="34" charset="-34"/>
              </a:rPr>
              <a:t>	หมายถึง กำหนดให้อาร์เรย์ </a:t>
            </a:r>
            <a:r>
              <a:rPr lang="en-US" sz="2400">
                <a:latin typeface="Cordia New" pitchFamily="34" charset="-34"/>
                <a:cs typeface="Cordia New" pitchFamily="34" charset="-34"/>
              </a:rPr>
              <a:t>n </a:t>
            </a:r>
            <a:r>
              <a:rPr lang="th-TH" sz="2400">
                <a:latin typeface="Cordia New" pitchFamily="34" charset="-34"/>
                <a:cs typeface="Cordia New" pitchFamily="34" charset="-34"/>
              </a:rPr>
              <a:t>เป็นตัวแปรชุด ชนิดเลขจำนวน		เต็มที่สามารถเก็บข้อมูลได้ </a:t>
            </a:r>
            <a:r>
              <a:rPr lang="en-US" sz="2400">
                <a:latin typeface="Cordia New" pitchFamily="34" charset="-34"/>
                <a:cs typeface="Cordia New" pitchFamily="34" charset="-34"/>
              </a:rPr>
              <a:t>10 </a:t>
            </a:r>
            <a:r>
              <a:rPr lang="th-TH" sz="2400">
                <a:latin typeface="Cordia New" pitchFamily="34" charset="-34"/>
                <a:cs typeface="Cordia New" pitchFamily="34" charset="-34"/>
              </a:rPr>
              <a:t>ตัว โดยกำหนดค่าเริ่มต้นให้		อาร์เรย์ </a:t>
            </a:r>
            <a:r>
              <a:rPr lang="en-US" sz="2400">
                <a:latin typeface="Cordia New" pitchFamily="34" charset="-34"/>
                <a:cs typeface="Cordia New" pitchFamily="34" charset="-34"/>
              </a:rPr>
              <a:t>n[0],</a:t>
            </a:r>
            <a:r>
              <a:rPr lang="th-TH" sz="2400"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sz="2400">
                <a:latin typeface="Cordia New" pitchFamily="34" charset="-34"/>
                <a:cs typeface="Cordia New" pitchFamily="34" charset="-34"/>
              </a:rPr>
              <a:t>n[1],</a:t>
            </a:r>
            <a:r>
              <a:rPr lang="th-TH" sz="2400"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sz="2400">
                <a:latin typeface="Cordia New" pitchFamily="34" charset="-34"/>
                <a:cs typeface="Cordia New" pitchFamily="34" charset="-34"/>
              </a:rPr>
              <a:t>..,</a:t>
            </a:r>
            <a:r>
              <a:rPr lang="th-TH" sz="2400"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sz="2400">
                <a:latin typeface="Cordia New" pitchFamily="34" charset="-34"/>
                <a:cs typeface="Cordia New" pitchFamily="34" charset="-34"/>
              </a:rPr>
              <a:t>n[9] </a:t>
            </a:r>
            <a:r>
              <a:rPr lang="th-TH" sz="2400">
                <a:latin typeface="Cordia New" pitchFamily="34" charset="-34"/>
                <a:cs typeface="Cordia New" pitchFamily="34" charset="-34"/>
              </a:rPr>
              <a:t>ตามลำดับ </a:t>
            </a:r>
            <a:endParaRPr lang="en-US" sz="2400">
              <a:latin typeface="Cordia New" pitchFamily="34" charset="-34"/>
              <a:cs typeface="Cordia New" pitchFamily="34" charset="-34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400" b="1">
                <a:latin typeface="Cordia New" pitchFamily="34" charset="-34"/>
                <a:cs typeface="Cordia New" pitchFamily="34" charset="-34"/>
              </a:rPr>
              <a:t>int x[5]={10,20,30,40,50};</a:t>
            </a:r>
            <a:r>
              <a:rPr lang="en-US" sz="2400">
                <a:latin typeface="Cordia New" pitchFamily="34" charset="-34"/>
                <a:cs typeface="Cordia New" pitchFamily="34" charset="-34"/>
              </a:rPr>
              <a:t>	</a:t>
            </a:r>
            <a:endParaRPr lang="th-TH" sz="2400">
              <a:latin typeface="Cordia New" pitchFamily="34" charset="-34"/>
              <a:cs typeface="Cordia New" pitchFamily="34" charset="-34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th-TH" sz="2400">
                <a:latin typeface="Cordia New" pitchFamily="34" charset="-34"/>
                <a:cs typeface="Cordia New" pitchFamily="34" charset="-34"/>
              </a:rPr>
              <a:t>			หมายถึง กำหนดให้อาร์เรย์ </a:t>
            </a:r>
            <a:r>
              <a:rPr lang="en-US" sz="2400">
                <a:latin typeface="Cordia New" pitchFamily="34" charset="-34"/>
                <a:cs typeface="Cordia New" pitchFamily="34" charset="-34"/>
              </a:rPr>
              <a:t>x </a:t>
            </a:r>
            <a:r>
              <a:rPr lang="th-TH" sz="2400">
                <a:latin typeface="Cordia New" pitchFamily="34" charset="-34"/>
                <a:cs typeface="Cordia New" pitchFamily="34" charset="-34"/>
              </a:rPr>
              <a:t>เป็นตัวแปรชุด ชนิด			เลขจำนวนเต็ม ที่สามารถเก็บข้อมูลได้ </a:t>
            </a:r>
            <a:r>
              <a:rPr lang="en-US" sz="2400">
                <a:latin typeface="Cordia New" pitchFamily="34" charset="-34"/>
                <a:cs typeface="Cordia New" pitchFamily="34" charset="-34"/>
              </a:rPr>
              <a:t>5 </a:t>
            </a:r>
            <a:r>
              <a:rPr lang="th-TH" sz="2400">
                <a:latin typeface="Cordia New" pitchFamily="34" charset="-34"/>
                <a:cs typeface="Cordia New" pitchFamily="34" charset="-34"/>
              </a:rPr>
              <a:t>ตัว โดยกำหนดค่า		เริ่มต้นให้อาร์เรย์ </a:t>
            </a:r>
            <a:r>
              <a:rPr lang="en-US" sz="2400">
                <a:latin typeface="Cordia New" pitchFamily="34" charset="-34"/>
                <a:cs typeface="Cordia New" pitchFamily="34" charset="-34"/>
              </a:rPr>
              <a:t>x[0],x[1],</a:t>
            </a:r>
            <a:r>
              <a:rPr lang="th-TH" sz="2400"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sz="2400">
                <a:latin typeface="Cordia New" pitchFamily="34" charset="-34"/>
                <a:cs typeface="Cordia New" pitchFamily="34" charset="-34"/>
              </a:rPr>
              <a:t>..,</a:t>
            </a:r>
            <a:r>
              <a:rPr lang="th-TH" sz="2400"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sz="2400">
                <a:latin typeface="Cordia New" pitchFamily="34" charset="-34"/>
                <a:cs typeface="Cordia New" pitchFamily="34" charset="-34"/>
              </a:rPr>
              <a:t>x[4] </a:t>
            </a:r>
            <a:r>
              <a:rPr lang="th-TH" sz="2400">
                <a:latin typeface="Cordia New" pitchFamily="34" charset="-34"/>
                <a:cs typeface="Cordia New" pitchFamily="34" charset="-34"/>
              </a:rPr>
              <a:t>เป็น </a:t>
            </a:r>
            <a:r>
              <a:rPr lang="en-US" sz="2400">
                <a:latin typeface="Cordia New" pitchFamily="34" charset="-34"/>
                <a:cs typeface="Cordia New" pitchFamily="34" charset="-34"/>
              </a:rPr>
              <a:t>10,</a:t>
            </a:r>
            <a:r>
              <a:rPr lang="th-TH" sz="2400"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sz="2400">
                <a:latin typeface="Cordia New" pitchFamily="34" charset="-34"/>
                <a:cs typeface="Cordia New" pitchFamily="34" charset="-34"/>
              </a:rPr>
              <a:t>20,</a:t>
            </a:r>
            <a:r>
              <a:rPr lang="th-TH" sz="2400"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sz="2400">
                <a:latin typeface="Cordia New" pitchFamily="34" charset="-34"/>
                <a:cs typeface="Cordia New" pitchFamily="34" charset="-34"/>
              </a:rPr>
              <a:t>30, 40 </a:t>
            </a:r>
            <a:r>
              <a:rPr lang="th-TH" sz="2400">
                <a:latin typeface="Cordia New" pitchFamily="34" charset="-34"/>
                <a:cs typeface="Cordia New" pitchFamily="34" charset="-34"/>
              </a:rPr>
              <a:t>			และ </a:t>
            </a:r>
            <a:r>
              <a:rPr lang="en-US" sz="2400">
                <a:latin typeface="Cordia New" pitchFamily="34" charset="-34"/>
                <a:cs typeface="Cordia New" pitchFamily="34" charset="-34"/>
              </a:rPr>
              <a:t>50</a:t>
            </a:r>
            <a:r>
              <a:rPr lang="th-TH" sz="2400">
                <a:latin typeface="Cordia New" pitchFamily="34" charset="-34"/>
                <a:cs typeface="Cordia New" pitchFamily="34" charset="-34"/>
              </a:rPr>
              <a:t> ตามลำดับ</a:t>
            </a:r>
            <a:endParaRPr lang="en-US" sz="2400">
              <a:latin typeface="Cordia New" pitchFamily="34" charset="-34"/>
              <a:cs typeface="Cordia New" pitchFamily="34" charset="-34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400" b="1">
                <a:latin typeface="Cordia New" pitchFamily="34" charset="-34"/>
                <a:cs typeface="Cordia New" pitchFamily="34" charset="-34"/>
              </a:rPr>
              <a:t>char name[30];</a:t>
            </a:r>
            <a:r>
              <a:rPr lang="en-US" sz="240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400">
                <a:latin typeface="Cordia New" pitchFamily="34" charset="-34"/>
                <a:cs typeface="Cordia New" pitchFamily="34" charset="-34"/>
              </a:rPr>
              <a:t>หมายถึง กำหนดให้อาร์เรย์ </a:t>
            </a:r>
            <a:r>
              <a:rPr lang="en-US" sz="2400">
                <a:latin typeface="Cordia New" pitchFamily="34" charset="-34"/>
                <a:cs typeface="Cordia New" pitchFamily="34" charset="-34"/>
              </a:rPr>
              <a:t>name </a:t>
            </a:r>
            <a:r>
              <a:rPr lang="th-TH" sz="2400">
                <a:latin typeface="Cordia New" pitchFamily="34" charset="-34"/>
                <a:cs typeface="Cordia New" pitchFamily="34" charset="-34"/>
              </a:rPr>
              <a:t>เป็นตัวแปรชุดชนิด			ข้อความที่สามารถเก็บข้อมูลได้ </a:t>
            </a:r>
            <a:r>
              <a:rPr lang="en-US" sz="2400">
                <a:latin typeface="Cordia New" pitchFamily="34" charset="-34"/>
                <a:cs typeface="Cordia New" pitchFamily="34" charset="-34"/>
              </a:rPr>
              <a:t>29 </a:t>
            </a:r>
            <a:r>
              <a:rPr lang="th-TH" sz="2400">
                <a:latin typeface="Cordia New" pitchFamily="34" charset="-34"/>
                <a:cs typeface="Cordia New" pitchFamily="34" charset="-34"/>
              </a:rPr>
              <a:t>ตัวอักษร โดยที่ข้อมูล			ตำแหน่งที่ </a:t>
            </a:r>
            <a:r>
              <a:rPr lang="en-US" sz="2400">
                <a:latin typeface="Cordia New" pitchFamily="34" charset="-34"/>
                <a:cs typeface="Cordia New" pitchFamily="34" charset="-34"/>
              </a:rPr>
              <a:t>30 </a:t>
            </a:r>
            <a:r>
              <a:rPr lang="th-TH" sz="2400">
                <a:latin typeface="Cordia New" pitchFamily="34" charset="-34"/>
                <a:cs typeface="Cordia New" pitchFamily="34" charset="-34"/>
              </a:rPr>
              <a:t>จะเก็บ </a:t>
            </a:r>
            <a:r>
              <a:rPr lang="en-US" sz="2400">
                <a:latin typeface="Cordia New" pitchFamily="34" charset="-34"/>
                <a:cs typeface="Cordia New" pitchFamily="34" charset="-34"/>
              </a:rPr>
              <a:t>\0</a:t>
            </a:r>
            <a:endParaRPr lang="th-TH" sz="240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8"/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8280400" cy="792163"/>
          </a:xfrm>
          <a:prstGeom prst="roundRect">
            <a:avLst>
              <a:gd name="adj" fmla="val 32463"/>
            </a:avLst>
          </a:prstGeom>
          <a:noFill/>
        </p:spPr>
        <p:txBody>
          <a:bodyPr/>
          <a:lstStyle/>
          <a:p>
            <a:pPr eaLnBrk="1" hangingPunct="1"/>
            <a:r>
              <a:rPr lang="th-TH" smtClean="0">
                <a:latin typeface="Angsana New" pitchFamily="18" charset="-34"/>
              </a:rPr>
              <a:t>ตัวแปรชุด 1 มิติ </a:t>
            </a:r>
            <a:r>
              <a:rPr lang="en-US" smtClean="0">
                <a:latin typeface="Angsana New" pitchFamily="18" charset="-34"/>
              </a:rPr>
              <a:t>(One Dimension Array)</a:t>
            </a:r>
            <a:endParaRPr lang="th-TH" smtClean="0">
              <a:latin typeface="Angsana New" pitchFamily="18" charset="-34"/>
            </a:endParaRPr>
          </a:p>
        </p:txBody>
      </p:sp>
      <p:sp>
        <p:nvSpPr>
          <p:cNvPr id="9219" name="Rectangle 29"/>
          <p:cNvSpPr>
            <a:spLocks noGrp="1" noChangeArrowheads="1"/>
          </p:cNvSpPr>
          <p:nvPr>
            <p:ph type="body" idx="1"/>
          </p:nvPr>
        </p:nvSpPr>
        <p:spPr>
          <a:xfrm>
            <a:off x="579438" y="1627188"/>
            <a:ext cx="7808912" cy="1516062"/>
          </a:xfrm>
          <a:noFill/>
        </p:spPr>
        <p:txBody>
          <a:bodyPr/>
          <a:lstStyle/>
          <a:p>
            <a:pPr eaLnBrk="1" hangingPunct="1"/>
            <a:r>
              <a:rPr lang="th-TH" sz="3200" b="1" smtClean="0">
                <a:latin typeface="Angsana New" pitchFamily="18" charset="-34"/>
              </a:rPr>
              <a:t>คือตัวแปรอาร์เรย์ที่ใช้เก็บข้อมูลเป็นกลุ่ม ที่มีลักษณะตำแหน่งที่ตั้งเป็นลักษณะแถวเดียว หรือ คอลัมน์เดียว เช่น ประกาศ </a:t>
            </a:r>
            <a:r>
              <a:rPr lang="en-US" sz="3200" b="1" smtClean="0">
                <a:latin typeface="Angsana New" pitchFamily="18" charset="-34"/>
              </a:rPr>
              <a:t>  float  x[7] </a:t>
            </a:r>
            <a:r>
              <a:rPr lang="th-TH" sz="3200" b="1" smtClean="0">
                <a:latin typeface="Angsana New" pitchFamily="18" charset="-34"/>
              </a:rPr>
              <a:t> จะแสดงได้ดังรูป</a:t>
            </a:r>
          </a:p>
          <a:p>
            <a:pPr eaLnBrk="1" hangingPunct="1">
              <a:buFont typeface="Wingdings" pitchFamily="2" charset="2"/>
              <a:buNone/>
            </a:pPr>
            <a:r>
              <a:rPr lang="th-TH" sz="3200" b="1" smtClean="0">
                <a:latin typeface="Angsana New" pitchFamily="18" charset="-34"/>
              </a:rPr>
              <a:t>	</a:t>
            </a:r>
            <a:r>
              <a:rPr lang="en-US" sz="3200" b="1" smtClean="0">
                <a:latin typeface="Angsana New" pitchFamily="18" charset="-34"/>
              </a:rPr>
              <a:t>		</a:t>
            </a:r>
            <a:endParaRPr lang="th-TH" sz="3200" b="1" smtClean="0">
              <a:latin typeface="Angsana New" pitchFamily="18" charset="-34"/>
            </a:endParaRPr>
          </a:p>
        </p:txBody>
      </p:sp>
      <p:grpSp>
        <p:nvGrpSpPr>
          <p:cNvPr id="9220" name="Group 56"/>
          <p:cNvGrpSpPr>
            <a:grpSpLocks/>
          </p:cNvGrpSpPr>
          <p:nvPr/>
        </p:nvGrpSpPr>
        <p:grpSpPr bwMode="auto">
          <a:xfrm>
            <a:off x="857250" y="4500563"/>
            <a:ext cx="4714875" cy="785812"/>
            <a:chOff x="1428728" y="3143248"/>
            <a:chExt cx="4714908" cy="785818"/>
          </a:xfrm>
        </p:grpSpPr>
        <p:sp>
          <p:nvSpPr>
            <p:cNvPr id="50" name="Cube 49"/>
            <p:cNvSpPr/>
            <p:nvPr/>
          </p:nvSpPr>
          <p:spPr>
            <a:xfrm>
              <a:off x="1428728" y="3143248"/>
              <a:ext cx="857256" cy="785818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sp>
          <p:nvSpPr>
            <p:cNvPr id="51" name="Cube 50"/>
            <p:cNvSpPr/>
            <p:nvPr/>
          </p:nvSpPr>
          <p:spPr>
            <a:xfrm>
              <a:off x="2071671" y="3143248"/>
              <a:ext cx="857256" cy="785818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sp>
          <p:nvSpPr>
            <p:cNvPr id="52" name="Cube 51"/>
            <p:cNvSpPr/>
            <p:nvPr/>
          </p:nvSpPr>
          <p:spPr>
            <a:xfrm>
              <a:off x="2714612" y="3143248"/>
              <a:ext cx="857256" cy="785818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sp>
          <p:nvSpPr>
            <p:cNvPr id="53" name="Cube 52"/>
            <p:cNvSpPr/>
            <p:nvPr/>
          </p:nvSpPr>
          <p:spPr>
            <a:xfrm>
              <a:off x="3357555" y="3143248"/>
              <a:ext cx="857256" cy="785818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sp>
          <p:nvSpPr>
            <p:cNvPr id="54" name="Cube 53"/>
            <p:cNvSpPr/>
            <p:nvPr/>
          </p:nvSpPr>
          <p:spPr>
            <a:xfrm>
              <a:off x="4000496" y="3143248"/>
              <a:ext cx="857256" cy="785818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sp>
          <p:nvSpPr>
            <p:cNvPr id="55" name="Cube 54"/>
            <p:cNvSpPr/>
            <p:nvPr/>
          </p:nvSpPr>
          <p:spPr>
            <a:xfrm>
              <a:off x="4643439" y="3143248"/>
              <a:ext cx="857256" cy="785818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sp>
          <p:nvSpPr>
            <p:cNvPr id="56" name="Cube 55"/>
            <p:cNvSpPr/>
            <p:nvPr/>
          </p:nvSpPr>
          <p:spPr>
            <a:xfrm>
              <a:off x="5286380" y="3143248"/>
              <a:ext cx="857256" cy="785818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</p:grpSp>
      <p:grpSp>
        <p:nvGrpSpPr>
          <p:cNvPr id="9221" name="Group 83"/>
          <p:cNvGrpSpPr>
            <a:grpSpLocks/>
          </p:cNvGrpSpPr>
          <p:nvPr/>
        </p:nvGrpSpPr>
        <p:grpSpPr bwMode="auto">
          <a:xfrm>
            <a:off x="6000750" y="3286125"/>
            <a:ext cx="1919288" cy="3143250"/>
            <a:chOff x="3286116" y="3643314"/>
            <a:chExt cx="1919302" cy="3143272"/>
          </a:xfrm>
        </p:grpSpPr>
        <p:sp>
          <p:nvSpPr>
            <p:cNvPr id="77" name="Cube 76"/>
            <p:cNvSpPr/>
            <p:nvPr/>
          </p:nvSpPr>
          <p:spPr>
            <a:xfrm>
              <a:off x="3286116" y="6215082"/>
              <a:ext cx="1919302" cy="571504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sp>
          <p:nvSpPr>
            <p:cNvPr id="78" name="Cube 77"/>
            <p:cNvSpPr/>
            <p:nvPr/>
          </p:nvSpPr>
          <p:spPr>
            <a:xfrm>
              <a:off x="3286116" y="5786454"/>
              <a:ext cx="1919302" cy="571504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sp>
          <p:nvSpPr>
            <p:cNvPr id="79" name="Cube 78"/>
            <p:cNvSpPr/>
            <p:nvPr/>
          </p:nvSpPr>
          <p:spPr>
            <a:xfrm>
              <a:off x="3286116" y="5357826"/>
              <a:ext cx="1919302" cy="571504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sp>
          <p:nvSpPr>
            <p:cNvPr id="80" name="Cube 79"/>
            <p:cNvSpPr/>
            <p:nvPr/>
          </p:nvSpPr>
          <p:spPr>
            <a:xfrm>
              <a:off x="3286116" y="4929198"/>
              <a:ext cx="1919302" cy="571504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sp>
          <p:nvSpPr>
            <p:cNvPr id="81" name="Cube 80"/>
            <p:cNvSpPr/>
            <p:nvPr/>
          </p:nvSpPr>
          <p:spPr>
            <a:xfrm>
              <a:off x="3286116" y="4500570"/>
              <a:ext cx="1919302" cy="571504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sp>
          <p:nvSpPr>
            <p:cNvPr id="82" name="Cube 81"/>
            <p:cNvSpPr/>
            <p:nvPr/>
          </p:nvSpPr>
          <p:spPr>
            <a:xfrm>
              <a:off x="3286116" y="4071942"/>
              <a:ext cx="1919302" cy="571504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sp>
          <p:nvSpPr>
            <p:cNvPr id="83" name="Cube 82"/>
            <p:cNvSpPr/>
            <p:nvPr/>
          </p:nvSpPr>
          <p:spPr>
            <a:xfrm>
              <a:off x="3286116" y="3643314"/>
              <a:ext cx="1919302" cy="571504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</p:grpSp>
      <p:sp>
        <p:nvSpPr>
          <p:cNvPr id="9222" name="TextBox 84"/>
          <p:cNvSpPr txBox="1">
            <a:spLocks noChangeArrowheads="1"/>
          </p:cNvSpPr>
          <p:nvPr/>
        </p:nvSpPr>
        <p:spPr bwMode="auto">
          <a:xfrm>
            <a:off x="1020763" y="4143375"/>
            <a:ext cx="5238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X[0]</a:t>
            </a:r>
            <a:endParaRPr lang="th-TH" sz="1400" b="1"/>
          </a:p>
        </p:txBody>
      </p:sp>
      <p:sp>
        <p:nvSpPr>
          <p:cNvPr id="9223" name="TextBox 85"/>
          <p:cNvSpPr txBox="1">
            <a:spLocks noChangeArrowheads="1"/>
          </p:cNvSpPr>
          <p:nvPr/>
        </p:nvSpPr>
        <p:spPr bwMode="auto">
          <a:xfrm>
            <a:off x="8072438" y="3429000"/>
            <a:ext cx="5222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X[0]</a:t>
            </a:r>
            <a:endParaRPr lang="th-TH" sz="1400" b="1"/>
          </a:p>
        </p:txBody>
      </p:sp>
      <p:sp>
        <p:nvSpPr>
          <p:cNvPr id="9224" name="TextBox 86"/>
          <p:cNvSpPr txBox="1">
            <a:spLocks noChangeArrowheads="1"/>
          </p:cNvSpPr>
          <p:nvPr/>
        </p:nvSpPr>
        <p:spPr bwMode="auto">
          <a:xfrm>
            <a:off x="1714500" y="4143375"/>
            <a:ext cx="5222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X[1]</a:t>
            </a:r>
            <a:endParaRPr lang="th-TH" sz="1400" b="1"/>
          </a:p>
        </p:txBody>
      </p:sp>
      <p:sp>
        <p:nvSpPr>
          <p:cNvPr id="9225" name="TextBox 87"/>
          <p:cNvSpPr txBox="1">
            <a:spLocks noChangeArrowheads="1"/>
          </p:cNvSpPr>
          <p:nvPr/>
        </p:nvSpPr>
        <p:spPr bwMode="auto">
          <a:xfrm>
            <a:off x="2357438" y="4143375"/>
            <a:ext cx="5222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X[2]</a:t>
            </a:r>
            <a:endParaRPr lang="th-TH" sz="1400" b="1"/>
          </a:p>
        </p:txBody>
      </p:sp>
      <p:sp>
        <p:nvSpPr>
          <p:cNvPr id="9226" name="TextBox 88"/>
          <p:cNvSpPr txBox="1">
            <a:spLocks noChangeArrowheads="1"/>
          </p:cNvSpPr>
          <p:nvPr/>
        </p:nvSpPr>
        <p:spPr bwMode="auto">
          <a:xfrm>
            <a:off x="3000375" y="4143375"/>
            <a:ext cx="5222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X[3]</a:t>
            </a:r>
            <a:endParaRPr lang="th-TH" sz="1400" b="1"/>
          </a:p>
        </p:txBody>
      </p:sp>
      <p:sp>
        <p:nvSpPr>
          <p:cNvPr id="9227" name="TextBox 89"/>
          <p:cNvSpPr txBox="1">
            <a:spLocks noChangeArrowheads="1"/>
          </p:cNvSpPr>
          <p:nvPr/>
        </p:nvSpPr>
        <p:spPr bwMode="auto">
          <a:xfrm>
            <a:off x="3643313" y="4143375"/>
            <a:ext cx="5222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X[4]</a:t>
            </a:r>
            <a:endParaRPr lang="th-TH" sz="1400" b="1"/>
          </a:p>
        </p:txBody>
      </p:sp>
      <p:sp>
        <p:nvSpPr>
          <p:cNvPr id="9228" name="TextBox 90"/>
          <p:cNvSpPr txBox="1">
            <a:spLocks noChangeArrowheads="1"/>
          </p:cNvSpPr>
          <p:nvPr/>
        </p:nvSpPr>
        <p:spPr bwMode="auto">
          <a:xfrm>
            <a:off x="4335463" y="4143375"/>
            <a:ext cx="5222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X[5]</a:t>
            </a:r>
            <a:endParaRPr lang="th-TH" sz="1400" b="1"/>
          </a:p>
        </p:txBody>
      </p:sp>
      <p:sp>
        <p:nvSpPr>
          <p:cNvPr id="9229" name="TextBox 91"/>
          <p:cNvSpPr txBox="1">
            <a:spLocks noChangeArrowheads="1"/>
          </p:cNvSpPr>
          <p:nvPr/>
        </p:nvSpPr>
        <p:spPr bwMode="auto">
          <a:xfrm>
            <a:off x="4929188" y="4143375"/>
            <a:ext cx="5222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X[6]</a:t>
            </a:r>
            <a:endParaRPr lang="th-TH" sz="1400" b="1"/>
          </a:p>
        </p:txBody>
      </p:sp>
      <p:sp>
        <p:nvSpPr>
          <p:cNvPr id="9230" name="TextBox 99"/>
          <p:cNvSpPr txBox="1">
            <a:spLocks noChangeArrowheads="1"/>
          </p:cNvSpPr>
          <p:nvPr/>
        </p:nvSpPr>
        <p:spPr bwMode="auto">
          <a:xfrm>
            <a:off x="8072438" y="3929063"/>
            <a:ext cx="5222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X[1]</a:t>
            </a:r>
            <a:endParaRPr lang="th-TH" sz="1400" b="1"/>
          </a:p>
        </p:txBody>
      </p:sp>
      <p:sp>
        <p:nvSpPr>
          <p:cNvPr id="9231" name="TextBox 100"/>
          <p:cNvSpPr txBox="1">
            <a:spLocks noChangeArrowheads="1"/>
          </p:cNvSpPr>
          <p:nvPr/>
        </p:nvSpPr>
        <p:spPr bwMode="auto">
          <a:xfrm>
            <a:off x="8072438" y="4357688"/>
            <a:ext cx="5222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X[2]</a:t>
            </a:r>
            <a:endParaRPr lang="th-TH" sz="1400" b="1"/>
          </a:p>
        </p:txBody>
      </p:sp>
      <p:sp>
        <p:nvSpPr>
          <p:cNvPr id="9232" name="TextBox 101"/>
          <p:cNvSpPr txBox="1">
            <a:spLocks noChangeArrowheads="1"/>
          </p:cNvSpPr>
          <p:nvPr/>
        </p:nvSpPr>
        <p:spPr bwMode="auto">
          <a:xfrm>
            <a:off x="8072438" y="4786313"/>
            <a:ext cx="5222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X[3]</a:t>
            </a:r>
            <a:endParaRPr lang="th-TH" sz="1400" b="1"/>
          </a:p>
        </p:txBody>
      </p:sp>
      <p:sp>
        <p:nvSpPr>
          <p:cNvPr id="9233" name="TextBox 102"/>
          <p:cNvSpPr txBox="1">
            <a:spLocks noChangeArrowheads="1"/>
          </p:cNvSpPr>
          <p:nvPr/>
        </p:nvSpPr>
        <p:spPr bwMode="auto">
          <a:xfrm>
            <a:off x="8072438" y="5214938"/>
            <a:ext cx="5222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X[4]</a:t>
            </a:r>
            <a:endParaRPr lang="th-TH" sz="1400" b="1"/>
          </a:p>
        </p:txBody>
      </p:sp>
      <p:sp>
        <p:nvSpPr>
          <p:cNvPr id="9234" name="TextBox 103"/>
          <p:cNvSpPr txBox="1">
            <a:spLocks noChangeArrowheads="1"/>
          </p:cNvSpPr>
          <p:nvPr/>
        </p:nvSpPr>
        <p:spPr bwMode="auto">
          <a:xfrm>
            <a:off x="8072438" y="5643563"/>
            <a:ext cx="5222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X[5]</a:t>
            </a:r>
            <a:endParaRPr lang="th-TH" sz="1400" b="1"/>
          </a:p>
        </p:txBody>
      </p:sp>
      <p:sp>
        <p:nvSpPr>
          <p:cNvPr id="9235" name="TextBox 104"/>
          <p:cNvSpPr txBox="1">
            <a:spLocks noChangeArrowheads="1"/>
          </p:cNvSpPr>
          <p:nvPr/>
        </p:nvSpPr>
        <p:spPr bwMode="auto">
          <a:xfrm>
            <a:off x="8050213" y="6072188"/>
            <a:ext cx="5222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X[6]</a:t>
            </a:r>
            <a:endParaRPr lang="th-TH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8"/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8280400" cy="792163"/>
          </a:xfrm>
          <a:prstGeom prst="roundRect">
            <a:avLst>
              <a:gd name="adj" fmla="val 32463"/>
            </a:avLst>
          </a:prstGeom>
          <a:noFill/>
        </p:spPr>
        <p:txBody>
          <a:bodyPr/>
          <a:lstStyle/>
          <a:p>
            <a:pPr eaLnBrk="1" hangingPunct="1"/>
            <a:r>
              <a:rPr lang="th-TH" smtClean="0">
                <a:latin typeface="Angsana New" pitchFamily="18" charset="-34"/>
              </a:rPr>
              <a:t>ตัวแปรชุด 1 มิติ </a:t>
            </a:r>
            <a:r>
              <a:rPr lang="en-US" smtClean="0">
                <a:latin typeface="Angsana New" pitchFamily="18" charset="-34"/>
              </a:rPr>
              <a:t>(One Dimension Array)</a:t>
            </a:r>
            <a:endParaRPr lang="th-TH" smtClean="0">
              <a:latin typeface="Angsana New" pitchFamily="18" charset="-34"/>
            </a:endParaRPr>
          </a:p>
        </p:txBody>
      </p:sp>
      <p:sp>
        <p:nvSpPr>
          <p:cNvPr id="10243" name="Rectangle 29"/>
          <p:cNvSpPr>
            <a:spLocks noGrp="1" noChangeArrowheads="1"/>
          </p:cNvSpPr>
          <p:nvPr>
            <p:ph type="body" idx="1"/>
          </p:nvPr>
        </p:nvSpPr>
        <p:spPr>
          <a:xfrm>
            <a:off x="579438" y="1484313"/>
            <a:ext cx="7808912" cy="2808287"/>
          </a:xfrm>
          <a:noFill/>
        </p:spPr>
        <p:txBody>
          <a:bodyPr/>
          <a:lstStyle/>
          <a:p>
            <a:pPr eaLnBrk="1" hangingPunct="1"/>
            <a:r>
              <a:rPr lang="th-TH" b="1" smtClean="0">
                <a:latin typeface="Angsana New" pitchFamily="18" charset="-34"/>
              </a:rPr>
              <a:t>ตัวอย่าง</a:t>
            </a:r>
          </a:p>
          <a:p>
            <a:pPr eaLnBrk="1" hangingPunct="1">
              <a:buFont typeface="Wingdings" pitchFamily="2" charset="2"/>
              <a:buNone/>
            </a:pPr>
            <a:r>
              <a:rPr lang="th-TH" b="1" smtClean="0">
                <a:latin typeface="Angsana New" pitchFamily="18" charset="-34"/>
              </a:rPr>
              <a:t>	</a:t>
            </a:r>
            <a:r>
              <a:rPr lang="en-US" b="1" smtClean="0">
                <a:latin typeface="Angsana New" pitchFamily="18" charset="-34"/>
              </a:rPr>
              <a:t>		</a:t>
            </a:r>
            <a:r>
              <a:rPr lang="en-US" sz="3200" b="1" smtClean="0">
                <a:latin typeface="Angsana New" pitchFamily="18" charset="-34"/>
              </a:rPr>
              <a:t>int  a[10];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latin typeface="Angsana New" pitchFamily="18" charset="-34"/>
              </a:rPr>
              <a:t>	</a:t>
            </a:r>
            <a:r>
              <a:rPr lang="th-TH" b="1" smtClean="0">
                <a:latin typeface="Angsana New" pitchFamily="18" charset="-34"/>
              </a:rPr>
              <a:t>หมายถึง คอมพิวเตอร์จะจองเนื้อที่ในหน่วยความจำให้สำหรับตัวแปร </a:t>
            </a:r>
            <a:r>
              <a:rPr lang="en-US" b="1" smtClean="0">
                <a:latin typeface="Angsana New" pitchFamily="18" charset="-34"/>
              </a:rPr>
              <a:t>a </a:t>
            </a:r>
            <a:r>
              <a:rPr lang="th-TH" b="1" smtClean="0">
                <a:latin typeface="Angsana New" pitchFamily="18" charset="-34"/>
              </a:rPr>
              <a:t>เป็นตัวแปรชุดชนิดจำนวนเต็มแบบ 1 มิติ มีจำนวนสมาชิก 10 ตัว โดยในหน่วยความจำจะเตรียมที่ไว้ให้ </a:t>
            </a:r>
            <a:r>
              <a:rPr lang="en-US" b="1" smtClean="0">
                <a:latin typeface="Angsana New" pitchFamily="18" charset="-34"/>
              </a:rPr>
              <a:t>2 </a:t>
            </a:r>
            <a:r>
              <a:rPr lang="th-TH" b="1" smtClean="0">
                <a:latin typeface="Angsana New" pitchFamily="18" charset="-34"/>
              </a:rPr>
              <a:t>ไบท์ สำหรับสมาชิกแต่ละตัว ดังนี้</a:t>
            </a:r>
          </a:p>
        </p:txBody>
      </p:sp>
      <p:sp>
        <p:nvSpPr>
          <p:cNvPr id="10244" name="Text Box 31"/>
          <p:cNvSpPr txBox="1">
            <a:spLocks noChangeArrowheads="1"/>
          </p:cNvSpPr>
          <p:nvPr/>
        </p:nvSpPr>
        <p:spPr bwMode="auto">
          <a:xfrm>
            <a:off x="5651500" y="4595813"/>
            <a:ext cx="692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h-TH" sz="4000">
                <a:latin typeface="Comic Sans MS" pitchFamily="66" charset="0"/>
                <a:cs typeface="Arial" pitchFamily="34" charset="0"/>
              </a:rPr>
              <a:t>.</a:t>
            </a:r>
            <a:r>
              <a:rPr lang="th-TH" sz="4000">
                <a:latin typeface="Comic Sans MS" pitchFamily="66" charset="0"/>
                <a:cs typeface="Angsana New" pitchFamily="18" charset="-34"/>
              </a:rPr>
              <a:t>...</a:t>
            </a:r>
            <a:endParaRPr lang="th-TH" sz="2800">
              <a:latin typeface="Comic Sans MS" pitchFamily="66" charset="0"/>
              <a:cs typeface="Angsana New" pitchFamily="18" charset="-34"/>
            </a:endParaRPr>
          </a:p>
        </p:txBody>
      </p:sp>
      <p:sp>
        <p:nvSpPr>
          <p:cNvPr id="10245" name="Text Box 33"/>
          <p:cNvSpPr txBox="1">
            <a:spLocks noChangeArrowheads="1"/>
          </p:cNvSpPr>
          <p:nvPr/>
        </p:nvSpPr>
        <p:spPr bwMode="auto">
          <a:xfrm>
            <a:off x="1627188" y="4292600"/>
            <a:ext cx="754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omic Sans MS" pitchFamily="66" charset="0"/>
                <a:cs typeface="Arial" pitchFamily="34" charset="0"/>
              </a:rPr>
              <a:t>a[0]</a:t>
            </a:r>
            <a:endParaRPr lang="th-TH" sz="240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0246" name="Text Box 34"/>
          <p:cNvSpPr txBox="1">
            <a:spLocks noChangeArrowheads="1"/>
          </p:cNvSpPr>
          <p:nvPr/>
        </p:nvSpPr>
        <p:spPr bwMode="auto">
          <a:xfrm>
            <a:off x="1339850" y="5229225"/>
            <a:ext cx="654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h-TH" sz="2800">
                <a:latin typeface="Angsana New" pitchFamily="18" charset="-34"/>
                <a:cs typeface="Angsana New" pitchFamily="18" charset="-34"/>
              </a:rPr>
              <a:t>1000</a:t>
            </a:r>
          </a:p>
        </p:txBody>
      </p:sp>
      <p:sp>
        <p:nvSpPr>
          <p:cNvPr id="10247" name="Text Box 35"/>
          <p:cNvSpPr txBox="1">
            <a:spLocks noChangeArrowheads="1"/>
          </p:cNvSpPr>
          <p:nvPr/>
        </p:nvSpPr>
        <p:spPr bwMode="auto">
          <a:xfrm>
            <a:off x="2058988" y="5229225"/>
            <a:ext cx="654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h-TH" sz="2800">
                <a:latin typeface="Angsana New" pitchFamily="18" charset="-34"/>
                <a:cs typeface="Angsana New" pitchFamily="18" charset="-34"/>
              </a:rPr>
              <a:t>1001</a:t>
            </a:r>
          </a:p>
        </p:txBody>
      </p:sp>
      <p:sp>
        <p:nvSpPr>
          <p:cNvPr id="10248" name="Line 36"/>
          <p:cNvSpPr>
            <a:spLocks noChangeShapeType="1"/>
          </p:cNvSpPr>
          <p:nvPr/>
        </p:nvSpPr>
        <p:spPr bwMode="auto">
          <a:xfrm flipV="1">
            <a:off x="1266825" y="4416425"/>
            <a:ext cx="2286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0249" name="Rectangle 37"/>
          <p:cNvSpPr>
            <a:spLocks noChangeArrowheads="1"/>
          </p:cNvSpPr>
          <p:nvPr/>
        </p:nvSpPr>
        <p:spPr bwMode="auto">
          <a:xfrm>
            <a:off x="1266825" y="4797425"/>
            <a:ext cx="720725" cy="504825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10250" name="Rectangle 38"/>
          <p:cNvSpPr>
            <a:spLocks noChangeArrowheads="1"/>
          </p:cNvSpPr>
          <p:nvPr/>
        </p:nvSpPr>
        <p:spPr bwMode="auto">
          <a:xfrm>
            <a:off x="1987550" y="4797425"/>
            <a:ext cx="720725" cy="504825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10251" name="Line 39"/>
          <p:cNvSpPr>
            <a:spLocks noChangeShapeType="1"/>
          </p:cNvSpPr>
          <p:nvPr/>
        </p:nvSpPr>
        <p:spPr bwMode="auto">
          <a:xfrm flipV="1">
            <a:off x="2695575" y="4416425"/>
            <a:ext cx="2286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0252" name="Line 40"/>
          <p:cNvSpPr>
            <a:spLocks noChangeShapeType="1"/>
          </p:cNvSpPr>
          <p:nvPr/>
        </p:nvSpPr>
        <p:spPr bwMode="auto">
          <a:xfrm>
            <a:off x="1258888" y="530225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0253" name="Line 41"/>
          <p:cNvSpPr>
            <a:spLocks noChangeShapeType="1"/>
          </p:cNvSpPr>
          <p:nvPr/>
        </p:nvSpPr>
        <p:spPr bwMode="auto">
          <a:xfrm>
            <a:off x="2708275" y="530225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0254" name="Line 42"/>
          <p:cNvSpPr>
            <a:spLocks noChangeShapeType="1"/>
          </p:cNvSpPr>
          <p:nvPr/>
        </p:nvSpPr>
        <p:spPr bwMode="auto">
          <a:xfrm>
            <a:off x="1979613" y="530225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0255" name="Text Box 44"/>
          <p:cNvSpPr txBox="1">
            <a:spLocks noChangeArrowheads="1"/>
          </p:cNvSpPr>
          <p:nvPr/>
        </p:nvSpPr>
        <p:spPr bwMode="auto">
          <a:xfrm>
            <a:off x="3067050" y="4292600"/>
            <a:ext cx="704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omic Sans MS" pitchFamily="66" charset="0"/>
                <a:cs typeface="Arial" pitchFamily="34" charset="0"/>
              </a:rPr>
              <a:t>a[1]</a:t>
            </a:r>
            <a:endParaRPr lang="th-TH" sz="240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0256" name="Text Box 45"/>
          <p:cNvSpPr txBox="1">
            <a:spLocks noChangeArrowheads="1"/>
          </p:cNvSpPr>
          <p:nvPr/>
        </p:nvSpPr>
        <p:spPr bwMode="auto">
          <a:xfrm>
            <a:off x="2779713" y="5229225"/>
            <a:ext cx="654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h-TH" sz="2800">
                <a:latin typeface="Angsana New" pitchFamily="18" charset="-34"/>
                <a:cs typeface="Angsana New" pitchFamily="18" charset="-34"/>
              </a:rPr>
              <a:t>1002</a:t>
            </a:r>
          </a:p>
        </p:txBody>
      </p:sp>
      <p:sp>
        <p:nvSpPr>
          <p:cNvPr id="10257" name="Text Box 46"/>
          <p:cNvSpPr txBox="1">
            <a:spLocks noChangeArrowheads="1"/>
          </p:cNvSpPr>
          <p:nvPr/>
        </p:nvSpPr>
        <p:spPr bwMode="auto">
          <a:xfrm>
            <a:off x="3498850" y="5229225"/>
            <a:ext cx="654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h-TH" sz="2800">
                <a:latin typeface="Angsana New" pitchFamily="18" charset="-34"/>
                <a:cs typeface="Angsana New" pitchFamily="18" charset="-34"/>
              </a:rPr>
              <a:t>1003</a:t>
            </a:r>
          </a:p>
        </p:txBody>
      </p:sp>
      <p:sp>
        <p:nvSpPr>
          <p:cNvPr id="10258" name="Line 47"/>
          <p:cNvSpPr>
            <a:spLocks noChangeShapeType="1"/>
          </p:cNvSpPr>
          <p:nvPr/>
        </p:nvSpPr>
        <p:spPr bwMode="auto">
          <a:xfrm flipV="1">
            <a:off x="2706688" y="4416425"/>
            <a:ext cx="2286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0259" name="Rectangle 48"/>
          <p:cNvSpPr>
            <a:spLocks noChangeArrowheads="1"/>
          </p:cNvSpPr>
          <p:nvPr/>
        </p:nvSpPr>
        <p:spPr bwMode="auto">
          <a:xfrm>
            <a:off x="2706688" y="4797425"/>
            <a:ext cx="720725" cy="504825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10260" name="Rectangle 49"/>
          <p:cNvSpPr>
            <a:spLocks noChangeArrowheads="1"/>
          </p:cNvSpPr>
          <p:nvPr/>
        </p:nvSpPr>
        <p:spPr bwMode="auto">
          <a:xfrm>
            <a:off x="3427413" y="4797425"/>
            <a:ext cx="720725" cy="504825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10261" name="Line 50"/>
          <p:cNvSpPr>
            <a:spLocks noChangeShapeType="1"/>
          </p:cNvSpPr>
          <p:nvPr/>
        </p:nvSpPr>
        <p:spPr bwMode="auto">
          <a:xfrm flipV="1">
            <a:off x="4135438" y="4416425"/>
            <a:ext cx="2286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0262" name="Line 51"/>
          <p:cNvSpPr>
            <a:spLocks noChangeShapeType="1"/>
          </p:cNvSpPr>
          <p:nvPr/>
        </p:nvSpPr>
        <p:spPr bwMode="auto">
          <a:xfrm>
            <a:off x="2698750" y="530225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0263" name="Line 52"/>
          <p:cNvSpPr>
            <a:spLocks noChangeShapeType="1"/>
          </p:cNvSpPr>
          <p:nvPr/>
        </p:nvSpPr>
        <p:spPr bwMode="auto">
          <a:xfrm>
            <a:off x="4148138" y="530225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0264" name="Line 53"/>
          <p:cNvSpPr>
            <a:spLocks noChangeShapeType="1"/>
          </p:cNvSpPr>
          <p:nvPr/>
        </p:nvSpPr>
        <p:spPr bwMode="auto">
          <a:xfrm>
            <a:off x="3419475" y="530225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0265" name="Text Box 55"/>
          <p:cNvSpPr txBox="1">
            <a:spLocks noChangeArrowheads="1"/>
          </p:cNvSpPr>
          <p:nvPr/>
        </p:nvSpPr>
        <p:spPr bwMode="auto">
          <a:xfrm>
            <a:off x="4506913" y="4292600"/>
            <a:ext cx="754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omic Sans MS" pitchFamily="66" charset="0"/>
                <a:cs typeface="Arial" pitchFamily="34" charset="0"/>
              </a:rPr>
              <a:t>a[2]</a:t>
            </a:r>
            <a:endParaRPr lang="th-TH" sz="240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0266" name="Text Box 56"/>
          <p:cNvSpPr txBox="1">
            <a:spLocks noChangeArrowheads="1"/>
          </p:cNvSpPr>
          <p:nvPr/>
        </p:nvSpPr>
        <p:spPr bwMode="auto">
          <a:xfrm>
            <a:off x="4219575" y="5229225"/>
            <a:ext cx="654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h-TH" sz="2800">
                <a:latin typeface="Angsana New" pitchFamily="18" charset="-34"/>
                <a:cs typeface="Angsana New" pitchFamily="18" charset="-34"/>
              </a:rPr>
              <a:t>1004</a:t>
            </a:r>
          </a:p>
        </p:txBody>
      </p:sp>
      <p:sp>
        <p:nvSpPr>
          <p:cNvPr id="10267" name="Text Box 57"/>
          <p:cNvSpPr txBox="1">
            <a:spLocks noChangeArrowheads="1"/>
          </p:cNvSpPr>
          <p:nvPr/>
        </p:nvSpPr>
        <p:spPr bwMode="auto">
          <a:xfrm>
            <a:off x="4938713" y="5229225"/>
            <a:ext cx="654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h-TH" sz="2800">
                <a:latin typeface="Angsana New" pitchFamily="18" charset="-34"/>
                <a:cs typeface="Angsana New" pitchFamily="18" charset="-34"/>
              </a:rPr>
              <a:t>1005</a:t>
            </a:r>
          </a:p>
        </p:txBody>
      </p:sp>
      <p:sp>
        <p:nvSpPr>
          <p:cNvPr id="10268" name="Line 58"/>
          <p:cNvSpPr>
            <a:spLocks noChangeShapeType="1"/>
          </p:cNvSpPr>
          <p:nvPr/>
        </p:nvSpPr>
        <p:spPr bwMode="auto">
          <a:xfrm flipV="1">
            <a:off x="4146550" y="4416425"/>
            <a:ext cx="2286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0269" name="Rectangle 59"/>
          <p:cNvSpPr>
            <a:spLocks noChangeArrowheads="1"/>
          </p:cNvSpPr>
          <p:nvPr/>
        </p:nvSpPr>
        <p:spPr bwMode="auto">
          <a:xfrm>
            <a:off x="4146550" y="4797425"/>
            <a:ext cx="720725" cy="504825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10270" name="Rectangle 60"/>
          <p:cNvSpPr>
            <a:spLocks noChangeArrowheads="1"/>
          </p:cNvSpPr>
          <p:nvPr/>
        </p:nvSpPr>
        <p:spPr bwMode="auto">
          <a:xfrm>
            <a:off x="4867275" y="4797425"/>
            <a:ext cx="720725" cy="504825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10271" name="Line 61"/>
          <p:cNvSpPr>
            <a:spLocks noChangeShapeType="1"/>
          </p:cNvSpPr>
          <p:nvPr/>
        </p:nvSpPr>
        <p:spPr bwMode="auto">
          <a:xfrm flipV="1">
            <a:off x="5575300" y="4416425"/>
            <a:ext cx="2286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0272" name="Line 62"/>
          <p:cNvSpPr>
            <a:spLocks noChangeShapeType="1"/>
          </p:cNvSpPr>
          <p:nvPr/>
        </p:nvSpPr>
        <p:spPr bwMode="auto">
          <a:xfrm>
            <a:off x="4138613" y="530225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0273" name="Line 63"/>
          <p:cNvSpPr>
            <a:spLocks noChangeShapeType="1"/>
          </p:cNvSpPr>
          <p:nvPr/>
        </p:nvSpPr>
        <p:spPr bwMode="auto">
          <a:xfrm>
            <a:off x="5588000" y="530225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0274" name="Line 64"/>
          <p:cNvSpPr>
            <a:spLocks noChangeShapeType="1"/>
          </p:cNvSpPr>
          <p:nvPr/>
        </p:nvSpPr>
        <p:spPr bwMode="auto">
          <a:xfrm>
            <a:off x="4859338" y="530225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0275" name="Text Box 66"/>
          <p:cNvSpPr txBox="1">
            <a:spLocks noChangeArrowheads="1"/>
          </p:cNvSpPr>
          <p:nvPr/>
        </p:nvSpPr>
        <p:spPr bwMode="auto">
          <a:xfrm>
            <a:off x="6811963" y="4292600"/>
            <a:ext cx="754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omic Sans MS" pitchFamily="66" charset="0"/>
                <a:cs typeface="Arial" pitchFamily="34" charset="0"/>
              </a:rPr>
              <a:t>a[9]</a:t>
            </a:r>
            <a:endParaRPr lang="th-TH" sz="240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0276" name="Text Box 68"/>
          <p:cNvSpPr txBox="1">
            <a:spLocks noChangeArrowheads="1"/>
          </p:cNvSpPr>
          <p:nvPr/>
        </p:nvSpPr>
        <p:spPr bwMode="auto">
          <a:xfrm>
            <a:off x="7243763" y="5229225"/>
            <a:ext cx="6397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800">
                <a:latin typeface="Comic Sans MS" pitchFamily="66" charset="0"/>
                <a:cs typeface="Angsana New" pitchFamily="18" charset="-34"/>
              </a:rPr>
              <a:t>?</a:t>
            </a:r>
            <a:endParaRPr lang="th-TH" sz="2800">
              <a:latin typeface="Comic Sans MS" pitchFamily="66" charset="0"/>
              <a:cs typeface="Angsana New" pitchFamily="18" charset="-34"/>
            </a:endParaRPr>
          </a:p>
        </p:txBody>
      </p:sp>
      <p:sp>
        <p:nvSpPr>
          <p:cNvPr id="10277" name="Line 69"/>
          <p:cNvSpPr>
            <a:spLocks noChangeShapeType="1"/>
          </p:cNvSpPr>
          <p:nvPr/>
        </p:nvSpPr>
        <p:spPr bwMode="auto">
          <a:xfrm flipV="1">
            <a:off x="6451600" y="4416425"/>
            <a:ext cx="2286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0278" name="Rectangle 70"/>
          <p:cNvSpPr>
            <a:spLocks noChangeArrowheads="1"/>
          </p:cNvSpPr>
          <p:nvPr/>
        </p:nvSpPr>
        <p:spPr bwMode="auto">
          <a:xfrm>
            <a:off x="6451600" y="4797425"/>
            <a:ext cx="720725" cy="504825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10279" name="Rectangle 71"/>
          <p:cNvSpPr>
            <a:spLocks noChangeArrowheads="1"/>
          </p:cNvSpPr>
          <p:nvPr/>
        </p:nvSpPr>
        <p:spPr bwMode="auto">
          <a:xfrm>
            <a:off x="7172325" y="4797425"/>
            <a:ext cx="720725" cy="504825"/>
          </a:xfrm>
          <a:prstGeom prst="rect">
            <a:avLst/>
          </a:prstGeom>
          <a:solidFill>
            <a:srgbClr val="FF99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th-TH"/>
          </a:p>
        </p:txBody>
      </p:sp>
      <p:sp>
        <p:nvSpPr>
          <p:cNvPr id="10280" name="Line 72"/>
          <p:cNvSpPr>
            <a:spLocks noChangeShapeType="1"/>
          </p:cNvSpPr>
          <p:nvPr/>
        </p:nvSpPr>
        <p:spPr bwMode="auto">
          <a:xfrm flipV="1">
            <a:off x="7880350" y="4416425"/>
            <a:ext cx="2286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0281" name="Line 73"/>
          <p:cNvSpPr>
            <a:spLocks noChangeShapeType="1"/>
          </p:cNvSpPr>
          <p:nvPr/>
        </p:nvSpPr>
        <p:spPr bwMode="auto">
          <a:xfrm>
            <a:off x="6443663" y="530225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0282" name="Line 74"/>
          <p:cNvSpPr>
            <a:spLocks noChangeShapeType="1"/>
          </p:cNvSpPr>
          <p:nvPr/>
        </p:nvSpPr>
        <p:spPr bwMode="auto">
          <a:xfrm>
            <a:off x="7893050" y="530225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0283" name="Line 75"/>
          <p:cNvSpPr>
            <a:spLocks noChangeShapeType="1"/>
          </p:cNvSpPr>
          <p:nvPr/>
        </p:nvSpPr>
        <p:spPr bwMode="auto">
          <a:xfrm>
            <a:off x="7164388" y="530225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0284" name="Text Box 76"/>
          <p:cNvSpPr txBox="1">
            <a:spLocks noChangeArrowheads="1"/>
          </p:cNvSpPr>
          <p:nvPr/>
        </p:nvSpPr>
        <p:spPr bwMode="auto">
          <a:xfrm>
            <a:off x="6523038" y="5229225"/>
            <a:ext cx="6397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800">
                <a:latin typeface="Comic Sans MS" pitchFamily="66" charset="0"/>
                <a:cs typeface="Angsana New" pitchFamily="18" charset="-34"/>
              </a:rPr>
              <a:t>?</a:t>
            </a:r>
            <a:endParaRPr lang="th-TH" sz="2800">
              <a:latin typeface="Comic Sans MS" pitchFamily="66" charset="0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>
                <a:latin typeface="Angsana New" pitchFamily="18" charset="-34"/>
              </a:rPr>
              <a:t> ตัวอย่างการใช้อาร์เรย์ 1 มิติ 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4643438" y="1987550"/>
            <a:ext cx="3794125" cy="424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>
                <a:cs typeface="Angsana New" pitchFamily="18" charset="-34"/>
              </a:rPr>
              <a:t>#include &lt;stdio.h&gt;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>
                <a:cs typeface="Angsana New" pitchFamily="18" charset="-34"/>
              </a:rPr>
              <a:t>#include &lt;conio.h&gt;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>
                <a:cs typeface="Angsana New" pitchFamily="18" charset="-34"/>
              </a:rPr>
              <a:t>void main(void)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>
                <a:cs typeface="Angsana New" pitchFamily="18" charset="-34"/>
              </a:rPr>
              <a:t>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>
                <a:cs typeface="Angsana New" pitchFamily="18" charset="-34"/>
              </a:rPr>
              <a:t>     int n[3];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>
                <a:cs typeface="Angsana New" pitchFamily="18" charset="-34"/>
              </a:rPr>
              <a:t>	clrscr();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>
                <a:cs typeface="Angsana New" pitchFamily="18" charset="-34"/>
              </a:rPr>
              <a:t>	n[0]=10;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>
                <a:cs typeface="Angsana New" pitchFamily="18" charset="-34"/>
              </a:rPr>
              <a:t>	n[1]=20;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>
                <a:cs typeface="Angsana New" pitchFamily="18" charset="-34"/>
              </a:rPr>
              <a:t>	n[2]=30;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>
                <a:cs typeface="Angsana New" pitchFamily="18" charset="-34"/>
              </a:rPr>
              <a:t>	printf("Array[0] = %d\n",n[0]);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>
                <a:cs typeface="Angsana New" pitchFamily="18" charset="-34"/>
              </a:rPr>
              <a:t>	printf("Array[1] = %d\n",n[1]);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>
                <a:cs typeface="Angsana New" pitchFamily="18" charset="-34"/>
              </a:rPr>
              <a:t>	printf("Array[2] = %d\n",n[2]);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>
                <a:cs typeface="Angsana New" pitchFamily="18" charset="-34"/>
              </a:rPr>
              <a:t>}</a:t>
            </a:r>
            <a:endParaRPr lang="th-TH">
              <a:cs typeface="Angsana New" pitchFamily="18" charset="-34"/>
            </a:endParaRPr>
          </a:p>
        </p:txBody>
      </p:sp>
      <p:grpSp>
        <p:nvGrpSpPr>
          <p:cNvPr id="11268" name="Group 8"/>
          <p:cNvGrpSpPr>
            <a:grpSpLocks noChangeAspect="1"/>
          </p:cNvGrpSpPr>
          <p:nvPr/>
        </p:nvGrpSpPr>
        <p:grpSpPr bwMode="auto">
          <a:xfrm>
            <a:off x="1476375" y="1557338"/>
            <a:ext cx="1582738" cy="5084762"/>
            <a:chOff x="930" y="981"/>
            <a:chExt cx="736" cy="3203"/>
          </a:xfrm>
        </p:grpSpPr>
        <p:sp>
          <p:nvSpPr>
            <p:cNvPr id="11269" name="AutoShape 7"/>
            <p:cNvSpPr>
              <a:spLocks noChangeAspect="1" noChangeArrowheads="1" noTextEdit="1"/>
            </p:cNvSpPr>
            <p:nvPr/>
          </p:nvSpPr>
          <p:spPr bwMode="auto">
            <a:xfrm>
              <a:off x="930" y="981"/>
              <a:ext cx="736" cy="3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1270" name="Freeform 9"/>
            <p:cNvSpPr>
              <a:spLocks/>
            </p:cNvSpPr>
            <p:nvPr/>
          </p:nvSpPr>
          <p:spPr bwMode="auto">
            <a:xfrm>
              <a:off x="943" y="995"/>
              <a:ext cx="709" cy="283"/>
            </a:xfrm>
            <a:custGeom>
              <a:avLst/>
              <a:gdLst>
                <a:gd name="T0" fmla="*/ 574 w 1417"/>
                <a:gd name="T1" fmla="*/ 283 h 567"/>
                <a:gd name="T2" fmla="*/ 595 w 1417"/>
                <a:gd name="T3" fmla="*/ 280 h 567"/>
                <a:gd name="T4" fmla="*/ 616 w 1417"/>
                <a:gd name="T5" fmla="*/ 275 h 567"/>
                <a:gd name="T6" fmla="*/ 634 w 1417"/>
                <a:gd name="T7" fmla="*/ 266 h 567"/>
                <a:gd name="T8" fmla="*/ 652 w 1417"/>
                <a:gd name="T9" fmla="*/ 256 h 567"/>
                <a:gd name="T10" fmla="*/ 667 w 1417"/>
                <a:gd name="T11" fmla="*/ 242 h 567"/>
                <a:gd name="T12" fmla="*/ 681 w 1417"/>
                <a:gd name="T13" fmla="*/ 226 h 567"/>
                <a:gd name="T14" fmla="*/ 691 w 1417"/>
                <a:gd name="T15" fmla="*/ 209 h 567"/>
                <a:gd name="T16" fmla="*/ 700 w 1417"/>
                <a:gd name="T17" fmla="*/ 190 h 567"/>
                <a:gd name="T18" fmla="*/ 706 w 1417"/>
                <a:gd name="T19" fmla="*/ 170 h 567"/>
                <a:gd name="T20" fmla="*/ 709 w 1417"/>
                <a:gd name="T21" fmla="*/ 149 h 567"/>
                <a:gd name="T22" fmla="*/ 708 w 1417"/>
                <a:gd name="T23" fmla="*/ 127 h 567"/>
                <a:gd name="T24" fmla="*/ 704 w 1417"/>
                <a:gd name="T25" fmla="*/ 106 h 567"/>
                <a:gd name="T26" fmla="*/ 697 w 1417"/>
                <a:gd name="T27" fmla="*/ 87 h 567"/>
                <a:gd name="T28" fmla="*/ 688 w 1417"/>
                <a:gd name="T29" fmla="*/ 68 h 567"/>
                <a:gd name="T30" fmla="*/ 676 w 1417"/>
                <a:gd name="T31" fmla="*/ 52 h 567"/>
                <a:gd name="T32" fmla="*/ 662 w 1417"/>
                <a:gd name="T33" fmla="*/ 37 h 567"/>
                <a:gd name="T34" fmla="*/ 646 w 1417"/>
                <a:gd name="T35" fmla="*/ 25 h 567"/>
                <a:gd name="T36" fmla="*/ 628 w 1417"/>
                <a:gd name="T37" fmla="*/ 14 h 567"/>
                <a:gd name="T38" fmla="*/ 609 w 1417"/>
                <a:gd name="T39" fmla="*/ 7 h 567"/>
                <a:gd name="T40" fmla="*/ 589 w 1417"/>
                <a:gd name="T41" fmla="*/ 1 h 567"/>
                <a:gd name="T42" fmla="*/ 567 w 1417"/>
                <a:gd name="T43" fmla="*/ 0 h 567"/>
                <a:gd name="T44" fmla="*/ 142 w 1417"/>
                <a:gd name="T45" fmla="*/ 0 h 567"/>
                <a:gd name="T46" fmla="*/ 120 w 1417"/>
                <a:gd name="T47" fmla="*/ 1 h 567"/>
                <a:gd name="T48" fmla="*/ 100 w 1417"/>
                <a:gd name="T49" fmla="*/ 7 h 567"/>
                <a:gd name="T50" fmla="*/ 80 w 1417"/>
                <a:gd name="T51" fmla="*/ 14 h 567"/>
                <a:gd name="T52" fmla="*/ 63 w 1417"/>
                <a:gd name="T53" fmla="*/ 25 h 567"/>
                <a:gd name="T54" fmla="*/ 47 w 1417"/>
                <a:gd name="T55" fmla="*/ 37 h 567"/>
                <a:gd name="T56" fmla="*/ 32 w 1417"/>
                <a:gd name="T57" fmla="*/ 52 h 567"/>
                <a:gd name="T58" fmla="*/ 21 w 1417"/>
                <a:gd name="T59" fmla="*/ 68 h 567"/>
                <a:gd name="T60" fmla="*/ 11 w 1417"/>
                <a:gd name="T61" fmla="*/ 87 h 567"/>
                <a:gd name="T62" fmla="*/ 5 w 1417"/>
                <a:gd name="T63" fmla="*/ 106 h 567"/>
                <a:gd name="T64" fmla="*/ 1 w 1417"/>
                <a:gd name="T65" fmla="*/ 127 h 567"/>
                <a:gd name="T66" fmla="*/ 1 w 1417"/>
                <a:gd name="T67" fmla="*/ 149 h 567"/>
                <a:gd name="T68" fmla="*/ 3 w 1417"/>
                <a:gd name="T69" fmla="*/ 170 h 567"/>
                <a:gd name="T70" fmla="*/ 9 w 1417"/>
                <a:gd name="T71" fmla="*/ 190 h 567"/>
                <a:gd name="T72" fmla="*/ 17 w 1417"/>
                <a:gd name="T73" fmla="*/ 209 h 567"/>
                <a:gd name="T74" fmla="*/ 29 w 1417"/>
                <a:gd name="T75" fmla="*/ 226 h 567"/>
                <a:gd name="T76" fmla="*/ 42 w 1417"/>
                <a:gd name="T77" fmla="*/ 242 h 567"/>
                <a:gd name="T78" fmla="*/ 57 w 1417"/>
                <a:gd name="T79" fmla="*/ 256 h 567"/>
                <a:gd name="T80" fmla="*/ 74 w 1417"/>
                <a:gd name="T81" fmla="*/ 266 h 567"/>
                <a:gd name="T82" fmla="*/ 93 w 1417"/>
                <a:gd name="T83" fmla="*/ 275 h 567"/>
                <a:gd name="T84" fmla="*/ 113 w 1417"/>
                <a:gd name="T85" fmla="*/ 280 h 567"/>
                <a:gd name="T86" fmla="*/ 134 w 1417"/>
                <a:gd name="T87" fmla="*/ 283 h 56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417"/>
                <a:gd name="T133" fmla="*/ 0 h 567"/>
                <a:gd name="T134" fmla="*/ 1417 w 1417"/>
                <a:gd name="T135" fmla="*/ 567 h 56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417" h="567">
                  <a:moveTo>
                    <a:pt x="283" y="567"/>
                  </a:moveTo>
                  <a:lnTo>
                    <a:pt x="1133" y="567"/>
                  </a:lnTo>
                  <a:lnTo>
                    <a:pt x="1148" y="567"/>
                  </a:lnTo>
                  <a:lnTo>
                    <a:pt x="1162" y="566"/>
                  </a:lnTo>
                  <a:lnTo>
                    <a:pt x="1177" y="564"/>
                  </a:lnTo>
                  <a:lnTo>
                    <a:pt x="1190" y="561"/>
                  </a:lnTo>
                  <a:lnTo>
                    <a:pt x="1204" y="558"/>
                  </a:lnTo>
                  <a:lnTo>
                    <a:pt x="1217" y="555"/>
                  </a:lnTo>
                  <a:lnTo>
                    <a:pt x="1231" y="551"/>
                  </a:lnTo>
                  <a:lnTo>
                    <a:pt x="1244" y="545"/>
                  </a:lnTo>
                  <a:lnTo>
                    <a:pt x="1256" y="540"/>
                  </a:lnTo>
                  <a:lnTo>
                    <a:pt x="1268" y="533"/>
                  </a:lnTo>
                  <a:lnTo>
                    <a:pt x="1280" y="527"/>
                  </a:lnTo>
                  <a:lnTo>
                    <a:pt x="1292" y="519"/>
                  </a:lnTo>
                  <a:lnTo>
                    <a:pt x="1303" y="512"/>
                  </a:lnTo>
                  <a:lnTo>
                    <a:pt x="1313" y="503"/>
                  </a:lnTo>
                  <a:lnTo>
                    <a:pt x="1324" y="494"/>
                  </a:lnTo>
                  <a:lnTo>
                    <a:pt x="1334" y="485"/>
                  </a:lnTo>
                  <a:lnTo>
                    <a:pt x="1343" y="474"/>
                  </a:lnTo>
                  <a:lnTo>
                    <a:pt x="1352" y="464"/>
                  </a:lnTo>
                  <a:lnTo>
                    <a:pt x="1361" y="453"/>
                  </a:lnTo>
                  <a:lnTo>
                    <a:pt x="1369" y="443"/>
                  </a:lnTo>
                  <a:lnTo>
                    <a:pt x="1376" y="431"/>
                  </a:lnTo>
                  <a:lnTo>
                    <a:pt x="1382" y="419"/>
                  </a:lnTo>
                  <a:lnTo>
                    <a:pt x="1390" y="407"/>
                  </a:lnTo>
                  <a:lnTo>
                    <a:pt x="1394" y="395"/>
                  </a:lnTo>
                  <a:lnTo>
                    <a:pt x="1400" y="381"/>
                  </a:lnTo>
                  <a:lnTo>
                    <a:pt x="1405" y="368"/>
                  </a:lnTo>
                  <a:lnTo>
                    <a:pt x="1408" y="354"/>
                  </a:lnTo>
                  <a:lnTo>
                    <a:pt x="1411" y="341"/>
                  </a:lnTo>
                  <a:lnTo>
                    <a:pt x="1414" y="327"/>
                  </a:lnTo>
                  <a:lnTo>
                    <a:pt x="1415" y="314"/>
                  </a:lnTo>
                  <a:lnTo>
                    <a:pt x="1417" y="299"/>
                  </a:lnTo>
                  <a:lnTo>
                    <a:pt x="1417" y="284"/>
                  </a:lnTo>
                  <a:lnTo>
                    <a:pt x="1417" y="270"/>
                  </a:lnTo>
                  <a:lnTo>
                    <a:pt x="1415" y="255"/>
                  </a:lnTo>
                  <a:lnTo>
                    <a:pt x="1414" y="240"/>
                  </a:lnTo>
                  <a:lnTo>
                    <a:pt x="1411" y="227"/>
                  </a:lnTo>
                  <a:lnTo>
                    <a:pt x="1408" y="213"/>
                  </a:lnTo>
                  <a:lnTo>
                    <a:pt x="1405" y="200"/>
                  </a:lnTo>
                  <a:lnTo>
                    <a:pt x="1400" y="186"/>
                  </a:lnTo>
                  <a:lnTo>
                    <a:pt x="1394" y="174"/>
                  </a:lnTo>
                  <a:lnTo>
                    <a:pt x="1390" y="161"/>
                  </a:lnTo>
                  <a:lnTo>
                    <a:pt x="1382" y="149"/>
                  </a:lnTo>
                  <a:lnTo>
                    <a:pt x="1376" y="137"/>
                  </a:lnTo>
                  <a:lnTo>
                    <a:pt x="1369" y="126"/>
                  </a:lnTo>
                  <a:lnTo>
                    <a:pt x="1361" y="114"/>
                  </a:lnTo>
                  <a:lnTo>
                    <a:pt x="1352" y="104"/>
                  </a:lnTo>
                  <a:lnTo>
                    <a:pt x="1343" y="93"/>
                  </a:lnTo>
                  <a:lnTo>
                    <a:pt x="1334" y="84"/>
                  </a:lnTo>
                  <a:lnTo>
                    <a:pt x="1324" y="74"/>
                  </a:lnTo>
                  <a:lnTo>
                    <a:pt x="1313" y="65"/>
                  </a:lnTo>
                  <a:lnTo>
                    <a:pt x="1303" y="57"/>
                  </a:lnTo>
                  <a:lnTo>
                    <a:pt x="1292" y="50"/>
                  </a:lnTo>
                  <a:lnTo>
                    <a:pt x="1280" y="42"/>
                  </a:lnTo>
                  <a:lnTo>
                    <a:pt x="1268" y="35"/>
                  </a:lnTo>
                  <a:lnTo>
                    <a:pt x="1256" y="29"/>
                  </a:lnTo>
                  <a:lnTo>
                    <a:pt x="1244" y="23"/>
                  </a:lnTo>
                  <a:lnTo>
                    <a:pt x="1231" y="18"/>
                  </a:lnTo>
                  <a:lnTo>
                    <a:pt x="1217" y="14"/>
                  </a:lnTo>
                  <a:lnTo>
                    <a:pt x="1204" y="9"/>
                  </a:lnTo>
                  <a:lnTo>
                    <a:pt x="1190" y="6"/>
                  </a:lnTo>
                  <a:lnTo>
                    <a:pt x="1177" y="3"/>
                  </a:lnTo>
                  <a:lnTo>
                    <a:pt x="1162" y="2"/>
                  </a:lnTo>
                  <a:lnTo>
                    <a:pt x="1148" y="2"/>
                  </a:lnTo>
                  <a:lnTo>
                    <a:pt x="1133" y="0"/>
                  </a:lnTo>
                  <a:lnTo>
                    <a:pt x="283" y="0"/>
                  </a:lnTo>
                  <a:lnTo>
                    <a:pt x="270" y="2"/>
                  </a:lnTo>
                  <a:lnTo>
                    <a:pt x="255" y="2"/>
                  </a:lnTo>
                  <a:lnTo>
                    <a:pt x="240" y="3"/>
                  </a:lnTo>
                  <a:lnTo>
                    <a:pt x="226" y="6"/>
                  </a:lnTo>
                  <a:lnTo>
                    <a:pt x="213" y="9"/>
                  </a:lnTo>
                  <a:lnTo>
                    <a:pt x="199" y="14"/>
                  </a:lnTo>
                  <a:lnTo>
                    <a:pt x="186" y="18"/>
                  </a:lnTo>
                  <a:lnTo>
                    <a:pt x="174" y="23"/>
                  </a:lnTo>
                  <a:lnTo>
                    <a:pt x="160" y="29"/>
                  </a:lnTo>
                  <a:lnTo>
                    <a:pt x="148" y="35"/>
                  </a:lnTo>
                  <a:lnTo>
                    <a:pt x="136" y="42"/>
                  </a:lnTo>
                  <a:lnTo>
                    <a:pt x="126" y="50"/>
                  </a:lnTo>
                  <a:lnTo>
                    <a:pt x="114" y="57"/>
                  </a:lnTo>
                  <a:lnTo>
                    <a:pt x="103" y="65"/>
                  </a:lnTo>
                  <a:lnTo>
                    <a:pt x="93" y="74"/>
                  </a:lnTo>
                  <a:lnTo>
                    <a:pt x="84" y="84"/>
                  </a:lnTo>
                  <a:lnTo>
                    <a:pt x="73" y="93"/>
                  </a:lnTo>
                  <a:lnTo>
                    <a:pt x="64" y="104"/>
                  </a:lnTo>
                  <a:lnTo>
                    <a:pt x="57" y="114"/>
                  </a:lnTo>
                  <a:lnTo>
                    <a:pt x="49" y="126"/>
                  </a:lnTo>
                  <a:lnTo>
                    <a:pt x="42" y="137"/>
                  </a:lnTo>
                  <a:lnTo>
                    <a:pt x="34" y="149"/>
                  </a:lnTo>
                  <a:lnTo>
                    <a:pt x="28" y="161"/>
                  </a:lnTo>
                  <a:lnTo>
                    <a:pt x="22" y="174"/>
                  </a:lnTo>
                  <a:lnTo>
                    <a:pt x="18" y="186"/>
                  </a:lnTo>
                  <a:lnTo>
                    <a:pt x="13" y="200"/>
                  </a:lnTo>
                  <a:lnTo>
                    <a:pt x="9" y="213"/>
                  </a:lnTo>
                  <a:lnTo>
                    <a:pt x="6" y="227"/>
                  </a:lnTo>
                  <a:lnTo>
                    <a:pt x="3" y="240"/>
                  </a:lnTo>
                  <a:lnTo>
                    <a:pt x="1" y="255"/>
                  </a:lnTo>
                  <a:lnTo>
                    <a:pt x="1" y="269"/>
                  </a:lnTo>
                  <a:lnTo>
                    <a:pt x="0" y="284"/>
                  </a:lnTo>
                  <a:lnTo>
                    <a:pt x="1" y="299"/>
                  </a:lnTo>
                  <a:lnTo>
                    <a:pt x="1" y="314"/>
                  </a:lnTo>
                  <a:lnTo>
                    <a:pt x="3" y="327"/>
                  </a:lnTo>
                  <a:lnTo>
                    <a:pt x="6" y="341"/>
                  </a:lnTo>
                  <a:lnTo>
                    <a:pt x="9" y="354"/>
                  </a:lnTo>
                  <a:lnTo>
                    <a:pt x="13" y="368"/>
                  </a:lnTo>
                  <a:lnTo>
                    <a:pt x="18" y="381"/>
                  </a:lnTo>
                  <a:lnTo>
                    <a:pt x="22" y="395"/>
                  </a:lnTo>
                  <a:lnTo>
                    <a:pt x="28" y="407"/>
                  </a:lnTo>
                  <a:lnTo>
                    <a:pt x="34" y="419"/>
                  </a:lnTo>
                  <a:lnTo>
                    <a:pt x="42" y="431"/>
                  </a:lnTo>
                  <a:lnTo>
                    <a:pt x="49" y="443"/>
                  </a:lnTo>
                  <a:lnTo>
                    <a:pt x="57" y="453"/>
                  </a:lnTo>
                  <a:lnTo>
                    <a:pt x="64" y="464"/>
                  </a:lnTo>
                  <a:lnTo>
                    <a:pt x="73" y="474"/>
                  </a:lnTo>
                  <a:lnTo>
                    <a:pt x="84" y="485"/>
                  </a:lnTo>
                  <a:lnTo>
                    <a:pt x="93" y="494"/>
                  </a:lnTo>
                  <a:lnTo>
                    <a:pt x="103" y="503"/>
                  </a:lnTo>
                  <a:lnTo>
                    <a:pt x="114" y="512"/>
                  </a:lnTo>
                  <a:lnTo>
                    <a:pt x="126" y="519"/>
                  </a:lnTo>
                  <a:lnTo>
                    <a:pt x="136" y="527"/>
                  </a:lnTo>
                  <a:lnTo>
                    <a:pt x="148" y="533"/>
                  </a:lnTo>
                  <a:lnTo>
                    <a:pt x="160" y="540"/>
                  </a:lnTo>
                  <a:lnTo>
                    <a:pt x="174" y="545"/>
                  </a:lnTo>
                  <a:lnTo>
                    <a:pt x="186" y="551"/>
                  </a:lnTo>
                  <a:lnTo>
                    <a:pt x="199" y="555"/>
                  </a:lnTo>
                  <a:lnTo>
                    <a:pt x="213" y="558"/>
                  </a:lnTo>
                  <a:lnTo>
                    <a:pt x="226" y="561"/>
                  </a:lnTo>
                  <a:lnTo>
                    <a:pt x="240" y="564"/>
                  </a:lnTo>
                  <a:lnTo>
                    <a:pt x="255" y="566"/>
                  </a:lnTo>
                  <a:lnTo>
                    <a:pt x="268" y="567"/>
                  </a:lnTo>
                  <a:lnTo>
                    <a:pt x="283" y="56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1271" name="Freeform 10"/>
            <p:cNvSpPr>
              <a:spLocks/>
            </p:cNvSpPr>
            <p:nvPr/>
          </p:nvSpPr>
          <p:spPr bwMode="auto">
            <a:xfrm>
              <a:off x="943" y="995"/>
              <a:ext cx="709" cy="283"/>
            </a:xfrm>
            <a:custGeom>
              <a:avLst/>
              <a:gdLst>
                <a:gd name="T0" fmla="*/ 574 w 1417"/>
                <a:gd name="T1" fmla="*/ 283 h 567"/>
                <a:gd name="T2" fmla="*/ 595 w 1417"/>
                <a:gd name="T3" fmla="*/ 280 h 567"/>
                <a:gd name="T4" fmla="*/ 616 w 1417"/>
                <a:gd name="T5" fmla="*/ 275 h 567"/>
                <a:gd name="T6" fmla="*/ 634 w 1417"/>
                <a:gd name="T7" fmla="*/ 266 h 567"/>
                <a:gd name="T8" fmla="*/ 652 w 1417"/>
                <a:gd name="T9" fmla="*/ 256 h 567"/>
                <a:gd name="T10" fmla="*/ 667 w 1417"/>
                <a:gd name="T11" fmla="*/ 242 h 567"/>
                <a:gd name="T12" fmla="*/ 681 w 1417"/>
                <a:gd name="T13" fmla="*/ 226 h 567"/>
                <a:gd name="T14" fmla="*/ 691 w 1417"/>
                <a:gd name="T15" fmla="*/ 209 h 567"/>
                <a:gd name="T16" fmla="*/ 700 w 1417"/>
                <a:gd name="T17" fmla="*/ 190 h 567"/>
                <a:gd name="T18" fmla="*/ 706 w 1417"/>
                <a:gd name="T19" fmla="*/ 170 h 567"/>
                <a:gd name="T20" fmla="*/ 709 w 1417"/>
                <a:gd name="T21" fmla="*/ 149 h 567"/>
                <a:gd name="T22" fmla="*/ 708 w 1417"/>
                <a:gd name="T23" fmla="*/ 127 h 567"/>
                <a:gd name="T24" fmla="*/ 704 w 1417"/>
                <a:gd name="T25" fmla="*/ 106 h 567"/>
                <a:gd name="T26" fmla="*/ 697 w 1417"/>
                <a:gd name="T27" fmla="*/ 87 h 567"/>
                <a:gd name="T28" fmla="*/ 688 w 1417"/>
                <a:gd name="T29" fmla="*/ 68 h 567"/>
                <a:gd name="T30" fmla="*/ 676 w 1417"/>
                <a:gd name="T31" fmla="*/ 52 h 567"/>
                <a:gd name="T32" fmla="*/ 662 w 1417"/>
                <a:gd name="T33" fmla="*/ 37 h 567"/>
                <a:gd name="T34" fmla="*/ 646 w 1417"/>
                <a:gd name="T35" fmla="*/ 25 h 567"/>
                <a:gd name="T36" fmla="*/ 628 w 1417"/>
                <a:gd name="T37" fmla="*/ 14 h 567"/>
                <a:gd name="T38" fmla="*/ 609 w 1417"/>
                <a:gd name="T39" fmla="*/ 7 h 567"/>
                <a:gd name="T40" fmla="*/ 589 w 1417"/>
                <a:gd name="T41" fmla="*/ 1 h 567"/>
                <a:gd name="T42" fmla="*/ 567 w 1417"/>
                <a:gd name="T43" fmla="*/ 0 h 567"/>
                <a:gd name="T44" fmla="*/ 142 w 1417"/>
                <a:gd name="T45" fmla="*/ 0 h 567"/>
                <a:gd name="T46" fmla="*/ 120 w 1417"/>
                <a:gd name="T47" fmla="*/ 1 h 567"/>
                <a:gd name="T48" fmla="*/ 100 w 1417"/>
                <a:gd name="T49" fmla="*/ 7 h 567"/>
                <a:gd name="T50" fmla="*/ 80 w 1417"/>
                <a:gd name="T51" fmla="*/ 14 h 567"/>
                <a:gd name="T52" fmla="*/ 63 w 1417"/>
                <a:gd name="T53" fmla="*/ 25 h 567"/>
                <a:gd name="T54" fmla="*/ 47 w 1417"/>
                <a:gd name="T55" fmla="*/ 37 h 567"/>
                <a:gd name="T56" fmla="*/ 32 w 1417"/>
                <a:gd name="T57" fmla="*/ 52 h 567"/>
                <a:gd name="T58" fmla="*/ 21 w 1417"/>
                <a:gd name="T59" fmla="*/ 68 h 567"/>
                <a:gd name="T60" fmla="*/ 11 w 1417"/>
                <a:gd name="T61" fmla="*/ 87 h 567"/>
                <a:gd name="T62" fmla="*/ 5 w 1417"/>
                <a:gd name="T63" fmla="*/ 106 h 567"/>
                <a:gd name="T64" fmla="*/ 1 w 1417"/>
                <a:gd name="T65" fmla="*/ 127 h 567"/>
                <a:gd name="T66" fmla="*/ 1 w 1417"/>
                <a:gd name="T67" fmla="*/ 149 h 567"/>
                <a:gd name="T68" fmla="*/ 3 w 1417"/>
                <a:gd name="T69" fmla="*/ 170 h 567"/>
                <a:gd name="T70" fmla="*/ 9 w 1417"/>
                <a:gd name="T71" fmla="*/ 190 h 567"/>
                <a:gd name="T72" fmla="*/ 17 w 1417"/>
                <a:gd name="T73" fmla="*/ 209 h 567"/>
                <a:gd name="T74" fmla="*/ 29 w 1417"/>
                <a:gd name="T75" fmla="*/ 226 h 567"/>
                <a:gd name="T76" fmla="*/ 42 w 1417"/>
                <a:gd name="T77" fmla="*/ 242 h 567"/>
                <a:gd name="T78" fmla="*/ 57 w 1417"/>
                <a:gd name="T79" fmla="*/ 256 h 567"/>
                <a:gd name="T80" fmla="*/ 74 w 1417"/>
                <a:gd name="T81" fmla="*/ 266 h 567"/>
                <a:gd name="T82" fmla="*/ 93 w 1417"/>
                <a:gd name="T83" fmla="*/ 275 h 567"/>
                <a:gd name="T84" fmla="*/ 113 w 1417"/>
                <a:gd name="T85" fmla="*/ 280 h 567"/>
                <a:gd name="T86" fmla="*/ 134 w 1417"/>
                <a:gd name="T87" fmla="*/ 283 h 56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417"/>
                <a:gd name="T133" fmla="*/ 0 h 567"/>
                <a:gd name="T134" fmla="*/ 1417 w 1417"/>
                <a:gd name="T135" fmla="*/ 567 h 56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417" h="567">
                  <a:moveTo>
                    <a:pt x="283" y="567"/>
                  </a:moveTo>
                  <a:lnTo>
                    <a:pt x="1133" y="567"/>
                  </a:lnTo>
                  <a:lnTo>
                    <a:pt x="1148" y="567"/>
                  </a:lnTo>
                  <a:lnTo>
                    <a:pt x="1162" y="566"/>
                  </a:lnTo>
                  <a:lnTo>
                    <a:pt x="1177" y="564"/>
                  </a:lnTo>
                  <a:lnTo>
                    <a:pt x="1190" y="561"/>
                  </a:lnTo>
                  <a:lnTo>
                    <a:pt x="1204" y="558"/>
                  </a:lnTo>
                  <a:lnTo>
                    <a:pt x="1217" y="555"/>
                  </a:lnTo>
                  <a:lnTo>
                    <a:pt x="1231" y="551"/>
                  </a:lnTo>
                  <a:lnTo>
                    <a:pt x="1244" y="545"/>
                  </a:lnTo>
                  <a:lnTo>
                    <a:pt x="1256" y="540"/>
                  </a:lnTo>
                  <a:lnTo>
                    <a:pt x="1268" y="533"/>
                  </a:lnTo>
                  <a:lnTo>
                    <a:pt x="1280" y="527"/>
                  </a:lnTo>
                  <a:lnTo>
                    <a:pt x="1292" y="519"/>
                  </a:lnTo>
                  <a:lnTo>
                    <a:pt x="1303" y="512"/>
                  </a:lnTo>
                  <a:lnTo>
                    <a:pt x="1313" y="503"/>
                  </a:lnTo>
                  <a:lnTo>
                    <a:pt x="1324" y="494"/>
                  </a:lnTo>
                  <a:lnTo>
                    <a:pt x="1334" y="485"/>
                  </a:lnTo>
                  <a:lnTo>
                    <a:pt x="1343" y="474"/>
                  </a:lnTo>
                  <a:lnTo>
                    <a:pt x="1352" y="464"/>
                  </a:lnTo>
                  <a:lnTo>
                    <a:pt x="1361" y="453"/>
                  </a:lnTo>
                  <a:lnTo>
                    <a:pt x="1369" y="443"/>
                  </a:lnTo>
                  <a:lnTo>
                    <a:pt x="1376" y="431"/>
                  </a:lnTo>
                  <a:lnTo>
                    <a:pt x="1382" y="419"/>
                  </a:lnTo>
                  <a:lnTo>
                    <a:pt x="1390" y="407"/>
                  </a:lnTo>
                  <a:lnTo>
                    <a:pt x="1394" y="395"/>
                  </a:lnTo>
                  <a:lnTo>
                    <a:pt x="1400" y="381"/>
                  </a:lnTo>
                  <a:lnTo>
                    <a:pt x="1405" y="368"/>
                  </a:lnTo>
                  <a:lnTo>
                    <a:pt x="1408" y="354"/>
                  </a:lnTo>
                  <a:lnTo>
                    <a:pt x="1411" y="341"/>
                  </a:lnTo>
                  <a:lnTo>
                    <a:pt x="1414" y="327"/>
                  </a:lnTo>
                  <a:lnTo>
                    <a:pt x="1415" y="314"/>
                  </a:lnTo>
                  <a:lnTo>
                    <a:pt x="1417" y="299"/>
                  </a:lnTo>
                  <a:lnTo>
                    <a:pt x="1417" y="284"/>
                  </a:lnTo>
                  <a:lnTo>
                    <a:pt x="1417" y="270"/>
                  </a:lnTo>
                  <a:lnTo>
                    <a:pt x="1415" y="255"/>
                  </a:lnTo>
                  <a:lnTo>
                    <a:pt x="1414" y="240"/>
                  </a:lnTo>
                  <a:lnTo>
                    <a:pt x="1411" y="227"/>
                  </a:lnTo>
                  <a:lnTo>
                    <a:pt x="1408" y="213"/>
                  </a:lnTo>
                  <a:lnTo>
                    <a:pt x="1405" y="200"/>
                  </a:lnTo>
                  <a:lnTo>
                    <a:pt x="1400" y="186"/>
                  </a:lnTo>
                  <a:lnTo>
                    <a:pt x="1394" y="174"/>
                  </a:lnTo>
                  <a:lnTo>
                    <a:pt x="1390" y="161"/>
                  </a:lnTo>
                  <a:lnTo>
                    <a:pt x="1382" y="149"/>
                  </a:lnTo>
                  <a:lnTo>
                    <a:pt x="1376" y="137"/>
                  </a:lnTo>
                  <a:lnTo>
                    <a:pt x="1369" y="126"/>
                  </a:lnTo>
                  <a:lnTo>
                    <a:pt x="1361" y="114"/>
                  </a:lnTo>
                  <a:lnTo>
                    <a:pt x="1352" y="104"/>
                  </a:lnTo>
                  <a:lnTo>
                    <a:pt x="1343" y="93"/>
                  </a:lnTo>
                  <a:lnTo>
                    <a:pt x="1334" y="84"/>
                  </a:lnTo>
                  <a:lnTo>
                    <a:pt x="1324" y="74"/>
                  </a:lnTo>
                  <a:lnTo>
                    <a:pt x="1313" y="65"/>
                  </a:lnTo>
                  <a:lnTo>
                    <a:pt x="1303" y="57"/>
                  </a:lnTo>
                  <a:lnTo>
                    <a:pt x="1292" y="50"/>
                  </a:lnTo>
                  <a:lnTo>
                    <a:pt x="1280" y="42"/>
                  </a:lnTo>
                  <a:lnTo>
                    <a:pt x="1268" y="35"/>
                  </a:lnTo>
                  <a:lnTo>
                    <a:pt x="1256" y="29"/>
                  </a:lnTo>
                  <a:lnTo>
                    <a:pt x="1244" y="23"/>
                  </a:lnTo>
                  <a:lnTo>
                    <a:pt x="1231" y="18"/>
                  </a:lnTo>
                  <a:lnTo>
                    <a:pt x="1217" y="14"/>
                  </a:lnTo>
                  <a:lnTo>
                    <a:pt x="1204" y="9"/>
                  </a:lnTo>
                  <a:lnTo>
                    <a:pt x="1190" y="6"/>
                  </a:lnTo>
                  <a:lnTo>
                    <a:pt x="1177" y="3"/>
                  </a:lnTo>
                  <a:lnTo>
                    <a:pt x="1162" y="2"/>
                  </a:lnTo>
                  <a:lnTo>
                    <a:pt x="1148" y="2"/>
                  </a:lnTo>
                  <a:lnTo>
                    <a:pt x="1133" y="0"/>
                  </a:lnTo>
                  <a:lnTo>
                    <a:pt x="283" y="0"/>
                  </a:lnTo>
                  <a:lnTo>
                    <a:pt x="270" y="2"/>
                  </a:lnTo>
                  <a:lnTo>
                    <a:pt x="255" y="2"/>
                  </a:lnTo>
                  <a:lnTo>
                    <a:pt x="240" y="3"/>
                  </a:lnTo>
                  <a:lnTo>
                    <a:pt x="226" y="6"/>
                  </a:lnTo>
                  <a:lnTo>
                    <a:pt x="213" y="9"/>
                  </a:lnTo>
                  <a:lnTo>
                    <a:pt x="199" y="14"/>
                  </a:lnTo>
                  <a:lnTo>
                    <a:pt x="186" y="18"/>
                  </a:lnTo>
                  <a:lnTo>
                    <a:pt x="174" y="23"/>
                  </a:lnTo>
                  <a:lnTo>
                    <a:pt x="160" y="29"/>
                  </a:lnTo>
                  <a:lnTo>
                    <a:pt x="148" y="35"/>
                  </a:lnTo>
                  <a:lnTo>
                    <a:pt x="136" y="42"/>
                  </a:lnTo>
                  <a:lnTo>
                    <a:pt x="126" y="50"/>
                  </a:lnTo>
                  <a:lnTo>
                    <a:pt x="114" y="57"/>
                  </a:lnTo>
                  <a:lnTo>
                    <a:pt x="103" y="65"/>
                  </a:lnTo>
                  <a:lnTo>
                    <a:pt x="93" y="74"/>
                  </a:lnTo>
                  <a:lnTo>
                    <a:pt x="84" y="84"/>
                  </a:lnTo>
                  <a:lnTo>
                    <a:pt x="73" y="93"/>
                  </a:lnTo>
                  <a:lnTo>
                    <a:pt x="64" y="104"/>
                  </a:lnTo>
                  <a:lnTo>
                    <a:pt x="57" y="114"/>
                  </a:lnTo>
                  <a:lnTo>
                    <a:pt x="49" y="126"/>
                  </a:lnTo>
                  <a:lnTo>
                    <a:pt x="42" y="137"/>
                  </a:lnTo>
                  <a:lnTo>
                    <a:pt x="34" y="149"/>
                  </a:lnTo>
                  <a:lnTo>
                    <a:pt x="28" y="161"/>
                  </a:lnTo>
                  <a:lnTo>
                    <a:pt x="22" y="174"/>
                  </a:lnTo>
                  <a:lnTo>
                    <a:pt x="18" y="186"/>
                  </a:lnTo>
                  <a:lnTo>
                    <a:pt x="13" y="200"/>
                  </a:lnTo>
                  <a:lnTo>
                    <a:pt x="9" y="213"/>
                  </a:lnTo>
                  <a:lnTo>
                    <a:pt x="6" y="227"/>
                  </a:lnTo>
                  <a:lnTo>
                    <a:pt x="3" y="240"/>
                  </a:lnTo>
                  <a:lnTo>
                    <a:pt x="1" y="255"/>
                  </a:lnTo>
                  <a:lnTo>
                    <a:pt x="1" y="269"/>
                  </a:lnTo>
                  <a:lnTo>
                    <a:pt x="0" y="284"/>
                  </a:lnTo>
                  <a:lnTo>
                    <a:pt x="1" y="299"/>
                  </a:lnTo>
                  <a:lnTo>
                    <a:pt x="1" y="314"/>
                  </a:lnTo>
                  <a:lnTo>
                    <a:pt x="3" y="327"/>
                  </a:lnTo>
                  <a:lnTo>
                    <a:pt x="6" y="341"/>
                  </a:lnTo>
                  <a:lnTo>
                    <a:pt x="9" y="354"/>
                  </a:lnTo>
                  <a:lnTo>
                    <a:pt x="13" y="368"/>
                  </a:lnTo>
                  <a:lnTo>
                    <a:pt x="18" y="381"/>
                  </a:lnTo>
                  <a:lnTo>
                    <a:pt x="22" y="395"/>
                  </a:lnTo>
                  <a:lnTo>
                    <a:pt x="28" y="407"/>
                  </a:lnTo>
                  <a:lnTo>
                    <a:pt x="34" y="419"/>
                  </a:lnTo>
                  <a:lnTo>
                    <a:pt x="42" y="431"/>
                  </a:lnTo>
                  <a:lnTo>
                    <a:pt x="49" y="443"/>
                  </a:lnTo>
                  <a:lnTo>
                    <a:pt x="57" y="453"/>
                  </a:lnTo>
                  <a:lnTo>
                    <a:pt x="64" y="464"/>
                  </a:lnTo>
                  <a:lnTo>
                    <a:pt x="73" y="474"/>
                  </a:lnTo>
                  <a:lnTo>
                    <a:pt x="84" y="485"/>
                  </a:lnTo>
                  <a:lnTo>
                    <a:pt x="93" y="494"/>
                  </a:lnTo>
                  <a:lnTo>
                    <a:pt x="103" y="503"/>
                  </a:lnTo>
                  <a:lnTo>
                    <a:pt x="114" y="512"/>
                  </a:lnTo>
                  <a:lnTo>
                    <a:pt x="126" y="519"/>
                  </a:lnTo>
                  <a:lnTo>
                    <a:pt x="136" y="527"/>
                  </a:lnTo>
                  <a:lnTo>
                    <a:pt x="148" y="533"/>
                  </a:lnTo>
                  <a:lnTo>
                    <a:pt x="160" y="540"/>
                  </a:lnTo>
                  <a:lnTo>
                    <a:pt x="174" y="545"/>
                  </a:lnTo>
                  <a:lnTo>
                    <a:pt x="186" y="551"/>
                  </a:lnTo>
                  <a:lnTo>
                    <a:pt x="199" y="555"/>
                  </a:lnTo>
                  <a:lnTo>
                    <a:pt x="213" y="558"/>
                  </a:lnTo>
                  <a:lnTo>
                    <a:pt x="226" y="561"/>
                  </a:lnTo>
                  <a:lnTo>
                    <a:pt x="240" y="564"/>
                  </a:lnTo>
                  <a:lnTo>
                    <a:pt x="255" y="566"/>
                  </a:lnTo>
                  <a:lnTo>
                    <a:pt x="268" y="567"/>
                  </a:lnTo>
                  <a:lnTo>
                    <a:pt x="283" y="567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1272" name="Rectangle 11"/>
            <p:cNvSpPr>
              <a:spLocks noChangeArrowheads="1"/>
            </p:cNvSpPr>
            <p:nvPr/>
          </p:nvSpPr>
          <p:spPr bwMode="auto">
            <a:xfrm>
              <a:off x="1187" y="1046"/>
              <a:ext cx="20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h-TH" sz="1200" b="1">
                  <a:solidFill>
                    <a:srgbClr val="000000"/>
                  </a:solidFill>
                  <a:latin typeface="Tahoma" pitchFamily="34" charset="0"/>
                </a:rPr>
                <a:t>Begin</a:t>
              </a:r>
              <a:endParaRPr lang="th-TH" sz="1200" b="1">
                <a:latin typeface="Tahoma" pitchFamily="34" charset="0"/>
              </a:endParaRPr>
            </a:p>
          </p:txBody>
        </p:sp>
        <p:sp>
          <p:nvSpPr>
            <p:cNvPr id="11273" name="Freeform 12"/>
            <p:cNvSpPr>
              <a:spLocks/>
            </p:cNvSpPr>
            <p:nvPr/>
          </p:nvSpPr>
          <p:spPr bwMode="auto">
            <a:xfrm>
              <a:off x="943" y="3887"/>
              <a:ext cx="709" cy="283"/>
            </a:xfrm>
            <a:custGeom>
              <a:avLst/>
              <a:gdLst>
                <a:gd name="T0" fmla="*/ 574 w 1417"/>
                <a:gd name="T1" fmla="*/ 282 h 567"/>
                <a:gd name="T2" fmla="*/ 595 w 1417"/>
                <a:gd name="T3" fmla="*/ 280 h 567"/>
                <a:gd name="T4" fmla="*/ 616 w 1417"/>
                <a:gd name="T5" fmla="*/ 274 h 567"/>
                <a:gd name="T6" fmla="*/ 634 w 1417"/>
                <a:gd name="T7" fmla="*/ 266 h 567"/>
                <a:gd name="T8" fmla="*/ 652 w 1417"/>
                <a:gd name="T9" fmla="*/ 255 h 567"/>
                <a:gd name="T10" fmla="*/ 667 w 1417"/>
                <a:gd name="T11" fmla="*/ 241 h 567"/>
                <a:gd name="T12" fmla="*/ 681 w 1417"/>
                <a:gd name="T13" fmla="*/ 226 h 567"/>
                <a:gd name="T14" fmla="*/ 691 w 1417"/>
                <a:gd name="T15" fmla="*/ 209 h 567"/>
                <a:gd name="T16" fmla="*/ 700 w 1417"/>
                <a:gd name="T17" fmla="*/ 189 h 567"/>
                <a:gd name="T18" fmla="*/ 706 w 1417"/>
                <a:gd name="T19" fmla="*/ 170 h 567"/>
                <a:gd name="T20" fmla="*/ 709 w 1417"/>
                <a:gd name="T21" fmla="*/ 148 h 567"/>
                <a:gd name="T22" fmla="*/ 708 w 1417"/>
                <a:gd name="T23" fmla="*/ 126 h 567"/>
                <a:gd name="T24" fmla="*/ 704 w 1417"/>
                <a:gd name="T25" fmla="*/ 105 h 567"/>
                <a:gd name="T26" fmla="*/ 697 w 1417"/>
                <a:gd name="T27" fmla="*/ 86 h 567"/>
                <a:gd name="T28" fmla="*/ 688 w 1417"/>
                <a:gd name="T29" fmla="*/ 67 h 567"/>
                <a:gd name="T30" fmla="*/ 676 w 1417"/>
                <a:gd name="T31" fmla="*/ 51 h 567"/>
                <a:gd name="T32" fmla="*/ 662 w 1417"/>
                <a:gd name="T33" fmla="*/ 36 h 567"/>
                <a:gd name="T34" fmla="*/ 646 w 1417"/>
                <a:gd name="T35" fmla="*/ 24 h 567"/>
                <a:gd name="T36" fmla="*/ 628 w 1417"/>
                <a:gd name="T37" fmla="*/ 13 h 567"/>
                <a:gd name="T38" fmla="*/ 609 w 1417"/>
                <a:gd name="T39" fmla="*/ 6 h 567"/>
                <a:gd name="T40" fmla="*/ 589 w 1417"/>
                <a:gd name="T41" fmla="*/ 1 h 567"/>
                <a:gd name="T42" fmla="*/ 567 w 1417"/>
                <a:gd name="T43" fmla="*/ 0 h 567"/>
                <a:gd name="T44" fmla="*/ 142 w 1417"/>
                <a:gd name="T45" fmla="*/ 0 h 567"/>
                <a:gd name="T46" fmla="*/ 121 w 1417"/>
                <a:gd name="T47" fmla="*/ 1 h 567"/>
                <a:gd name="T48" fmla="*/ 100 w 1417"/>
                <a:gd name="T49" fmla="*/ 6 h 567"/>
                <a:gd name="T50" fmla="*/ 80 w 1417"/>
                <a:gd name="T51" fmla="*/ 13 h 567"/>
                <a:gd name="T52" fmla="*/ 63 w 1417"/>
                <a:gd name="T53" fmla="*/ 24 h 567"/>
                <a:gd name="T54" fmla="*/ 47 w 1417"/>
                <a:gd name="T55" fmla="*/ 36 h 567"/>
                <a:gd name="T56" fmla="*/ 32 w 1417"/>
                <a:gd name="T57" fmla="*/ 51 h 567"/>
                <a:gd name="T58" fmla="*/ 21 w 1417"/>
                <a:gd name="T59" fmla="*/ 67 h 567"/>
                <a:gd name="T60" fmla="*/ 11 w 1417"/>
                <a:gd name="T61" fmla="*/ 86 h 567"/>
                <a:gd name="T62" fmla="*/ 5 w 1417"/>
                <a:gd name="T63" fmla="*/ 105 h 567"/>
                <a:gd name="T64" fmla="*/ 1 w 1417"/>
                <a:gd name="T65" fmla="*/ 126 h 567"/>
                <a:gd name="T66" fmla="*/ 1 w 1417"/>
                <a:gd name="T67" fmla="*/ 148 h 567"/>
                <a:gd name="T68" fmla="*/ 3 w 1417"/>
                <a:gd name="T69" fmla="*/ 170 h 567"/>
                <a:gd name="T70" fmla="*/ 9 w 1417"/>
                <a:gd name="T71" fmla="*/ 189 h 567"/>
                <a:gd name="T72" fmla="*/ 17 w 1417"/>
                <a:gd name="T73" fmla="*/ 209 h 567"/>
                <a:gd name="T74" fmla="*/ 29 w 1417"/>
                <a:gd name="T75" fmla="*/ 226 h 567"/>
                <a:gd name="T76" fmla="*/ 42 w 1417"/>
                <a:gd name="T77" fmla="*/ 241 h 567"/>
                <a:gd name="T78" fmla="*/ 57 w 1417"/>
                <a:gd name="T79" fmla="*/ 255 h 567"/>
                <a:gd name="T80" fmla="*/ 74 w 1417"/>
                <a:gd name="T81" fmla="*/ 266 h 567"/>
                <a:gd name="T82" fmla="*/ 93 w 1417"/>
                <a:gd name="T83" fmla="*/ 274 h 567"/>
                <a:gd name="T84" fmla="*/ 113 w 1417"/>
                <a:gd name="T85" fmla="*/ 280 h 567"/>
                <a:gd name="T86" fmla="*/ 135 w 1417"/>
                <a:gd name="T87" fmla="*/ 282 h 56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417"/>
                <a:gd name="T133" fmla="*/ 0 h 567"/>
                <a:gd name="T134" fmla="*/ 1417 w 1417"/>
                <a:gd name="T135" fmla="*/ 567 h 56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417" h="567">
                  <a:moveTo>
                    <a:pt x="283" y="567"/>
                  </a:moveTo>
                  <a:lnTo>
                    <a:pt x="1133" y="567"/>
                  </a:lnTo>
                  <a:lnTo>
                    <a:pt x="1148" y="565"/>
                  </a:lnTo>
                  <a:lnTo>
                    <a:pt x="1163" y="565"/>
                  </a:lnTo>
                  <a:lnTo>
                    <a:pt x="1177" y="562"/>
                  </a:lnTo>
                  <a:lnTo>
                    <a:pt x="1190" y="561"/>
                  </a:lnTo>
                  <a:lnTo>
                    <a:pt x="1204" y="558"/>
                  </a:lnTo>
                  <a:lnTo>
                    <a:pt x="1217" y="553"/>
                  </a:lnTo>
                  <a:lnTo>
                    <a:pt x="1231" y="549"/>
                  </a:lnTo>
                  <a:lnTo>
                    <a:pt x="1244" y="544"/>
                  </a:lnTo>
                  <a:lnTo>
                    <a:pt x="1256" y="538"/>
                  </a:lnTo>
                  <a:lnTo>
                    <a:pt x="1268" y="532"/>
                  </a:lnTo>
                  <a:lnTo>
                    <a:pt x="1280" y="525"/>
                  </a:lnTo>
                  <a:lnTo>
                    <a:pt x="1292" y="517"/>
                  </a:lnTo>
                  <a:lnTo>
                    <a:pt x="1303" y="510"/>
                  </a:lnTo>
                  <a:lnTo>
                    <a:pt x="1313" y="501"/>
                  </a:lnTo>
                  <a:lnTo>
                    <a:pt x="1324" y="492"/>
                  </a:lnTo>
                  <a:lnTo>
                    <a:pt x="1334" y="483"/>
                  </a:lnTo>
                  <a:lnTo>
                    <a:pt x="1343" y="474"/>
                  </a:lnTo>
                  <a:lnTo>
                    <a:pt x="1352" y="463"/>
                  </a:lnTo>
                  <a:lnTo>
                    <a:pt x="1361" y="453"/>
                  </a:lnTo>
                  <a:lnTo>
                    <a:pt x="1369" y="441"/>
                  </a:lnTo>
                  <a:lnTo>
                    <a:pt x="1376" y="429"/>
                  </a:lnTo>
                  <a:lnTo>
                    <a:pt x="1382" y="418"/>
                  </a:lnTo>
                  <a:lnTo>
                    <a:pt x="1390" y="405"/>
                  </a:lnTo>
                  <a:lnTo>
                    <a:pt x="1394" y="393"/>
                  </a:lnTo>
                  <a:lnTo>
                    <a:pt x="1400" y="379"/>
                  </a:lnTo>
                  <a:lnTo>
                    <a:pt x="1405" y="367"/>
                  </a:lnTo>
                  <a:lnTo>
                    <a:pt x="1408" y="354"/>
                  </a:lnTo>
                  <a:lnTo>
                    <a:pt x="1411" y="340"/>
                  </a:lnTo>
                  <a:lnTo>
                    <a:pt x="1414" y="325"/>
                  </a:lnTo>
                  <a:lnTo>
                    <a:pt x="1415" y="312"/>
                  </a:lnTo>
                  <a:lnTo>
                    <a:pt x="1417" y="297"/>
                  </a:lnTo>
                  <a:lnTo>
                    <a:pt x="1417" y="283"/>
                  </a:lnTo>
                  <a:lnTo>
                    <a:pt x="1417" y="268"/>
                  </a:lnTo>
                  <a:lnTo>
                    <a:pt x="1415" y="253"/>
                  </a:lnTo>
                  <a:lnTo>
                    <a:pt x="1414" y="240"/>
                  </a:lnTo>
                  <a:lnTo>
                    <a:pt x="1411" y="225"/>
                  </a:lnTo>
                  <a:lnTo>
                    <a:pt x="1408" y="211"/>
                  </a:lnTo>
                  <a:lnTo>
                    <a:pt x="1405" y="198"/>
                  </a:lnTo>
                  <a:lnTo>
                    <a:pt x="1400" y="184"/>
                  </a:lnTo>
                  <a:lnTo>
                    <a:pt x="1394" y="172"/>
                  </a:lnTo>
                  <a:lnTo>
                    <a:pt x="1390" y="160"/>
                  </a:lnTo>
                  <a:lnTo>
                    <a:pt x="1382" y="147"/>
                  </a:lnTo>
                  <a:lnTo>
                    <a:pt x="1376" y="135"/>
                  </a:lnTo>
                  <a:lnTo>
                    <a:pt x="1369" y="124"/>
                  </a:lnTo>
                  <a:lnTo>
                    <a:pt x="1361" y="112"/>
                  </a:lnTo>
                  <a:lnTo>
                    <a:pt x="1352" y="102"/>
                  </a:lnTo>
                  <a:lnTo>
                    <a:pt x="1343" y="91"/>
                  </a:lnTo>
                  <a:lnTo>
                    <a:pt x="1334" y="82"/>
                  </a:lnTo>
                  <a:lnTo>
                    <a:pt x="1324" y="73"/>
                  </a:lnTo>
                  <a:lnTo>
                    <a:pt x="1313" y="64"/>
                  </a:lnTo>
                  <a:lnTo>
                    <a:pt x="1303" y="55"/>
                  </a:lnTo>
                  <a:lnTo>
                    <a:pt x="1292" y="48"/>
                  </a:lnTo>
                  <a:lnTo>
                    <a:pt x="1280" y="40"/>
                  </a:lnTo>
                  <a:lnTo>
                    <a:pt x="1268" y="33"/>
                  </a:lnTo>
                  <a:lnTo>
                    <a:pt x="1256" y="27"/>
                  </a:lnTo>
                  <a:lnTo>
                    <a:pt x="1244" y="21"/>
                  </a:lnTo>
                  <a:lnTo>
                    <a:pt x="1231" y="16"/>
                  </a:lnTo>
                  <a:lnTo>
                    <a:pt x="1217" y="12"/>
                  </a:lnTo>
                  <a:lnTo>
                    <a:pt x="1204" y="7"/>
                  </a:lnTo>
                  <a:lnTo>
                    <a:pt x="1190" y="4"/>
                  </a:lnTo>
                  <a:lnTo>
                    <a:pt x="1177" y="3"/>
                  </a:lnTo>
                  <a:lnTo>
                    <a:pt x="1163" y="0"/>
                  </a:lnTo>
                  <a:lnTo>
                    <a:pt x="1148" y="0"/>
                  </a:lnTo>
                  <a:lnTo>
                    <a:pt x="1133" y="0"/>
                  </a:lnTo>
                  <a:lnTo>
                    <a:pt x="283" y="0"/>
                  </a:lnTo>
                  <a:lnTo>
                    <a:pt x="270" y="0"/>
                  </a:lnTo>
                  <a:lnTo>
                    <a:pt x="255" y="0"/>
                  </a:lnTo>
                  <a:lnTo>
                    <a:pt x="241" y="3"/>
                  </a:lnTo>
                  <a:lnTo>
                    <a:pt x="226" y="4"/>
                  </a:lnTo>
                  <a:lnTo>
                    <a:pt x="213" y="7"/>
                  </a:lnTo>
                  <a:lnTo>
                    <a:pt x="199" y="12"/>
                  </a:lnTo>
                  <a:lnTo>
                    <a:pt x="186" y="16"/>
                  </a:lnTo>
                  <a:lnTo>
                    <a:pt x="174" y="21"/>
                  </a:lnTo>
                  <a:lnTo>
                    <a:pt x="160" y="27"/>
                  </a:lnTo>
                  <a:lnTo>
                    <a:pt x="148" y="33"/>
                  </a:lnTo>
                  <a:lnTo>
                    <a:pt x="136" y="40"/>
                  </a:lnTo>
                  <a:lnTo>
                    <a:pt x="126" y="48"/>
                  </a:lnTo>
                  <a:lnTo>
                    <a:pt x="114" y="55"/>
                  </a:lnTo>
                  <a:lnTo>
                    <a:pt x="103" y="64"/>
                  </a:lnTo>
                  <a:lnTo>
                    <a:pt x="93" y="73"/>
                  </a:lnTo>
                  <a:lnTo>
                    <a:pt x="84" y="82"/>
                  </a:lnTo>
                  <a:lnTo>
                    <a:pt x="73" y="91"/>
                  </a:lnTo>
                  <a:lnTo>
                    <a:pt x="64" y="102"/>
                  </a:lnTo>
                  <a:lnTo>
                    <a:pt x="57" y="112"/>
                  </a:lnTo>
                  <a:lnTo>
                    <a:pt x="49" y="124"/>
                  </a:lnTo>
                  <a:lnTo>
                    <a:pt x="42" y="135"/>
                  </a:lnTo>
                  <a:lnTo>
                    <a:pt x="34" y="147"/>
                  </a:lnTo>
                  <a:lnTo>
                    <a:pt x="28" y="160"/>
                  </a:lnTo>
                  <a:lnTo>
                    <a:pt x="22" y="172"/>
                  </a:lnTo>
                  <a:lnTo>
                    <a:pt x="18" y="184"/>
                  </a:lnTo>
                  <a:lnTo>
                    <a:pt x="13" y="198"/>
                  </a:lnTo>
                  <a:lnTo>
                    <a:pt x="9" y="211"/>
                  </a:lnTo>
                  <a:lnTo>
                    <a:pt x="6" y="225"/>
                  </a:lnTo>
                  <a:lnTo>
                    <a:pt x="3" y="240"/>
                  </a:lnTo>
                  <a:lnTo>
                    <a:pt x="1" y="253"/>
                  </a:lnTo>
                  <a:lnTo>
                    <a:pt x="1" y="268"/>
                  </a:lnTo>
                  <a:lnTo>
                    <a:pt x="0" y="283"/>
                  </a:lnTo>
                  <a:lnTo>
                    <a:pt x="1" y="297"/>
                  </a:lnTo>
                  <a:lnTo>
                    <a:pt x="1" y="312"/>
                  </a:lnTo>
                  <a:lnTo>
                    <a:pt x="3" y="325"/>
                  </a:lnTo>
                  <a:lnTo>
                    <a:pt x="6" y="340"/>
                  </a:lnTo>
                  <a:lnTo>
                    <a:pt x="9" y="354"/>
                  </a:lnTo>
                  <a:lnTo>
                    <a:pt x="13" y="367"/>
                  </a:lnTo>
                  <a:lnTo>
                    <a:pt x="18" y="379"/>
                  </a:lnTo>
                  <a:lnTo>
                    <a:pt x="22" y="393"/>
                  </a:lnTo>
                  <a:lnTo>
                    <a:pt x="28" y="405"/>
                  </a:lnTo>
                  <a:lnTo>
                    <a:pt x="34" y="418"/>
                  </a:lnTo>
                  <a:lnTo>
                    <a:pt x="42" y="429"/>
                  </a:lnTo>
                  <a:lnTo>
                    <a:pt x="49" y="441"/>
                  </a:lnTo>
                  <a:lnTo>
                    <a:pt x="57" y="453"/>
                  </a:lnTo>
                  <a:lnTo>
                    <a:pt x="64" y="463"/>
                  </a:lnTo>
                  <a:lnTo>
                    <a:pt x="73" y="474"/>
                  </a:lnTo>
                  <a:lnTo>
                    <a:pt x="84" y="483"/>
                  </a:lnTo>
                  <a:lnTo>
                    <a:pt x="93" y="492"/>
                  </a:lnTo>
                  <a:lnTo>
                    <a:pt x="103" y="501"/>
                  </a:lnTo>
                  <a:lnTo>
                    <a:pt x="114" y="510"/>
                  </a:lnTo>
                  <a:lnTo>
                    <a:pt x="126" y="517"/>
                  </a:lnTo>
                  <a:lnTo>
                    <a:pt x="136" y="525"/>
                  </a:lnTo>
                  <a:lnTo>
                    <a:pt x="148" y="532"/>
                  </a:lnTo>
                  <a:lnTo>
                    <a:pt x="160" y="538"/>
                  </a:lnTo>
                  <a:lnTo>
                    <a:pt x="174" y="544"/>
                  </a:lnTo>
                  <a:lnTo>
                    <a:pt x="186" y="549"/>
                  </a:lnTo>
                  <a:lnTo>
                    <a:pt x="199" y="553"/>
                  </a:lnTo>
                  <a:lnTo>
                    <a:pt x="213" y="558"/>
                  </a:lnTo>
                  <a:lnTo>
                    <a:pt x="226" y="561"/>
                  </a:lnTo>
                  <a:lnTo>
                    <a:pt x="241" y="562"/>
                  </a:lnTo>
                  <a:lnTo>
                    <a:pt x="255" y="565"/>
                  </a:lnTo>
                  <a:lnTo>
                    <a:pt x="270" y="565"/>
                  </a:lnTo>
                  <a:lnTo>
                    <a:pt x="283" y="56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1274" name="Freeform 13"/>
            <p:cNvSpPr>
              <a:spLocks/>
            </p:cNvSpPr>
            <p:nvPr/>
          </p:nvSpPr>
          <p:spPr bwMode="auto">
            <a:xfrm>
              <a:off x="943" y="3887"/>
              <a:ext cx="709" cy="283"/>
            </a:xfrm>
            <a:custGeom>
              <a:avLst/>
              <a:gdLst>
                <a:gd name="T0" fmla="*/ 574 w 1417"/>
                <a:gd name="T1" fmla="*/ 282 h 567"/>
                <a:gd name="T2" fmla="*/ 595 w 1417"/>
                <a:gd name="T3" fmla="*/ 280 h 567"/>
                <a:gd name="T4" fmla="*/ 616 w 1417"/>
                <a:gd name="T5" fmla="*/ 274 h 567"/>
                <a:gd name="T6" fmla="*/ 634 w 1417"/>
                <a:gd name="T7" fmla="*/ 266 h 567"/>
                <a:gd name="T8" fmla="*/ 652 w 1417"/>
                <a:gd name="T9" fmla="*/ 255 h 567"/>
                <a:gd name="T10" fmla="*/ 667 w 1417"/>
                <a:gd name="T11" fmla="*/ 241 h 567"/>
                <a:gd name="T12" fmla="*/ 681 w 1417"/>
                <a:gd name="T13" fmla="*/ 226 h 567"/>
                <a:gd name="T14" fmla="*/ 691 w 1417"/>
                <a:gd name="T15" fmla="*/ 209 h 567"/>
                <a:gd name="T16" fmla="*/ 700 w 1417"/>
                <a:gd name="T17" fmla="*/ 189 h 567"/>
                <a:gd name="T18" fmla="*/ 706 w 1417"/>
                <a:gd name="T19" fmla="*/ 170 h 567"/>
                <a:gd name="T20" fmla="*/ 709 w 1417"/>
                <a:gd name="T21" fmla="*/ 148 h 567"/>
                <a:gd name="T22" fmla="*/ 708 w 1417"/>
                <a:gd name="T23" fmla="*/ 126 h 567"/>
                <a:gd name="T24" fmla="*/ 704 w 1417"/>
                <a:gd name="T25" fmla="*/ 105 h 567"/>
                <a:gd name="T26" fmla="*/ 697 w 1417"/>
                <a:gd name="T27" fmla="*/ 86 h 567"/>
                <a:gd name="T28" fmla="*/ 688 w 1417"/>
                <a:gd name="T29" fmla="*/ 67 h 567"/>
                <a:gd name="T30" fmla="*/ 676 w 1417"/>
                <a:gd name="T31" fmla="*/ 51 h 567"/>
                <a:gd name="T32" fmla="*/ 662 w 1417"/>
                <a:gd name="T33" fmla="*/ 36 h 567"/>
                <a:gd name="T34" fmla="*/ 646 w 1417"/>
                <a:gd name="T35" fmla="*/ 24 h 567"/>
                <a:gd name="T36" fmla="*/ 628 w 1417"/>
                <a:gd name="T37" fmla="*/ 13 h 567"/>
                <a:gd name="T38" fmla="*/ 609 w 1417"/>
                <a:gd name="T39" fmla="*/ 6 h 567"/>
                <a:gd name="T40" fmla="*/ 589 w 1417"/>
                <a:gd name="T41" fmla="*/ 1 h 567"/>
                <a:gd name="T42" fmla="*/ 567 w 1417"/>
                <a:gd name="T43" fmla="*/ 0 h 567"/>
                <a:gd name="T44" fmla="*/ 142 w 1417"/>
                <a:gd name="T45" fmla="*/ 0 h 567"/>
                <a:gd name="T46" fmla="*/ 121 w 1417"/>
                <a:gd name="T47" fmla="*/ 1 h 567"/>
                <a:gd name="T48" fmla="*/ 100 w 1417"/>
                <a:gd name="T49" fmla="*/ 6 h 567"/>
                <a:gd name="T50" fmla="*/ 80 w 1417"/>
                <a:gd name="T51" fmla="*/ 13 h 567"/>
                <a:gd name="T52" fmla="*/ 63 w 1417"/>
                <a:gd name="T53" fmla="*/ 24 h 567"/>
                <a:gd name="T54" fmla="*/ 47 w 1417"/>
                <a:gd name="T55" fmla="*/ 36 h 567"/>
                <a:gd name="T56" fmla="*/ 32 w 1417"/>
                <a:gd name="T57" fmla="*/ 51 h 567"/>
                <a:gd name="T58" fmla="*/ 21 w 1417"/>
                <a:gd name="T59" fmla="*/ 67 h 567"/>
                <a:gd name="T60" fmla="*/ 11 w 1417"/>
                <a:gd name="T61" fmla="*/ 86 h 567"/>
                <a:gd name="T62" fmla="*/ 5 w 1417"/>
                <a:gd name="T63" fmla="*/ 105 h 567"/>
                <a:gd name="T64" fmla="*/ 1 w 1417"/>
                <a:gd name="T65" fmla="*/ 126 h 567"/>
                <a:gd name="T66" fmla="*/ 1 w 1417"/>
                <a:gd name="T67" fmla="*/ 148 h 567"/>
                <a:gd name="T68" fmla="*/ 3 w 1417"/>
                <a:gd name="T69" fmla="*/ 170 h 567"/>
                <a:gd name="T70" fmla="*/ 9 w 1417"/>
                <a:gd name="T71" fmla="*/ 189 h 567"/>
                <a:gd name="T72" fmla="*/ 17 w 1417"/>
                <a:gd name="T73" fmla="*/ 209 h 567"/>
                <a:gd name="T74" fmla="*/ 29 w 1417"/>
                <a:gd name="T75" fmla="*/ 226 h 567"/>
                <a:gd name="T76" fmla="*/ 42 w 1417"/>
                <a:gd name="T77" fmla="*/ 241 h 567"/>
                <a:gd name="T78" fmla="*/ 57 w 1417"/>
                <a:gd name="T79" fmla="*/ 255 h 567"/>
                <a:gd name="T80" fmla="*/ 74 w 1417"/>
                <a:gd name="T81" fmla="*/ 266 h 567"/>
                <a:gd name="T82" fmla="*/ 93 w 1417"/>
                <a:gd name="T83" fmla="*/ 274 h 567"/>
                <a:gd name="T84" fmla="*/ 113 w 1417"/>
                <a:gd name="T85" fmla="*/ 280 h 567"/>
                <a:gd name="T86" fmla="*/ 135 w 1417"/>
                <a:gd name="T87" fmla="*/ 282 h 56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417"/>
                <a:gd name="T133" fmla="*/ 0 h 567"/>
                <a:gd name="T134" fmla="*/ 1417 w 1417"/>
                <a:gd name="T135" fmla="*/ 567 h 56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417" h="567">
                  <a:moveTo>
                    <a:pt x="283" y="567"/>
                  </a:moveTo>
                  <a:lnTo>
                    <a:pt x="1133" y="567"/>
                  </a:lnTo>
                  <a:lnTo>
                    <a:pt x="1148" y="565"/>
                  </a:lnTo>
                  <a:lnTo>
                    <a:pt x="1163" y="565"/>
                  </a:lnTo>
                  <a:lnTo>
                    <a:pt x="1177" y="562"/>
                  </a:lnTo>
                  <a:lnTo>
                    <a:pt x="1190" y="561"/>
                  </a:lnTo>
                  <a:lnTo>
                    <a:pt x="1204" y="558"/>
                  </a:lnTo>
                  <a:lnTo>
                    <a:pt x="1217" y="553"/>
                  </a:lnTo>
                  <a:lnTo>
                    <a:pt x="1231" y="549"/>
                  </a:lnTo>
                  <a:lnTo>
                    <a:pt x="1244" y="544"/>
                  </a:lnTo>
                  <a:lnTo>
                    <a:pt x="1256" y="538"/>
                  </a:lnTo>
                  <a:lnTo>
                    <a:pt x="1268" y="532"/>
                  </a:lnTo>
                  <a:lnTo>
                    <a:pt x="1280" y="525"/>
                  </a:lnTo>
                  <a:lnTo>
                    <a:pt x="1292" y="517"/>
                  </a:lnTo>
                  <a:lnTo>
                    <a:pt x="1303" y="510"/>
                  </a:lnTo>
                  <a:lnTo>
                    <a:pt x="1313" y="501"/>
                  </a:lnTo>
                  <a:lnTo>
                    <a:pt x="1324" y="492"/>
                  </a:lnTo>
                  <a:lnTo>
                    <a:pt x="1334" y="483"/>
                  </a:lnTo>
                  <a:lnTo>
                    <a:pt x="1343" y="474"/>
                  </a:lnTo>
                  <a:lnTo>
                    <a:pt x="1352" y="463"/>
                  </a:lnTo>
                  <a:lnTo>
                    <a:pt x="1361" y="453"/>
                  </a:lnTo>
                  <a:lnTo>
                    <a:pt x="1369" y="441"/>
                  </a:lnTo>
                  <a:lnTo>
                    <a:pt x="1376" y="429"/>
                  </a:lnTo>
                  <a:lnTo>
                    <a:pt x="1382" y="418"/>
                  </a:lnTo>
                  <a:lnTo>
                    <a:pt x="1390" y="405"/>
                  </a:lnTo>
                  <a:lnTo>
                    <a:pt x="1394" y="393"/>
                  </a:lnTo>
                  <a:lnTo>
                    <a:pt x="1400" y="379"/>
                  </a:lnTo>
                  <a:lnTo>
                    <a:pt x="1405" y="367"/>
                  </a:lnTo>
                  <a:lnTo>
                    <a:pt x="1408" y="354"/>
                  </a:lnTo>
                  <a:lnTo>
                    <a:pt x="1411" y="340"/>
                  </a:lnTo>
                  <a:lnTo>
                    <a:pt x="1414" y="325"/>
                  </a:lnTo>
                  <a:lnTo>
                    <a:pt x="1415" y="312"/>
                  </a:lnTo>
                  <a:lnTo>
                    <a:pt x="1417" y="297"/>
                  </a:lnTo>
                  <a:lnTo>
                    <a:pt x="1417" y="283"/>
                  </a:lnTo>
                  <a:lnTo>
                    <a:pt x="1417" y="268"/>
                  </a:lnTo>
                  <a:lnTo>
                    <a:pt x="1415" y="253"/>
                  </a:lnTo>
                  <a:lnTo>
                    <a:pt x="1414" y="240"/>
                  </a:lnTo>
                  <a:lnTo>
                    <a:pt x="1411" y="225"/>
                  </a:lnTo>
                  <a:lnTo>
                    <a:pt x="1408" y="211"/>
                  </a:lnTo>
                  <a:lnTo>
                    <a:pt x="1405" y="198"/>
                  </a:lnTo>
                  <a:lnTo>
                    <a:pt x="1400" y="184"/>
                  </a:lnTo>
                  <a:lnTo>
                    <a:pt x="1394" y="172"/>
                  </a:lnTo>
                  <a:lnTo>
                    <a:pt x="1390" y="160"/>
                  </a:lnTo>
                  <a:lnTo>
                    <a:pt x="1382" y="147"/>
                  </a:lnTo>
                  <a:lnTo>
                    <a:pt x="1376" y="135"/>
                  </a:lnTo>
                  <a:lnTo>
                    <a:pt x="1369" y="124"/>
                  </a:lnTo>
                  <a:lnTo>
                    <a:pt x="1361" y="112"/>
                  </a:lnTo>
                  <a:lnTo>
                    <a:pt x="1352" y="102"/>
                  </a:lnTo>
                  <a:lnTo>
                    <a:pt x="1343" y="91"/>
                  </a:lnTo>
                  <a:lnTo>
                    <a:pt x="1334" y="82"/>
                  </a:lnTo>
                  <a:lnTo>
                    <a:pt x="1324" y="73"/>
                  </a:lnTo>
                  <a:lnTo>
                    <a:pt x="1313" y="64"/>
                  </a:lnTo>
                  <a:lnTo>
                    <a:pt x="1303" y="55"/>
                  </a:lnTo>
                  <a:lnTo>
                    <a:pt x="1292" y="48"/>
                  </a:lnTo>
                  <a:lnTo>
                    <a:pt x="1280" y="40"/>
                  </a:lnTo>
                  <a:lnTo>
                    <a:pt x="1268" y="33"/>
                  </a:lnTo>
                  <a:lnTo>
                    <a:pt x="1256" y="27"/>
                  </a:lnTo>
                  <a:lnTo>
                    <a:pt x="1244" y="21"/>
                  </a:lnTo>
                  <a:lnTo>
                    <a:pt x="1231" y="16"/>
                  </a:lnTo>
                  <a:lnTo>
                    <a:pt x="1217" y="12"/>
                  </a:lnTo>
                  <a:lnTo>
                    <a:pt x="1204" y="7"/>
                  </a:lnTo>
                  <a:lnTo>
                    <a:pt x="1190" y="4"/>
                  </a:lnTo>
                  <a:lnTo>
                    <a:pt x="1177" y="3"/>
                  </a:lnTo>
                  <a:lnTo>
                    <a:pt x="1163" y="0"/>
                  </a:lnTo>
                  <a:lnTo>
                    <a:pt x="1148" y="0"/>
                  </a:lnTo>
                  <a:lnTo>
                    <a:pt x="1133" y="0"/>
                  </a:lnTo>
                  <a:lnTo>
                    <a:pt x="283" y="0"/>
                  </a:lnTo>
                  <a:lnTo>
                    <a:pt x="270" y="0"/>
                  </a:lnTo>
                  <a:lnTo>
                    <a:pt x="255" y="0"/>
                  </a:lnTo>
                  <a:lnTo>
                    <a:pt x="241" y="3"/>
                  </a:lnTo>
                  <a:lnTo>
                    <a:pt x="226" y="4"/>
                  </a:lnTo>
                  <a:lnTo>
                    <a:pt x="213" y="7"/>
                  </a:lnTo>
                  <a:lnTo>
                    <a:pt x="199" y="12"/>
                  </a:lnTo>
                  <a:lnTo>
                    <a:pt x="186" y="16"/>
                  </a:lnTo>
                  <a:lnTo>
                    <a:pt x="174" y="21"/>
                  </a:lnTo>
                  <a:lnTo>
                    <a:pt x="160" y="27"/>
                  </a:lnTo>
                  <a:lnTo>
                    <a:pt x="148" y="33"/>
                  </a:lnTo>
                  <a:lnTo>
                    <a:pt x="136" y="40"/>
                  </a:lnTo>
                  <a:lnTo>
                    <a:pt x="126" y="48"/>
                  </a:lnTo>
                  <a:lnTo>
                    <a:pt x="114" y="55"/>
                  </a:lnTo>
                  <a:lnTo>
                    <a:pt x="103" y="64"/>
                  </a:lnTo>
                  <a:lnTo>
                    <a:pt x="93" y="73"/>
                  </a:lnTo>
                  <a:lnTo>
                    <a:pt x="84" y="82"/>
                  </a:lnTo>
                  <a:lnTo>
                    <a:pt x="73" y="91"/>
                  </a:lnTo>
                  <a:lnTo>
                    <a:pt x="64" y="102"/>
                  </a:lnTo>
                  <a:lnTo>
                    <a:pt x="57" y="112"/>
                  </a:lnTo>
                  <a:lnTo>
                    <a:pt x="49" y="124"/>
                  </a:lnTo>
                  <a:lnTo>
                    <a:pt x="42" y="135"/>
                  </a:lnTo>
                  <a:lnTo>
                    <a:pt x="34" y="147"/>
                  </a:lnTo>
                  <a:lnTo>
                    <a:pt x="28" y="160"/>
                  </a:lnTo>
                  <a:lnTo>
                    <a:pt x="22" y="172"/>
                  </a:lnTo>
                  <a:lnTo>
                    <a:pt x="18" y="184"/>
                  </a:lnTo>
                  <a:lnTo>
                    <a:pt x="13" y="198"/>
                  </a:lnTo>
                  <a:lnTo>
                    <a:pt x="9" y="211"/>
                  </a:lnTo>
                  <a:lnTo>
                    <a:pt x="6" y="225"/>
                  </a:lnTo>
                  <a:lnTo>
                    <a:pt x="3" y="240"/>
                  </a:lnTo>
                  <a:lnTo>
                    <a:pt x="1" y="253"/>
                  </a:lnTo>
                  <a:lnTo>
                    <a:pt x="1" y="268"/>
                  </a:lnTo>
                  <a:lnTo>
                    <a:pt x="0" y="283"/>
                  </a:lnTo>
                  <a:lnTo>
                    <a:pt x="1" y="297"/>
                  </a:lnTo>
                  <a:lnTo>
                    <a:pt x="1" y="312"/>
                  </a:lnTo>
                  <a:lnTo>
                    <a:pt x="3" y="325"/>
                  </a:lnTo>
                  <a:lnTo>
                    <a:pt x="6" y="340"/>
                  </a:lnTo>
                  <a:lnTo>
                    <a:pt x="9" y="354"/>
                  </a:lnTo>
                  <a:lnTo>
                    <a:pt x="13" y="367"/>
                  </a:lnTo>
                  <a:lnTo>
                    <a:pt x="18" y="379"/>
                  </a:lnTo>
                  <a:lnTo>
                    <a:pt x="22" y="393"/>
                  </a:lnTo>
                  <a:lnTo>
                    <a:pt x="28" y="405"/>
                  </a:lnTo>
                  <a:lnTo>
                    <a:pt x="34" y="418"/>
                  </a:lnTo>
                  <a:lnTo>
                    <a:pt x="42" y="429"/>
                  </a:lnTo>
                  <a:lnTo>
                    <a:pt x="49" y="441"/>
                  </a:lnTo>
                  <a:lnTo>
                    <a:pt x="57" y="453"/>
                  </a:lnTo>
                  <a:lnTo>
                    <a:pt x="64" y="463"/>
                  </a:lnTo>
                  <a:lnTo>
                    <a:pt x="73" y="474"/>
                  </a:lnTo>
                  <a:lnTo>
                    <a:pt x="84" y="483"/>
                  </a:lnTo>
                  <a:lnTo>
                    <a:pt x="93" y="492"/>
                  </a:lnTo>
                  <a:lnTo>
                    <a:pt x="103" y="501"/>
                  </a:lnTo>
                  <a:lnTo>
                    <a:pt x="114" y="510"/>
                  </a:lnTo>
                  <a:lnTo>
                    <a:pt x="126" y="517"/>
                  </a:lnTo>
                  <a:lnTo>
                    <a:pt x="136" y="525"/>
                  </a:lnTo>
                  <a:lnTo>
                    <a:pt x="148" y="532"/>
                  </a:lnTo>
                  <a:lnTo>
                    <a:pt x="160" y="538"/>
                  </a:lnTo>
                  <a:lnTo>
                    <a:pt x="174" y="544"/>
                  </a:lnTo>
                  <a:lnTo>
                    <a:pt x="186" y="549"/>
                  </a:lnTo>
                  <a:lnTo>
                    <a:pt x="199" y="553"/>
                  </a:lnTo>
                  <a:lnTo>
                    <a:pt x="213" y="558"/>
                  </a:lnTo>
                  <a:lnTo>
                    <a:pt x="226" y="561"/>
                  </a:lnTo>
                  <a:lnTo>
                    <a:pt x="241" y="562"/>
                  </a:lnTo>
                  <a:lnTo>
                    <a:pt x="255" y="565"/>
                  </a:lnTo>
                  <a:lnTo>
                    <a:pt x="270" y="565"/>
                  </a:lnTo>
                  <a:lnTo>
                    <a:pt x="283" y="567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1275" name="Rectangle 14"/>
            <p:cNvSpPr>
              <a:spLocks noChangeArrowheads="1"/>
            </p:cNvSpPr>
            <p:nvPr/>
          </p:nvSpPr>
          <p:spPr bwMode="auto">
            <a:xfrm>
              <a:off x="1223" y="3938"/>
              <a:ext cx="154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h-TH" sz="1200" b="1">
                  <a:solidFill>
                    <a:srgbClr val="000000"/>
                  </a:solidFill>
                  <a:latin typeface="Tahoma" pitchFamily="34" charset="0"/>
                </a:rPr>
                <a:t>End </a:t>
              </a:r>
              <a:endParaRPr lang="th-TH" sz="1200" b="1">
                <a:latin typeface="Tahoma" pitchFamily="34" charset="0"/>
              </a:endParaRPr>
            </a:p>
          </p:txBody>
        </p:sp>
        <p:sp>
          <p:nvSpPr>
            <p:cNvPr id="11276" name="Freeform 15"/>
            <p:cNvSpPr>
              <a:spLocks/>
            </p:cNvSpPr>
            <p:nvPr/>
          </p:nvSpPr>
          <p:spPr bwMode="auto">
            <a:xfrm>
              <a:off x="943" y="2030"/>
              <a:ext cx="709" cy="425"/>
            </a:xfrm>
            <a:custGeom>
              <a:avLst/>
              <a:gdLst>
                <a:gd name="T0" fmla="*/ 602 w 1417"/>
                <a:gd name="T1" fmla="*/ 0 h 851"/>
                <a:gd name="T2" fmla="*/ 625 w 1417"/>
                <a:gd name="T3" fmla="*/ 20 h 851"/>
                <a:gd name="T4" fmla="*/ 646 w 1417"/>
                <a:gd name="T5" fmla="*/ 42 h 851"/>
                <a:gd name="T6" fmla="*/ 664 w 1417"/>
                <a:gd name="T7" fmla="*/ 65 h 851"/>
                <a:gd name="T8" fmla="*/ 678 w 1417"/>
                <a:gd name="T9" fmla="*/ 90 h 851"/>
                <a:gd name="T10" fmla="*/ 690 w 1417"/>
                <a:gd name="T11" fmla="*/ 115 h 851"/>
                <a:gd name="T12" fmla="*/ 699 w 1417"/>
                <a:gd name="T13" fmla="*/ 142 h 851"/>
                <a:gd name="T14" fmla="*/ 705 w 1417"/>
                <a:gd name="T15" fmla="*/ 168 h 851"/>
                <a:gd name="T16" fmla="*/ 708 w 1417"/>
                <a:gd name="T17" fmla="*/ 195 h 851"/>
                <a:gd name="T18" fmla="*/ 709 w 1417"/>
                <a:gd name="T19" fmla="*/ 223 h 851"/>
                <a:gd name="T20" fmla="*/ 706 w 1417"/>
                <a:gd name="T21" fmla="*/ 250 h 851"/>
                <a:gd name="T22" fmla="*/ 700 w 1417"/>
                <a:gd name="T23" fmla="*/ 277 h 851"/>
                <a:gd name="T24" fmla="*/ 692 w 1417"/>
                <a:gd name="T25" fmla="*/ 303 h 851"/>
                <a:gd name="T26" fmla="*/ 681 w 1417"/>
                <a:gd name="T27" fmla="*/ 329 h 851"/>
                <a:gd name="T28" fmla="*/ 667 w 1417"/>
                <a:gd name="T29" fmla="*/ 354 h 851"/>
                <a:gd name="T30" fmla="*/ 649 w 1417"/>
                <a:gd name="T31" fmla="*/ 378 h 851"/>
                <a:gd name="T32" fmla="*/ 629 w 1417"/>
                <a:gd name="T33" fmla="*/ 400 h 851"/>
                <a:gd name="T34" fmla="*/ 616 w 1417"/>
                <a:gd name="T35" fmla="*/ 413 h 851"/>
                <a:gd name="T36" fmla="*/ 602 w 1417"/>
                <a:gd name="T37" fmla="*/ 425 h 851"/>
                <a:gd name="T38" fmla="*/ 266 w 1417"/>
                <a:gd name="T39" fmla="*/ 425 h 851"/>
                <a:gd name="T40" fmla="*/ 242 w 1417"/>
                <a:gd name="T41" fmla="*/ 422 h 851"/>
                <a:gd name="T42" fmla="*/ 218 w 1417"/>
                <a:gd name="T43" fmla="*/ 418 h 851"/>
                <a:gd name="T44" fmla="*/ 195 w 1417"/>
                <a:gd name="T45" fmla="*/ 411 h 851"/>
                <a:gd name="T46" fmla="*/ 173 w 1417"/>
                <a:gd name="T47" fmla="*/ 403 h 851"/>
                <a:gd name="T48" fmla="*/ 152 w 1417"/>
                <a:gd name="T49" fmla="*/ 394 h 851"/>
                <a:gd name="T50" fmla="*/ 132 w 1417"/>
                <a:gd name="T51" fmla="*/ 383 h 851"/>
                <a:gd name="T52" fmla="*/ 113 w 1417"/>
                <a:gd name="T53" fmla="*/ 371 h 851"/>
                <a:gd name="T54" fmla="*/ 95 w 1417"/>
                <a:gd name="T55" fmla="*/ 358 h 851"/>
                <a:gd name="T56" fmla="*/ 78 w 1417"/>
                <a:gd name="T57" fmla="*/ 343 h 851"/>
                <a:gd name="T58" fmla="*/ 62 w 1417"/>
                <a:gd name="T59" fmla="*/ 328 h 851"/>
                <a:gd name="T60" fmla="*/ 48 w 1417"/>
                <a:gd name="T61" fmla="*/ 310 h 851"/>
                <a:gd name="T62" fmla="*/ 35 w 1417"/>
                <a:gd name="T63" fmla="*/ 292 h 851"/>
                <a:gd name="T64" fmla="*/ 24 w 1417"/>
                <a:gd name="T65" fmla="*/ 274 h 851"/>
                <a:gd name="T66" fmla="*/ 14 w 1417"/>
                <a:gd name="T67" fmla="*/ 254 h 851"/>
                <a:gd name="T68" fmla="*/ 6 w 1417"/>
                <a:gd name="T69" fmla="*/ 234 h 851"/>
                <a:gd name="T70" fmla="*/ 0 w 1417"/>
                <a:gd name="T71" fmla="*/ 212 h 851"/>
                <a:gd name="T72" fmla="*/ 6 w 1417"/>
                <a:gd name="T73" fmla="*/ 191 h 851"/>
                <a:gd name="T74" fmla="*/ 14 w 1417"/>
                <a:gd name="T75" fmla="*/ 171 h 851"/>
                <a:gd name="T76" fmla="*/ 24 w 1417"/>
                <a:gd name="T77" fmla="*/ 151 h 851"/>
                <a:gd name="T78" fmla="*/ 35 w 1417"/>
                <a:gd name="T79" fmla="*/ 132 h 851"/>
                <a:gd name="T80" fmla="*/ 48 w 1417"/>
                <a:gd name="T81" fmla="*/ 114 h 851"/>
                <a:gd name="T82" fmla="*/ 62 w 1417"/>
                <a:gd name="T83" fmla="*/ 97 h 851"/>
                <a:gd name="T84" fmla="*/ 78 w 1417"/>
                <a:gd name="T85" fmla="*/ 82 h 851"/>
                <a:gd name="T86" fmla="*/ 95 w 1417"/>
                <a:gd name="T87" fmla="*/ 67 h 851"/>
                <a:gd name="T88" fmla="*/ 113 w 1417"/>
                <a:gd name="T89" fmla="*/ 54 h 851"/>
                <a:gd name="T90" fmla="*/ 132 w 1417"/>
                <a:gd name="T91" fmla="*/ 41 h 851"/>
                <a:gd name="T92" fmla="*/ 152 w 1417"/>
                <a:gd name="T93" fmla="*/ 31 h 851"/>
                <a:gd name="T94" fmla="*/ 173 w 1417"/>
                <a:gd name="T95" fmla="*/ 22 h 851"/>
                <a:gd name="T96" fmla="*/ 195 w 1417"/>
                <a:gd name="T97" fmla="*/ 13 h 851"/>
                <a:gd name="T98" fmla="*/ 218 w 1417"/>
                <a:gd name="T99" fmla="*/ 7 h 851"/>
                <a:gd name="T100" fmla="*/ 242 w 1417"/>
                <a:gd name="T101" fmla="*/ 3 h 851"/>
                <a:gd name="T102" fmla="*/ 266 w 1417"/>
                <a:gd name="T103" fmla="*/ 0 h 85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417"/>
                <a:gd name="T157" fmla="*/ 0 h 851"/>
                <a:gd name="T158" fmla="*/ 1417 w 1417"/>
                <a:gd name="T159" fmla="*/ 851 h 85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417" h="851">
                  <a:moveTo>
                    <a:pt x="532" y="0"/>
                  </a:moveTo>
                  <a:lnTo>
                    <a:pt x="1204" y="0"/>
                  </a:lnTo>
                  <a:lnTo>
                    <a:pt x="1228" y="20"/>
                  </a:lnTo>
                  <a:lnTo>
                    <a:pt x="1250" y="41"/>
                  </a:lnTo>
                  <a:lnTo>
                    <a:pt x="1271" y="62"/>
                  </a:lnTo>
                  <a:lnTo>
                    <a:pt x="1291" y="84"/>
                  </a:lnTo>
                  <a:lnTo>
                    <a:pt x="1309" y="107"/>
                  </a:lnTo>
                  <a:lnTo>
                    <a:pt x="1327" y="131"/>
                  </a:lnTo>
                  <a:lnTo>
                    <a:pt x="1342" y="155"/>
                  </a:lnTo>
                  <a:lnTo>
                    <a:pt x="1355" y="180"/>
                  </a:lnTo>
                  <a:lnTo>
                    <a:pt x="1367" y="206"/>
                  </a:lnTo>
                  <a:lnTo>
                    <a:pt x="1379" y="231"/>
                  </a:lnTo>
                  <a:lnTo>
                    <a:pt x="1388" y="257"/>
                  </a:lnTo>
                  <a:lnTo>
                    <a:pt x="1397" y="284"/>
                  </a:lnTo>
                  <a:lnTo>
                    <a:pt x="1403" y="309"/>
                  </a:lnTo>
                  <a:lnTo>
                    <a:pt x="1409" y="336"/>
                  </a:lnTo>
                  <a:lnTo>
                    <a:pt x="1414" y="363"/>
                  </a:lnTo>
                  <a:lnTo>
                    <a:pt x="1415" y="390"/>
                  </a:lnTo>
                  <a:lnTo>
                    <a:pt x="1417" y="419"/>
                  </a:lnTo>
                  <a:lnTo>
                    <a:pt x="1417" y="446"/>
                  </a:lnTo>
                  <a:lnTo>
                    <a:pt x="1415" y="473"/>
                  </a:lnTo>
                  <a:lnTo>
                    <a:pt x="1412" y="500"/>
                  </a:lnTo>
                  <a:lnTo>
                    <a:pt x="1406" y="527"/>
                  </a:lnTo>
                  <a:lnTo>
                    <a:pt x="1400" y="554"/>
                  </a:lnTo>
                  <a:lnTo>
                    <a:pt x="1393" y="581"/>
                  </a:lnTo>
                  <a:lnTo>
                    <a:pt x="1384" y="606"/>
                  </a:lnTo>
                  <a:lnTo>
                    <a:pt x="1373" y="633"/>
                  </a:lnTo>
                  <a:lnTo>
                    <a:pt x="1361" y="659"/>
                  </a:lnTo>
                  <a:lnTo>
                    <a:pt x="1348" y="684"/>
                  </a:lnTo>
                  <a:lnTo>
                    <a:pt x="1333" y="708"/>
                  </a:lnTo>
                  <a:lnTo>
                    <a:pt x="1316" y="732"/>
                  </a:lnTo>
                  <a:lnTo>
                    <a:pt x="1298" y="756"/>
                  </a:lnTo>
                  <a:lnTo>
                    <a:pt x="1279" y="779"/>
                  </a:lnTo>
                  <a:lnTo>
                    <a:pt x="1258" y="801"/>
                  </a:lnTo>
                  <a:lnTo>
                    <a:pt x="1246" y="815"/>
                  </a:lnTo>
                  <a:lnTo>
                    <a:pt x="1232" y="827"/>
                  </a:lnTo>
                  <a:lnTo>
                    <a:pt x="1219" y="839"/>
                  </a:lnTo>
                  <a:lnTo>
                    <a:pt x="1204" y="851"/>
                  </a:lnTo>
                  <a:lnTo>
                    <a:pt x="532" y="851"/>
                  </a:lnTo>
                  <a:lnTo>
                    <a:pt x="507" y="848"/>
                  </a:lnTo>
                  <a:lnTo>
                    <a:pt x="483" y="845"/>
                  </a:lnTo>
                  <a:lnTo>
                    <a:pt x="460" y="840"/>
                  </a:lnTo>
                  <a:lnTo>
                    <a:pt x="436" y="836"/>
                  </a:lnTo>
                  <a:lnTo>
                    <a:pt x="414" y="830"/>
                  </a:lnTo>
                  <a:lnTo>
                    <a:pt x="390" y="822"/>
                  </a:lnTo>
                  <a:lnTo>
                    <a:pt x="369" y="815"/>
                  </a:lnTo>
                  <a:lnTo>
                    <a:pt x="346" y="807"/>
                  </a:lnTo>
                  <a:lnTo>
                    <a:pt x="325" y="798"/>
                  </a:lnTo>
                  <a:lnTo>
                    <a:pt x="304" y="788"/>
                  </a:lnTo>
                  <a:lnTo>
                    <a:pt x="283" y="777"/>
                  </a:lnTo>
                  <a:lnTo>
                    <a:pt x="264" y="767"/>
                  </a:lnTo>
                  <a:lnTo>
                    <a:pt x="244" y="755"/>
                  </a:lnTo>
                  <a:lnTo>
                    <a:pt x="225" y="743"/>
                  </a:lnTo>
                  <a:lnTo>
                    <a:pt x="207" y="729"/>
                  </a:lnTo>
                  <a:lnTo>
                    <a:pt x="189" y="716"/>
                  </a:lnTo>
                  <a:lnTo>
                    <a:pt x="172" y="702"/>
                  </a:lnTo>
                  <a:lnTo>
                    <a:pt x="156" y="687"/>
                  </a:lnTo>
                  <a:lnTo>
                    <a:pt x="139" y="671"/>
                  </a:lnTo>
                  <a:lnTo>
                    <a:pt x="124" y="656"/>
                  </a:lnTo>
                  <a:lnTo>
                    <a:pt x="109" y="639"/>
                  </a:lnTo>
                  <a:lnTo>
                    <a:pt x="96" y="621"/>
                  </a:lnTo>
                  <a:lnTo>
                    <a:pt x="82" y="603"/>
                  </a:lnTo>
                  <a:lnTo>
                    <a:pt x="70" y="585"/>
                  </a:lnTo>
                  <a:lnTo>
                    <a:pt x="58" y="567"/>
                  </a:lnTo>
                  <a:lnTo>
                    <a:pt x="48" y="548"/>
                  </a:lnTo>
                  <a:lnTo>
                    <a:pt x="37" y="528"/>
                  </a:lnTo>
                  <a:lnTo>
                    <a:pt x="28" y="509"/>
                  </a:lnTo>
                  <a:lnTo>
                    <a:pt x="19" y="488"/>
                  </a:lnTo>
                  <a:lnTo>
                    <a:pt x="12" y="468"/>
                  </a:lnTo>
                  <a:lnTo>
                    <a:pt x="6" y="447"/>
                  </a:lnTo>
                  <a:lnTo>
                    <a:pt x="0" y="425"/>
                  </a:lnTo>
                  <a:lnTo>
                    <a:pt x="6" y="404"/>
                  </a:lnTo>
                  <a:lnTo>
                    <a:pt x="12" y="383"/>
                  </a:lnTo>
                  <a:lnTo>
                    <a:pt x="19" y="362"/>
                  </a:lnTo>
                  <a:lnTo>
                    <a:pt x="28" y="342"/>
                  </a:lnTo>
                  <a:lnTo>
                    <a:pt x="37" y="321"/>
                  </a:lnTo>
                  <a:lnTo>
                    <a:pt x="48" y="302"/>
                  </a:lnTo>
                  <a:lnTo>
                    <a:pt x="58" y="284"/>
                  </a:lnTo>
                  <a:lnTo>
                    <a:pt x="70" y="264"/>
                  </a:lnTo>
                  <a:lnTo>
                    <a:pt x="82" y="246"/>
                  </a:lnTo>
                  <a:lnTo>
                    <a:pt x="96" y="228"/>
                  </a:lnTo>
                  <a:lnTo>
                    <a:pt x="109" y="212"/>
                  </a:lnTo>
                  <a:lnTo>
                    <a:pt x="124" y="195"/>
                  </a:lnTo>
                  <a:lnTo>
                    <a:pt x="139" y="179"/>
                  </a:lnTo>
                  <a:lnTo>
                    <a:pt x="156" y="164"/>
                  </a:lnTo>
                  <a:lnTo>
                    <a:pt x="172" y="149"/>
                  </a:lnTo>
                  <a:lnTo>
                    <a:pt x="189" y="134"/>
                  </a:lnTo>
                  <a:lnTo>
                    <a:pt x="207" y="120"/>
                  </a:lnTo>
                  <a:lnTo>
                    <a:pt x="225" y="108"/>
                  </a:lnTo>
                  <a:lnTo>
                    <a:pt x="244" y="95"/>
                  </a:lnTo>
                  <a:lnTo>
                    <a:pt x="264" y="83"/>
                  </a:lnTo>
                  <a:lnTo>
                    <a:pt x="283" y="72"/>
                  </a:lnTo>
                  <a:lnTo>
                    <a:pt x="304" y="62"/>
                  </a:lnTo>
                  <a:lnTo>
                    <a:pt x="325" y="53"/>
                  </a:lnTo>
                  <a:lnTo>
                    <a:pt x="346" y="44"/>
                  </a:lnTo>
                  <a:lnTo>
                    <a:pt x="369" y="35"/>
                  </a:lnTo>
                  <a:lnTo>
                    <a:pt x="390" y="27"/>
                  </a:lnTo>
                  <a:lnTo>
                    <a:pt x="414" y="21"/>
                  </a:lnTo>
                  <a:lnTo>
                    <a:pt x="436" y="15"/>
                  </a:lnTo>
                  <a:lnTo>
                    <a:pt x="460" y="11"/>
                  </a:lnTo>
                  <a:lnTo>
                    <a:pt x="483" y="6"/>
                  </a:lnTo>
                  <a:lnTo>
                    <a:pt x="507" y="2"/>
                  </a:lnTo>
                  <a:lnTo>
                    <a:pt x="53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1277" name="Freeform 16"/>
            <p:cNvSpPr>
              <a:spLocks/>
            </p:cNvSpPr>
            <p:nvPr/>
          </p:nvSpPr>
          <p:spPr bwMode="auto">
            <a:xfrm>
              <a:off x="943" y="2030"/>
              <a:ext cx="709" cy="425"/>
            </a:xfrm>
            <a:custGeom>
              <a:avLst/>
              <a:gdLst>
                <a:gd name="T0" fmla="*/ 602 w 1417"/>
                <a:gd name="T1" fmla="*/ 0 h 851"/>
                <a:gd name="T2" fmla="*/ 625 w 1417"/>
                <a:gd name="T3" fmla="*/ 20 h 851"/>
                <a:gd name="T4" fmla="*/ 646 w 1417"/>
                <a:gd name="T5" fmla="*/ 42 h 851"/>
                <a:gd name="T6" fmla="*/ 664 w 1417"/>
                <a:gd name="T7" fmla="*/ 65 h 851"/>
                <a:gd name="T8" fmla="*/ 678 w 1417"/>
                <a:gd name="T9" fmla="*/ 90 h 851"/>
                <a:gd name="T10" fmla="*/ 690 w 1417"/>
                <a:gd name="T11" fmla="*/ 115 h 851"/>
                <a:gd name="T12" fmla="*/ 699 w 1417"/>
                <a:gd name="T13" fmla="*/ 142 h 851"/>
                <a:gd name="T14" fmla="*/ 705 w 1417"/>
                <a:gd name="T15" fmla="*/ 168 h 851"/>
                <a:gd name="T16" fmla="*/ 708 w 1417"/>
                <a:gd name="T17" fmla="*/ 195 h 851"/>
                <a:gd name="T18" fmla="*/ 709 w 1417"/>
                <a:gd name="T19" fmla="*/ 223 h 851"/>
                <a:gd name="T20" fmla="*/ 706 w 1417"/>
                <a:gd name="T21" fmla="*/ 250 h 851"/>
                <a:gd name="T22" fmla="*/ 700 w 1417"/>
                <a:gd name="T23" fmla="*/ 277 h 851"/>
                <a:gd name="T24" fmla="*/ 692 w 1417"/>
                <a:gd name="T25" fmla="*/ 303 h 851"/>
                <a:gd name="T26" fmla="*/ 681 w 1417"/>
                <a:gd name="T27" fmla="*/ 329 h 851"/>
                <a:gd name="T28" fmla="*/ 667 w 1417"/>
                <a:gd name="T29" fmla="*/ 354 h 851"/>
                <a:gd name="T30" fmla="*/ 649 w 1417"/>
                <a:gd name="T31" fmla="*/ 378 h 851"/>
                <a:gd name="T32" fmla="*/ 629 w 1417"/>
                <a:gd name="T33" fmla="*/ 400 h 851"/>
                <a:gd name="T34" fmla="*/ 616 w 1417"/>
                <a:gd name="T35" fmla="*/ 413 h 851"/>
                <a:gd name="T36" fmla="*/ 602 w 1417"/>
                <a:gd name="T37" fmla="*/ 425 h 851"/>
                <a:gd name="T38" fmla="*/ 266 w 1417"/>
                <a:gd name="T39" fmla="*/ 425 h 851"/>
                <a:gd name="T40" fmla="*/ 242 w 1417"/>
                <a:gd name="T41" fmla="*/ 422 h 851"/>
                <a:gd name="T42" fmla="*/ 218 w 1417"/>
                <a:gd name="T43" fmla="*/ 418 h 851"/>
                <a:gd name="T44" fmla="*/ 195 w 1417"/>
                <a:gd name="T45" fmla="*/ 411 h 851"/>
                <a:gd name="T46" fmla="*/ 173 w 1417"/>
                <a:gd name="T47" fmla="*/ 403 h 851"/>
                <a:gd name="T48" fmla="*/ 152 w 1417"/>
                <a:gd name="T49" fmla="*/ 394 h 851"/>
                <a:gd name="T50" fmla="*/ 132 w 1417"/>
                <a:gd name="T51" fmla="*/ 383 h 851"/>
                <a:gd name="T52" fmla="*/ 113 w 1417"/>
                <a:gd name="T53" fmla="*/ 371 h 851"/>
                <a:gd name="T54" fmla="*/ 95 w 1417"/>
                <a:gd name="T55" fmla="*/ 358 h 851"/>
                <a:gd name="T56" fmla="*/ 78 w 1417"/>
                <a:gd name="T57" fmla="*/ 343 h 851"/>
                <a:gd name="T58" fmla="*/ 62 w 1417"/>
                <a:gd name="T59" fmla="*/ 328 h 851"/>
                <a:gd name="T60" fmla="*/ 48 w 1417"/>
                <a:gd name="T61" fmla="*/ 310 h 851"/>
                <a:gd name="T62" fmla="*/ 35 w 1417"/>
                <a:gd name="T63" fmla="*/ 292 h 851"/>
                <a:gd name="T64" fmla="*/ 24 w 1417"/>
                <a:gd name="T65" fmla="*/ 274 h 851"/>
                <a:gd name="T66" fmla="*/ 14 w 1417"/>
                <a:gd name="T67" fmla="*/ 254 h 851"/>
                <a:gd name="T68" fmla="*/ 6 w 1417"/>
                <a:gd name="T69" fmla="*/ 234 h 851"/>
                <a:gd name="T70" fmla="*/ 0 w 1417"/>
                <a:gd name="T71" fmla="*/ 212 h 851"/>
                <a:gd name="T72" fmla="*/ 6 w 1417"/>
                <a:gd name="T73" fmla="*/ 191 h 851"/>
                <a:gd name="T74" fmla="*/ 14 w 1417"/>
                <a:gd name="T75" fmla="*/ 171 h 851"/>
                <a:gd name="T76" fmla="*/ 24 w 1417"/>
                <a:gd name="T77" fmla="*/ 151 h 851"/>
                <a:gd name="T78" fmla="*/ 35 w 1417"/>
                <a:gd name="T79" fmla="*/ 132 h 851"/>
                <a:gd name="T80" fmla="*/ 48 w 1417"/>
                <a:gd name="T81" fmla="*/ 114 h 851"/>
                <a:gd name="T82" fmla="*/ 62 w 1417"/>
                <a:gd name="T83" fmla="*/ 97 h 851"/>
                <a:gd name="T84" fmla="*/ 78 w 1417"/>
                <a:gd name="T85" fmla="*/ 82 h 851"/>
                <a:gd name="T86" fmla="*/ 95 w 1417"/>
                <a:gd name="T87" fmla="*/ 67 h 851"/>
                <a:gd name="T88" fmla="*/ 113 w 1417"/>
                <a:gd name="T89" fmla="*/ 54 h 851"/>
                <a:gd name="T90" fmla="*/ 132 w 1417"/>
                <a:gd name="T91" fmla="*/ 41 h 851"/>
                <a:gd name="T92" fmla="*/ 152 w 1417"/>
                <a:gd name="T93" fmla="*/ 31 h 851"/>
                <a:gd name="T94" fmla="*/ 173 w 1417"/>
                <a:gd name="T95" fmla="*/ 22 h 851"/>
                <a:gd name="T96" fmla="*/ 195 w 1417"/>
                <a:gd name="T97" fmla="*/ 13 h 851"/>
                <a:gd name="T98" fmla="*/ 218 w 1417"/>
                <a:gd name="T99" fmla="*/ 7 h 851"/>
                <a:gd name="T100" fmla="*/ 242 w 1417"/>
                <a:gd name="T101" fmla="*/ 3 h 851"/>
                <a:gd name="T102" fmla="*/ 266 w 1417"/>
                <a:gd name="T103" fmla="*/ 0 h 85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417"/>
                <a:gd name="T157" fmla="*/ 0 h 851"/>
                <a:gd name="T158" fmla="*/ 1417 w 1417"/>
                <a:gd name="T159" fmla="*/ 851 h 85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417" h="851">
                  <a:moveTo>
                    <a:pt x="532" y="0"/>
                  </a:moveTo>
                  <a:lnTo>
                    <a:pt x="1204" y="0"/>
                  </a:lnTo>
                  <a:lnTo>
                    <a:pt x="1228" y="20"/>
                  </a:lnTo>
                  <a:lnTo>
                    <a:pt x="1250" y="41"/>
                  </a:lnTo>
                  <a:lnTo>
                    <a:pt x="1271" y="62"/>
                  </a:lnTo>
                  <a:lnTo>
                    <a:pt x="1291" y="84"/>
                  </a:lnTo>
                  <a:lnTo>
                    <a:pt x="1309" y="107"/>
                  </a:lnTo>
                  <a:lnTo>
                    <a:pt x="1327" y="131"/>
                  </a:lnTo>
                  <a:lnTo>
                    <a:pt x="1342" y="155"/>
                  </a:lnTo>
                  <a:lnTo>
                    <a:pt x="1355" y="180"/>
                  </a:lnTo>
                  <a:lnTo>
                    <a:pt x="1367" y="206"/>
                  </a:lnTo>
                  <a:lnTo>
                    <a:pt x="1379" y="231"/>
                  </a:lnTo>
                  <a:lnTo>
                    <a:pt x="1388" y="257"/>
                  </a:lnTo>
                  <a:lnTo>
                    <a:pt x="1397" y="284"/>
                  </a:lnTo>
                  <a:lnTo>
                    <a:pt x="1403" y="309"/>
                  </a:lnTo>
                  <a:lnTo>
                    <a:pt x="1409" y="336"/>
                  </a:lnTo>
                  <a:lnTo>
                    <a:pt x="1414" y="363"/>
                  </a:lnTo>
                  <a:lnTo>
                    <a:pt x="1415" y="390"/>
                  </a:lnTo>
                  <a:lnTo>
                    <a:pt x="1417" y="419"/>
                  </a:lnTo>
                  <a:lnTo>
                    <a:pt x="1417" y="446"/>
                  </a:lnTo>
                  <a:lnTo>
                    <a:pt x="1415" y="473"/>
                  </a:lnTo>
                  <a:lnTo>
                    <a:pt x="1412" y="500"/>
                  </a:lnTo>
                  <a:lnTo>
                    <a:pt x="1406" y="527"/>
                  </a:lnTo>
                  <a:lnTo>
                    <a:pt x="1400" y="554"/>
                  </a:lnTo>
                  <a:lnTo>
                    <a:pt x="1393" y="581"/>
                  </a:lnTo>
                  <a:lnTo>
                    <a:pt x="1384" y="606"/>
                  </a:lnTo>
                  <a:lnTo>
                    <a:pt x="1373" y="633"/>
                  </a:lnTo>
                  <a:lnTo>
                    <a:pt x="1361" y="659"/>
                  </a:lnTo>
                  <a:lnTo>
                    <a:pt x="1348" y="684"/>
                  </a:lnTo>
                  <a:lnTo>
                    <a:pt x="1333" y="708"/>
                  </a:lnTo>
                  <a:lnTo>
                    <a:pt x="1316" y="732"/>
                  </a:lnTo>
                  <a:lnTo>
                    <a:pt x="1298" y="756"/>
                  </a:lnTo>
                  <a:lnTo>
                    <a:pt x="1279" y="779"/>
                  </a:lnTo>
                  <a:lnTo>
                    <a:pt x="1258" y="801"/>
                  </a:lnTo>
                  <a:lnTo>
                    <a:pt x="1246" y="815"/>
                  </a:lnTo>
                  <a:lnTo>
                    <a:pt x="1232" y="827"/>
                  </a:lnTo>
                  <a:lnTo>
                    <a:pt x="1219" y="839"/>
                  </a:lnTo>
                  <a:lnTo>
                    <a:pt x="1204" y="851"/>
                  </a:lnTo>
                  <a:lnTo>
                    <a:pt x="532" y="851"/>
                  </a:lnTo>
                  <a:lnTo>
                    <a:pt x="507" y="848"/>
                  </a:lnTo>
                  <a:lnTo>
                    <a:pt x="483" y="845"/>
                  </a:lnTo>
                  <a:lnTo>
                    <a:pt x="460" y="840"/>
                  </a:lnTo>
                  <a:lnTo>
                    <a:pt x="436" y="836"/>
                  </a:lnTo>
                  <a:lnTo>
                    <a:pt x="414" y="830"/>
                  </a:lnTo>
                  <a:lnTo>
                    <a:pt x="390" y="822"/>
                  </a:lnTo>
                  <a:lnTo>
                    <a:pt x="369" y="815"/>
                  </a:lnTo>
                  <a:lnTo>
                    <a:pt x="346" y="807"/>
                  </a:lnTo>
                  <a:lnTo>
                    <a:pt x="325" y="798"/>
                  </a:lnTo>
                  <a:lnTo>
                    <a:pt x="304" y="788"/>
                  </a:lnTo>
                  <a:lnTo>
                    <a:pt x="283" y="777"/>
                  </a:lnTo>
                  <a:lnTo>
                    <a:pt x="264" y="767"/>
                  </a:lnTo>
                  <a:lnTo>
                    <a:pt x="244" y="755"/>
                  </a:lnTo>
                  <a:lnTo>
                    <a:pt x="225" y="743"/>
                  </a:lnTo>
                  <a:lnTo>
                    <a:pt x="207" y="729"/>
                  </a:lnTo>
                  <a:lnTo>
                    <a:pt x="189" y="716"/>
                  </a:lnTo>
                  <a:lnTo>
                    <a:pt x="172" y="702"/>
                  </a:lnTo>
                  <a:lnTo>
                    <a:pt x="156" y="687"/>
                  </a:lnTo>
                  <a:lnTo>
                    <a:pt x="139" y="671"/>
                  </a:lnTo>
                  <a:lnTo>
                    <a:pt x="124" y="656"/>
                  </a:lnTo>
                  <a:lnTo>
                    <a:pt x="109" y="639"/>
                  </a:lnTo>
                  <a:lnTo>
                    <a:pt x="96" y="621"/>
                  </a:lnTo>
                  <a:lnTo>
                    <a:pt x="82" y="603"/>
                  </a:lnTo>
                  <a:lnTo>
                    <a:pt x="70" y="585"/>
                  </a:lnTo>
                  <a:lnTo>
                    <a:pt x="58" y="567"/>
                  </a:lnTo>
                  <a:lnTo>
                    <a:pt x="48" y="548"/>
                  </a:lnTo>
                  <a:lnTo>
                    <a:pt x="37" y="528"/>
                  </a:lnTo>
                  <a:lnTo>
                    <a:pt x="28" y="509"/>
                  </a:lnTo>
                  <a:lnTo>
                    <a:pt x="19" y="488"/>
                  </a:lnTo>
                  <a:lnTo>
                    <a:pt x="12" y="468"/>
                  </a:lnTo>
                  <a:lnTo>
                    <a:pt x="6" y="447"/>
                  </a:lnTo>
                  <a:lnTo>
                    <a:pt x="0" y="425"/>
                  </a:lnTo>
                  <a:lnTo>
                    <a:pt x="6" y="404"/>
                  </a:lnTo>
                  <a:lnTo>
                    <a:pt x="12" y="383"/>
                  </a:lnTo>
                  <a:lnTo>
                    <a:pt x="19" y="362"/>
                  </a:lnTo>
                  <a:lnTo>
                    <a:pt x="28" y="342"/>
                  </a:lnTo>
                  <a:lnTo>
                    <a:pt x="37" y="321"/>
                  </a:lnTo>
                  <a:lnTo>
                    <a:pt x="48" y="302"/>
                  </a:lnTo>
                  <a:lnTo>
                    <a:pt x="58" y="284"/>
                  </a:lnTo>
                  <a:lnTo>
                    <a:pt x="70" y="264"/>
                  </a:lnTo>
                  <a:lnTo>
                    <a:pt x="82" y="246"/>
                  </a:lnTo>
                  <a:lnTo>
                    <a:pt x="96" y="228"/>
                  </a:lnTo>
                  <a:lnTo>
                    <a:pt x="109" y="212"/>
                  </a:lnTo>
                  <a:lnTo>
                    <a:pt x="124" y="195"/>
                  </a:lnTo>
                  <a:lnTo>
                    <a:pt x="139" y="179"/>
                  </a:lnTo>
                  <a:lnTo>
                    <a:pt x="156" y="164"/>
                  </a:lnTo>
                  <a:lnTo>
                    <a:pt x="172" y="149"/>
                  </a:lnTo>
                  <a:lnTo>
                    <a:pt x="189" y="134"/>
                  </a:lnTo>
                  <a:lnTo>
                    <a:pt x="207" y="120"/>
                  </a:lnTo>
                  <a:lnTo>
                    <a:pt x="225" y="108"/>
                  </a:lnTo>
                  <a:lnTo>
                    <a:pt x="244" y="95"/>
                  </a:lnTo>
                  <a:lnTo>
                    <a:pt x="264" y="83"/>
                  </a:lnTo>
                  <a:lnTo>
                    <a:pt x="283" y="72"/>
                  </a:lnTo>
                  <a:lnTo>
                    <a:pt x="304" y="62"/>
                  </a:lnTo>
                  <a:lnTo>
                    <a:pt x="325" y="53"/>
                  </a:lnTo>
                  <a:lnTo>
                    <a:pt x="346" y="44"/>
                  </a:lnTo>
                  <a:lnTo>
                    <a:pt x="369" y="35"/>
                  </a:lnTo>
                  <a:lnTo>
                    <a:pt x="390" y="27"/>
                  </a:lnTo>
                  <a:lnTo>
                    <a:pt x="414" y="21"/>
                  </a:lnTo>
                  <a:lnTo>
                    <a:pt x="436" y="15"/>
                  </a:lnTo>
                  <a:lnTo>
                    <a:pt x="460" y="11"/>
                  </a:lnTo>
                  <a:lnTo>
                    <a:pt x="483" y="6"/>
                  </a:lnTo>
                  <a:lnTo>
                    <a:pt x="507" y="2"/>
                  </a:lnTo>
                  <a:lnTo>
                    <a:pt x="532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1278" name="Rectangle 17"/>
            <p:cNvSpPr>
              <a:spLocks noChangeArrowheads="1"/>
            </p:cNvSpPr>
            <p:nvPr/>
          </p:nvSpPr>
          <p:spPr bwMode="auto">
            <a:xfrm>
              <a:off x="1221" y="2152"/>
              <a:ext cx="4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h-TH" sz="1200" b="1">
                  <a:solidFill>
                    <a:srgbClr val="000000"/>
                  </a:solidFill>
                  <a:latin typeface="Tahoma" pitchFamily="34" charset="0"/>
                </a:rPr>
                <a:t>n</a:t>
              </a:r>
              <a:endParaRPr lang="th-TH" sz="1200" b="1">
                <a:latin typeface="Tahoma" pitchFamily="34" charset="0"/>
              </a:endParaRPr>
            </a:p>
          </p:txBody>
        </p:sp>
        <p:sp>
          <p:nvSpPr>
            <p:cNvPr id="11279" name="Rectangle 18"/>
            <p:cNvSpPr>
              <a:spLocks noChangeArrowheads="1"/>
            </p:cNvSpPr>
            <p:nvPr/>
          </p:nvSpPr>
          <p:spPr bwMode="auto">
            <a:xfrm>
              <a:off x="1267" y="2152"/>
              <a:ext cx="3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h-TH" sz="1200" b="1">
                  <a:solidFill>
                    <a:srgbClr val="000000"/>
                  </a:solidFill>
                  <a:latin typeface="Tahoma" pitchFamily="34" charset="0"/>
                </a:rPr>
                <a:t>[</a:t>
              </a:r>
              <a:endParaRPr lang="th-TH" sz="1200" b="1">
                <a:latin typeface="Tahoma" pitchFamily="34" charset="0"/>
              </a:endParaRPr>
            </a:p>
          </p:txBody>
        </p:sp>
        <p:sp>
          <p:nvSpPr>
            <p:cNvPr id="11280" name="Rectangle 19"/>
            <p:cNvSpPr>
              <a:spLocks noChangeArrowheads="1"/>
            </p:cNvSpPr>
            <p:nvPr/>
          </p:nvSpPr>
          <p:spPr bwMode="auto">
            <a:xfrm>
              <a:off x="1298" y="2152"/>
              <a:ext cx="4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h-TH" sz="1200" b="1">
                  <a:solidFill>
                    <a:srgbClr val="000000"/>
                  </a:solidFill>
                  <a:latin typeface="Tahoma" pitchFamily="34" charset="0"/>
                </a:rPr>
                <a:t>0</a:t>
              </a:r>
              <a:endParaRPr lang="th-TH" sz="1200" b="1">
                <a:latin typeface="Tahoma" pitchFamily="34" charset="0"/>
              </a:endParaRPr>
            </a:p>
          </p:txBody>
        </p:sp>
        <p:sp>
          <p:nvSpPr>
            <p:cNvPr id="11281" name="Rectangle 20"/>
            <p:cNvSpPr>
              <a:spLocks noChangeArrowheads="1"/>
            </p:cNvSpPr>
            <p:nvPr/>
          </p:nvSpPr>
          <p:spPr bwMode="auto">
            <a:xfrm>
              <a:off x="1344" y="2152"/>
              <a:ext cx="3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h-TH" sz="1200" b="1">
                  <a:solidFill>
                    <a:srgbClr val="000000"/>
                  </a:solidFill>
                  <a:latin typeface="Tahoma" pitchFamily="34" charset="0"/>
                </a:rPr>
                <a:t>]</a:t>
              </a:r>
              <a:endParaRPr lang="th-TH" sz="1200" b="1">
                <a:latin typeface="Tahoma" pitchFamily="34" charset="0"/>
              </a:endParaRPr>
            </a:p>
          </p:txBody>
        </p:sp>
        <p:sp>
          <p:nvSpPr>
            <p:cNvPr id="11282" name="Line 21"/>
            <p:cNvSpPr>
              <a:spLocks noChangeShapeType="1"/>
            </p:cNvSpPr>
            <p:nvPr/>
          </p:nvSpPr>
          <p:spPr bwMode="auto">
            <a:xfrm>
              <a:off x="1298" y="1278"/>
              <a:ext cx="1" cy="9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1283" name="Freeform 22"/>
            <p:cNvSpPr>
              <a:spLocks/>
            </p:cNvSpPr>
            <p:nvPr/>
          </p:nvSpPr>
          <p:spPr bwMode="auto">
            <a:xfrm>
              <a:off x="1266" y="1355"/>
              <a:ext cx="64" cy="65"/>
            </a:xfrm>
            <a:custGeom>
              <a:avLst/>
              <a:gdLst>
                <a:gd name="T0" fmla="*/ 32 w 128"/>
                <a:gd name="T1" fmla="*/ 65 h 129"/>
                <a:gd name="T2" fmla="*/ 0 w 128"/>
                <a:gd name="T3" fmla="*/ 0 h 129"/>
                <a:gd name="T4" fmla="*/ 3 w 128"/>
                <a:gd name="T5" fmla="*/ 2 h 129"/>
                <a:gd name="T6" fmla="*/ 7 w 128"/>
                <a:gd name="T7" fmla="*/ 3 h 129"/>
                <a:gd name="T8" fmla="*/ 11 w 128"/>
                <a:gd name="T9" fmla="*/ 5 h 129"/>
                <a:gd name="T10" fmla="*/ 15 w 128"/>
                <a:gd name="T11" fmla="*/ 5 h 129"/>
                <a:gd name="T12" fmla="*/ 19 w 128"/>
                <a:gd name="T13" fmla="*/ 7 h 129"/>
                <a:gd name="T14" fmla="*/ 24 w 128"/>
                <a:gd name="T15" fmla="*/ 7 h 129"/>
                <a:gd name="T16" fmla="*/ 27 w 128"/>
                <a:gd name="T17" fmla="*/ 8 h 129"/>
                <a:gd name="T18" fmla="*/ 32 w 128"/>
                <a:gd name="T19" fmla="*/ 8 h 129"/>
                <a:gd name="T20" fmla="*/ 35 w 128"/>
                <a:gd name="T21" fmla="*/ 8 h 129"/>
                <a:gd name="T22" fmla="*/ 40 w 128"/>
                <a:gd name="T23" fmla="*/ 7 h 129"/>
                <a:gd name="T24" fmla="*/ 44 w 128"/>
                <a:gd name="T25" fmla="*/ 7 h 129"/>
                <a:gd name="T26" fmla="*/ 48 w 128"/>
                <a:gd name="T27" fmla="*/ 5 h 129"/>
                <a:gd name="T28" fmla="*/ 52 w 128"/>
                <a:gd name="T29" fmla="*/ 5 h 129"/>
                <a:gd name="T30" fmla="*/ 56 w 128"/>
                <a:gd name="T31" fmla="*/ 3 h 129"/>
                <a:gd name="T32" fmla="*/ 60 w 128"/>
                <a:gd name="T33" fmla="*/ 2 h 129"/>
                <a:gd name="T34" fmla="*/ 64 w 128"/>
                <a:gd name="T35" fmla="*/ 0 h 129"/>
                <a:gd name="T36" fmla="*/ 64 w 128"/>
                <a:gd name="T37" fmla="*/ 0 h 129"/>
                <a:gd name="T38" fmla="*/ 32 w 128"/>
                <a:gd name="T39" fmla="*/ 65 h 129"/>
                <a:gd name="T40" fmla="*/ 32 w 128"/>
                <a:gd name="T41" fmla="*/ 65 h 12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8"/>
                <a:gd name="T64" fmla="*/ 0 h 129"/>
                <a:gd name="T65" fmla="*/ 128 w 128"/>
                <a:gd name="T66" fmla="*/ 129 h 12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8" h="129">
                  <a:moveTo>
                    <a:pt x="64" y="129"/>
                  </a:moveTo>
                  <a:lnTo>
                    <a:pt x="0" y="0"/>
                  </a:lnTo>
                  <a:lnTo>
                    <a:pt x="7" y="3"/>
                  </a:lnTo>
                  <a:lnTo>
                    <a:pt x="15" y="6"/>
                  </a:lnTo>
                  <a:lnTo>
                    <a:pt x="22" y="9"/>
                  </a:lnTo>
                  <a:lnTo>
                    <a:pt x="31" y="10"/>
                  </a:lnTo>
                  <a:lnTo>
                    <a:pt x="39" y="13"/>
                  </a:lnTo>
                  <a:lnTo>
                    <a:pt x="48" y="13"/>
                  </a:lnTo>
                  <a:lnTo>
                    <a:pt x="55" y="15"/>
                  </a:lnTo>
                  <a:lnTo>
                    <a:pt x="64" y="15"/>
                  </a:lnTo>
                  <a:lnTo>
                    <a:pt x="71" y="15"/>
                  </a:lnTo>
                  <a:lnTo>
                    <a:pt x="80" y="13"/>
                  </a:lnTo>
                  <a:lnTo>
                    <a:pt x="88" y="13"/>
                  </a:lnTo>
                  <a:lnTo>
                    <a:pt x="97" y="10"/>
                  </a:lnTo>
                  <a:lnTo>
                    <a:pt x="104" y="9"/>
                  </a:lnTo>
                  <a:lnTo>
                    <a:pt x="113" y="6"/>
                  </a:lnTo>
                  <a:lnTo>
                    <a:pt x="121" y="3"/>
                  </a:lnTo>
                  <a:lnTo>
                    <a:pt x="128" y="0"/>
                  </a:lnTo>
                  <a:lnTo>
                    <a:pt x="64" y="1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1284" name="Rectangle 23"/>
            <p:cNvSpPr>
              <a:spLocks noChangeArrowheads="1"/>
            </p:cNvSpPr>
            <p:nvPr/>
          </p:nvSpPr>
          <p:spPr bwMode="auto">
            <a:xfrm>
              <a:off x="943" y="1420"/>
              <a:ext cx="709" cy="4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h-TH" sz="1200" b="1">
                <a:latin typeface="Tahoma" pitchFamily="34" charset="0"/>
              </a:endParaRPr>
            </a:p>
          </p:txBody>
        </p:sp>
        <p:sp>
          <p:nvSpPr>
            <p:cNvPr id="11285" name="Rectangle 24"/>
            <p:cNvSpPr>
              <a:spLocks noChangeArrowheads="1"/>
            </p:cNvSpPr>
            <p:nvPr/>
          </p:nvSpPr>
          <p:spPr bwMode="auto">
            <a:xfrm>
              <a:off x="943" y="1420"/>
              <a:ext cx="709" cy="425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1286" name="Rectangle 25"/>
            <p:cNvSpPr>
              <a:spLocks noChangeArrowheads="1"/>
            </p:cNvSpPr>
            <p:nvPr/>
          </p:nvSpPr>
          <p:spPr bwMode="auto">
            <a:xfrm>
              <a:off x="1163" y="1489"/>
              <a:ext cx="4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h-TH" sz="1200" b="1">
                  <a:solidFill>
                    <a:srgbClr val="000000"/>
                  </a:solidFill>
                  <a:latin typeface="Tahoma" pitchFamily="34" charset="0"/>
                </a:rPr>
                <a:t>n</a:t>
              </a:r>
              <a:endParaRPr lang="th-TH" sz="1200" b="1">
                <a:latin typeface="Tahoma" pitchFamily="34" charset="0"/>
              </a:endParaRPr>
            </a:p>
          </p:txBody>
        </p:sp>
        <p:sp>
          <p:nvSpPr>
            <p:cNvPr id="11287" name="Rectangle 26"/>
            <p:cNvSpPr>
              <a:spLocks noChangeArrowheads="1"/>
            </p:cNvSpPr>
            <p:nvPr/>
          </p:nvSpPr>
          <p:spPr bwMode="auto">
            <a:xfrm>
              <a:off x="1207" y="1489"/>
              <a:ext cx="3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h-TH" sz="1200" b="1">
                  <a:solidFill>
                    <a:srgbClr val="000000"/>
                  </a:solidFill>
                  <a:latin typeface="Tahoma" pitchFamily="34" charset="0"/>
                </a:rPr>
                <a:t>[</a:t>
              </a:r>
              <a:endParaRPr lang="th-TH" sz="1200" b="1">
                <a:latin typeface="Tahoma" pitchFamily="34" charset="0"/>
              </a:endParaRPr>
            </a:p>
          </p:txBody>
        </p:sp>
        <p:sp>
          <p:nvSpPr>
            <p:cNvPr id="11288" name="Rectangle 27"/>
            <p:cNvSpPr>
              <a:spLocks noChangeArrowheads="1"/>
            </p:cNvSpPr>
            <p:nvPr/>
          </p:nvSpPr>
          <p:spPr bwMode="auto">
            <a:xfrm>
              <a:off x="1230" y="1489"/>
              <a:ext cx="4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h-TH" sz="1200" b="1">
                  <a:solidFill>
                    <a:srgbClr val="000000"/>
                  </a:solidFill>
                  <a:latin typeface="Tahoma" pitchFamily="34" charset="0"/>
                </a:rPr>
                <a:t>0</a:t>
              </a:r>
              <a:endParaRPr lang="th-TH" sz="1200" b="1">
                <a:latin typeface="Tahoma" pitchFamily="34" charset="0"/>
              </a:endParaRPr>
            </a:p>
          </p:txBody>
        </p:sp>
        <p:sp>
          <p:nvSpPr>
            <p:cNvPr id="11289" name="Rectangle 28"/>
            <p:cNvSpPr>
              <a:spLocks noChangeArrowheads="1"/>
            </p:cNvSpPr>
            <p:nvPr/>
          </p:nvSpPr>
          <p:spPr bwMode="auto">
            <a:xfrm>
              <a:off x="1274" y="1489"/>
              <a:ext cx="9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h-TH" sz="1200" b="1">
                  <a:solidFill>
                    <a:srgbClr val="000000"/>
                  </a:solidFill>
                  <a:latin typeface="Tahoma" pitchFamily="34" charset="0"/>
                </a:rPr>
                <a:t>]=</a:t>
              </a:r>
              <a:endParaRPr lang="th-TH" sz="1200" b="1">
                <a:latin typeface="Tahoma" pitchFamily="34" charset="0"/>
              </a:endParaRPr>
            </a:p>
          </p:txBody>
        </p:sp>
        <p:sp>
          <p:nvSpPr>
            <p:cNvPr id="11290" name="Rectangle 29"/>
            <p:cNvSpPr>
              <a:spLocks noChangeArrowheads="1"/>
            </p:cNvSpPr>
            <p:nvPr/>
          </p:nvSpPr>
          <p:spPr bwMode="auto">
            <a:xfrm>
              <a:off x="1343" y="1489"/>
              <a:ext cx="9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h-TH" sz="1200" b="1">
                  <a:solidFill>
                    <a:srgbClr val="000000"/>
                  </a:solidFill>
                  <a:latin typeface="Tahoma" pitchFamily="34" charset="0"/>
                </a:rPr>
                <a:t>10</a:t>
              </a:r>
              <a:endParaRPr lang="th-TH" sz="1200" b="1">
                <a:latin typeface="Tahoma" pitchFamily="34" charset="0"/>
              </a:endParaRPr>
            </a:p>
          </p:txBody>
        </p:sp>
        <p:sp>
          <p:nvSpPr>
            <p:cNvPr id="11291" name="Rectangle 30"/>
            <p:cNvSpPr>
              <a:spLocks noChangeArrowheads="1"/>
            </p:cNvSpPr>
            <p:nvPr/>
          </p:nvSpPr>
          <p:spPr bwMode="auto">
            <a:xfrm>
              <a:off x="1163" y="1585"/>
              <a:ext cx="4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h-TH" sz="1200" b="1">
                  <a:solidFill>
                    <a:srgbClr val="000000"/>
                  </a:solidFill>
                  <a:latin typeface="Tahoma" pitchFamily="34" charset="0"/>
                </a:rPr>
                <a:t>n</a:t>
              </a:r>
              <a:endParaRPr lang="th-TH" sz="1200" b="1">
                <a:latin typeface="Tahoma" pitchFamily="34" charset="0"/>
              </a:endParaRPr>
            </a:p>
          </p:txBody>
        </p:sp>
        <p:sp>
          <p:nvSpPr>
            <p:cNvPr id="11292" name="Rectangle 31"/>
            <p:cNvSpPr>
              <a:spLocks noChangeArrowheads="1"/>
            </p:cNvSpPr>
            <p:nvPr/>
          </p:nvSpPr>
          <p:spPr bwMode="auto">
            <a:xfrm>
              <a:off x="1207" y="1585"/>
              <a:ext cx="3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h-TH" sz="1200" b="1">
                  <a:solidFill>
                    <a:srgbClr val="000000"/>
                  </a:solidFill>
                  <a:latin typeface="Tahoma" pitchFamily="34" charset="0"/>
                </a:rPr>
                <a:t>[</a:t>
              </a:r>
              <a:endParaRPr lang="th-TH" sz="1200" b="1">
                <a:latin typeface="Tahoma" pitchFamily="34" charset="0"/>
              </a:endParaRPr>
            </a:p>
          </p:txBody>
        </p:sp>
        <p:sp>
          <p:nvSpPr>
            <p:cNvPr id="11293" name="Rectangle 32"/>
            <p:cNvSpPr>
              <a:spLocks noChangeArrowheads="1"/>
            </p:cNvSpPr>
            <p:nvPr/>
          </p:nvSpPr>
          <p:spPr bwMode="auto">
            <a:xfrm>
              <a:off x="1230" y="1585"/>
              <a:ext cx="4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h-TH" sz="1200" b="1">
                  <a:solidFill>
                    <a:srgbClr val="000000"/>
                  </a:solidFill>
                  <a:latin typeface="Tahoma" pitchFamily="34" charset="0"/>
                </a:rPr>
                <a:t>1</a:t>
              </a:r>
              <a:endParaRPr lang="th-TH" sz="1200" b="1">
                <a:latin typeface="Tahoma" pitchFamily="34" charset="0"/>
              </a:endParaRPr>
            </a:p>
          </p:txBody>
        </p:sp>
        <p:sp>
          <p:nvSpPr>
            <p:cNvPr id="11294" name="Rectangle 33"/>
            <p:cNvSpPr>
              <a:spLocks noChangeArrowheads="1"/>
            </p:cNvSpPr>
            <p:nvPr/>
          </p:nvSpPr>
          <p:spPr bwMode="auto">
            <a:xfrm>
              <a:off x="1274" y="1585"/>
              <a:ext cx="9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h-TH" sz="1200" b="1">
                  <a:solidFill>
                    <a:srgbClr val="000000"/>
                  </a:solidFill>
                  <a:latin typeface="Tahoma" pitchFamily="34" charset="0"/>
                </a:rPr>
                <a:t>]=</a:t>
              </a:r>
              <a:endParaRPr lang="th-TH" sz="1200" b="1">
                <a:latin typeface="Tahoma" pitchFamily="34" charset="0"/>
              </a:endParaRPr>
            </a:p>
          </p:txBody>
        </p:sp>
        <p:sp>
          <p:nvSpPr>
            <p:cNvPr id="11295" name="Rectangle 34"/>
            <p:cNvSpPr>
              <a:spLocks noChangeArrowheads="1"/>
            </p:cNvSpPr>
            <p:nvPr/>
          </p:nvSpPr>
          <p:spPr bwMode="auto">
            <a:xfrm>
              <a:off x="1343" y="1585"/>
              <a:ext cx="9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h-TH" sz="1200" b="1">
                  <a:solidFill>
                    <a:srgbClr val="000000"/>
                  </a:solidFill>
                  <a:latin typeface="Tahoma" pitchFamily="34" charset="0"/>
                </a:rPr>
                <a:t>20</a:t>
              </a:r>
              <a:endParaRPr lang="th-TH" sz="1200" b="1">
                <a:latin typeface="Tahoma" pitchFamily="34" charset="0"/>
              </a:endParaRPr>
            </a:p>
          </p:txBody>
        </p:sp>
        <p:sp>
          <p:nvSpPr>
            <p:cNvPr id="11296" name="Rectangle 35"/>
            <p:cNvSpPr>
              <a:spLocks noChangeArrowheads="1"/>
            </p:cNvSpPr>
            <p:nvPr/>
          </p:nvSpPr>
          <p:spPr bwMode="auto">
            <a:xfrm>
              <a:off x="1163" y="1681"/>
              <a:ext cx="4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h-TH" sz="1200" b="1">
                  <a:solidFill>
                    <a:srgbClr val="000000"/>
                  </a:solidFill>
                  <a:latin typeface="Tahoma" pitchFamily="34" charset="0"/>
                </a:rPr>
                <a:t>n</a:t>
              </a:r>
              <a:endParaRPr lang="th-TH" sz="1200" b="1">
                <a:latin typeface="Tahoma" pitchFamily="34" charset="0"/>
              </a:endParaRPr>
            </a:p>
          </p:txBody>
        </p:sp>
        <p:sp>
          <p:nvSpPr>
            <p:cNvPr id="11297" name="Rectangle 36"/>
            <p:cNvSpPr>
              <a:spLocks noChangeArrowheads="1"/>
            </p:cNvSpPr>
            <p:nvPr/>
          </p:nvSpPr>
          <p:spPr bwMode="auto">
            <a:xfrm>
              <a:off x="1207" y="1681"/>
              <a:ext cx="3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h-TH" sz="1200" b="1">
                  <a:solidFill>
                    <a:srgbClr val="000000"/>
                  </a:solidFill>
                  <a:latin typeface="Tahoma" pitchFamily="34" charset="0"/>
                </a:rPr>
                <a:t>[</a:t>
              </a:r>
              <a:endParaRPr lang="th-TH" sz="1200" b="1">
                <a:latin typeface="Tahoma" pitchFamily="34" charset="0"/>
              </a:endParaRPr>
            </a:p>
          </p:txBody>
        </p:sp>
        <p:sp>
          <p:nvSpPr>
            <p:cNvPr id="11298" name="Rectangle 37"/>
            <p:cNvSpPr>
              <a:spLocks noChangeArrowheads="1"/>
            </p:cNvSpPr>
            <p:nvPr/>
          </p:nvSpPr>
          <p:spPr bwMode="auto">
            <a:xfrm>
              <a:off x="1230" y="1681"/>
              <a:ext cx="4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h-TH" sz="1200" b="1">
                  <a:solidFill>
                    <a:srgbClr val="000000"/>
                  </a:solidFill>
                  <a:latin typeface="Tahoma" pitchFamily="34" charset="0"/>
                </a:rPr>
                <a:t>2</a:t>
              </a:r>
              <a:endParaRPr lang="th-TH" sz="1200" b="1">
                <a:latin typeface="Tahoma" pitchFamily="34" charset="0"/>
              </a:endParaRPr>
            </a:p>
          </p:txBody>
        </p:sp>
        <p:sp>
          <p:nvSpPr>
            <p:cNvPr id="11299" name="Rectangle 38"/>
            <p:cNvSpPr>
              <a:spLocks noChangeArrowheads="1"/>
            </p:cNvSpPr>
            <p:nvPr/>
          </p:nvSpPr>
          <p:spPr bwMode="auto">
            <a:xfrm>
              <a:off x="1274" y="1681"/>
              <a:ext cx="9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h-TH" sz="1200" b="1">
                  <a:solidFill>
                    <a:srgbClr val="000000"/>
                  </a:solidFill>
                  <a:latin typeface="Tahoma" pitchFamily="34" charset="0"/>
                </a:rPr>
                <a:t>]=</a:t>
              </a:r>
              <a:endParaRPr lang="th-TH" sz="1200" b="1">
                <a:latin typeface="Tahoma" pitchFamily="34" charset="0"/>
              </a:endParaRPr>
            </a:p>
          </p:txBody>
        </p:sp>
        <p:sp>
          <p:nvSpPr>
            <p:cNvPr id="11300" name="Rectangle 39"/>
            <p:cNvSpPr>
              <a:spLocks noChangeArrowheads="1"/>
            </p:cNvSpPr>
            <p:nvPr/>
          </p:nvSpPr>
          <p:spPr bwMode="auto">
            <a:xfrm>
              <a:off x="1343" y="1681"/>
              <a:ext cx="9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h-TH" sz="1200" b="1">
                  <a:solidFill>
                    <a:srgbClr val="000000"/>
                  </a:solidFill>
                  <a:latin typeface="Tahoma" pitchFamily="34" charset="0"/>
                </a:rPr>
                <a:t>30</a:t>
              </a:r>
              <a:endParaRPr lang="th-TH" sz="1200" b="1">
                <a:latin typeface="Tahoma" pitchFamily="34" charset="0"/>
              </a:endParaRPr>
            </a:p>
          </p:txBody>
        </p:sp>
        <p:sp>
          <p:nvSpPr>
            <p:cNvPr id="11301" name="Line 40"/>
            <p:cNvSpPr>
              <a:spLocks noChangeShapeType="1"/>
            </p:cNvSpPr>
            <p:nvPr/>
          </p:nvSpPr>
          <p:spPr bwMode="auto">
            <a:xfrm>
              <a:off x="1298" y="1845"/>
              <a:ext cx="1" cy="13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1302" name="Freeform 41"/>
            <p:cNvSpPr>
              <a:spLocks/>
            </p:cNvSpPr>
            <p:nvPr/>
          </p:nvSpPr>
          <p:spPr bwMode="auto">
            <a:xfrm>
              <a:off x="1266" y="1964"/>
              <a:ext cx="64" cy="66"/>
            </a:xfrm>
            <a:custGeom>
              <a:avLst/>
              <a:gdLst>
                <a:gd name="T0" fmla="*/ 32 w 128"/>
                <a:gd name="T1" fmla="*/ 66 h 130"/>
                <a:gd name="T2" fmla="*/ 0 w 128"/>
                <a:gd name="T3" fmla="*/ 0 h 130"/>
                <a:gd name="T4" fmla="*/ 3 w 128"/>
                <a:gd name="T5" fmla="*/ 2 h 130"/>
                <a:gd name="T6" fmla="*/ 7 w 128"/>
                <a:gd name="T7" fmla="*/ 4 h 130"/>
                <a:gd name="T8" fmla="*/ 11 w 128"/>
                <a:gd name="T9" fmla="*/ 5 h 130"/>
                <a:gd name="T10" fmla="*/ 15 w 128"/>
                <a:gd name="T11" fmla="*/ 6 h 130"/>
                <a:gd name="T12" fmla="*/ 19 w 128"/>
                <a:gd name="T13" fmla="*/ 7 h 130"/>
                <a:gd name="T14" fmla="*/ 24 w 128"/>
                <a:gd name="T15" fmla="*/ 8 h 130"/>
                <a:gd name="T16" fmla="*/ 27 w 128"/>
                <a:gd name="T17" fmla="*/ 8 h 130"/>
                <a:gd name="T18" fmla="*/ 32 w 128"/>
                <a:gd name="T19" fmla="*/ 8 h 130"/>
                <a:gd name="T20" fmla="*/ 35 w 128"/>
                <a:gd name="T21" fmla="*/ 8 h 130"/>
                <a:gd name="T22" fmla="*/ 40 w 128"/>
                <a:gd name="T23" fmla="*/ 8 h 130"/>
                <a:gd name="T24" fmla="*/ 44 w 128"/>
                <a:gd name="T25" fmla="*/ 7 h 130"/>
                <a:gd name="T26" fmla="*/ 48 w 128"/>
                <a:gd name="T27" fmla="*/ 6 h 130"/>
                <a:gd name="T28" fmla="*/ 52 w 128"/>
                <a:gd name="T29" fmla="*/ 5 h 130"/>
                <a:gd name="T30" fmla="*/ 56 w 128"/>
                <a:gd name="T31" fmla="*/ 4 h 130"/>
                <a:gd name="T32" fmla="*/ 60 w 128"/>
                <a:gd name="T33" fmla="*/ 2 h 130"/>
                <a:gd name="T34" fmla="*/ 64 w 128"/>
                <a:gd name="T35" fmla="*/ 0 h 130"/>
                <a:gd name="T36" fmla="*/ 32 w 128"/>
                <a:gd name="T37" fmla="*/ 66 h 130"/>
                <a:gd name="T38" fmla="*/ 32 w 128"/>
                <a:gd name="T39" fmla="*/ 66 h 13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28"/>
                <a:gd name="T61" fmla="*/ 0 h 130"/>
                <a:gd name="T62" fmla="*/ 128 w 128"/>
                <a:gd name="T63" fmla="*/ 130 h 13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28" h="130">
                  <a:moveTo>
                    <a:pt x="64" y="130"/>
                  </a:moveTo>
                  <a:lnTo>
                    <a:pt x="0" y="0"/>
                  </a:lnTo>
                  <a:lnTo>
                    <a:pt x="7" y="4"/>
                  </a:lnTo>
                  <a:lnTo>
                    <a:pt x="15" y="7"/>
                  </a:lnTo>
                  <a:lnTo>
                    <a:pt x="22" y="10"/>
                  </a:lnTo>
                  <a:lnTo>
                    <a:pt x="31" y="12"/>
                  </a:lnTo>
                  <a:lnTo>
                    <a:pt x="39" y="13"/>
                  </a:lnTo>
                  <a:lnTo>
                    <a:pt x="48" y="15"/>
                  </a:lnTo>
                  <a:lnTo>
                    <a:pt x="55" y="15"/>
                  </a:lnTo>
                  <a:lnTo>
                    <a:pt x="64" y="16"/>
                  </a:lnTo>
                  <a:lnTo>
                    <a:pt x="71" y="15"/>
                  </a:lnTo>
                  <a:lnTo>
                    <a:pt x="80" y="15"/>
                  </a:lnTo>
                  <a:lnTo>
                    <a:pt x="88" y="13"/>
                  </a:lnTo>
                  <a:lnTo>
                    <a:pt x="97" y="12"/>
                  </a:lnTo>
                  <a:lnTo>
                    <a:pt x="104" y="10"/>
                  </a:lnTo>
                  <a:lnTo>
                    <a:pt x="113" y="7"/>
                  </a:lnTo>
                  <a:lnTo>
                    <a:pt x="121" y="4"/>
                  </a:lnTo>
                  <a:lnTo>
                    <a:pt x="128" y="0"/>
                  </a:lnTo>
                  <a:lnTo>
                    <a:pt x="64" y="1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1303" name="Freeform 42"/>
            <p:cNvSpPr>
              <a:spLocks/>
            </p:cNvSpPr>
            <p:nvPr/>
          </p:nvSpPr>
          <p:spPr bwMode="auto">
            <a:xfrm>
              <a:off x="943" y="2639"/>
              <a:ext cx="709" cy="425"/>
            </a:xfrm>
            <a:custGeom>
              <a:avLst/>
              <a:gdLst>
                <a:gd name="T0" fmla="*/ 602 w 1417"/>
                <a:gd name="T1" fmla="*/ 0 h 850"/>
                <a:gd name="T2" fmla="*/ 625 w 1417"/>
                <a:gd name="T3" fmla="*/ 21 h 850"/>
                <a:gd name="T4" fmla="*/ 646 w 1417"/>
                <a:gd name="T5" fmla="*/ 43 h 850"/>
                <a:gd name="T6" fmla="*/ 664 w 1417"/>
                <a:gd name="T7" fmla="*/ 66 h 850"/>
                <a:gd name="T8" fmla="*/ 678 w 1417"/>
                <a:gd name="T9" fmla="*/ 90 h 850"/>
                <a:gd name="T10" fmla="*/ 690 w 1417"/>
                <a:gd name="T11" fmla="*/ 115 h 850"/>
                <a:gd name="T12" fmla="*/ 699 w 1417"/>
                <a:gd name="T13" fmla="*/ 142 h 850"/>
                <a:gd name="T14" fmla="*/ 705 w 1417"/>
                <a:gd name="T15" fmla="*/ 169 h 850"/>
                <a:gd name="T16" fmla="*/ 708 w 1417"/>
                <a:gd name="T17" fmla="*/ 196 h 850"/>
                <a:gd name="T18" fmla="*/ 709 w 1417"/>
                <a:gd name="T19" fmla="*/ 222 h 850"/>
                <a:gd name="T20" fmla="*/ 706 w 1417"/>
                <a:gd name="T21" fmla="*/ 250 h 850"/>
                <a:gd name="T22" fmla="*/ 700 w 1417"/>
                <a:gd name="T23" fmla="*/ 278 h 850"/>
                <a:gd name="T24" fmla="*/ 692 w 1417"/>
                <a:gd name="T25" fmla="*/ 304 h 850"/>
                <a:gd name="T26" fmla="*/ 681 w 1417"/>
                <a:gd name="T27" fmla="*/ 329 h 850"/>
                <a:gd name="T28" fmla="*/ 667 w 1417"/>
                <a:gd name="T29" fmla="*/ 355 h 850"/>
                <a:gd name="T30" fmla="*/ 649 w 1417"/>
                <a:gd name="T31" fmla="*/ 379 h 850"/>
                <a:gd name="T32" fmla="*/ 629 w 1417"/>
                <a:gd name="T33" fmla="*/ 401 h 850"/>
                <a:gd name="T34" fmla="*/ 616 w 1417"/>
                <a:gd name="T35" fmla="*/ 414 h 850"/>
                <a:gd name="T36" fmla="*/ 602 w 1417"/>
                <a:gd name="T37" fmla="*/ 425 h 850"/>
                <a:gd name="T38" fmla="*/ 266 w 1417"/>
                <a:gd name="T39" fmla="*/ 425 h 850"/>
                <a:gd name="T40" fmla="*/ 242 w 1417"/>
                <a:gd name="T41" fmla="*/ 422 h 850"/>
                <a:gd name="T42" fmla="*/ 218 w 1417"/>
                <a:gd name="T43" fmla="*/ 418 h 850"/>
                <a:gd name="T44" fmla="*/ 195 w 1417"/>
                <a:gd name="T45" fmla="*/ 412 h 850"/>
                <a:gd name="T46" fmla="*/ 173 w 1417"/>
                <a:gd name="T47" fmla="*/ 404 h 850"/>
                <a:gd name="T48" fmla="*/ 152 w 1417"/>
                <a:gd name="T49" fmla="*/ 395 h 850"/>
                <a:gd name="T50" fmla="*/ 132 w 1417"/>
                <a:gd name="T51" fmla="*/ 384 h 850"/>
                <a:gd name="T52" fmla="*/ 113 w 1417"/>
                <a:gd name="T53" fmla="*/ 372 h 850"/>
                <a:gd name="T54" fmla="*/ 95 w 1417"/>
                <a:gd name="T55" fmla="*/ 359 h 850"/>
                <a:gd name="T56" fmla="*/ 78 w 1417"/>
                <a:gd name="T57" fmla="*/ 344 h 850"/>
                <a:gd name="T58" fmla="*/ 62 w 1417"/>
                <a:gd name="T59" fmla="*/ 328 h 850"/>
                <a:gd name="T60" fmla="*/ 48 w 1417"/>
                <a:gd name="T61" fmla="*/ 311 h 850"/>
                <a:gd name="T62" fmla="*/ 35 w 1417"/>
                <a:gd name="T63" fmla="*/ 293 h 850"/>
                <a:gd name="T64" fmla="*/ 24 w 1417"/>
                <a:gd name="T65" fmla="*/ 275 h 850"/>
                <a:gd name="T66" fmla="*/ 14 w 1417"/>
                <a:gd name="T67" fmla="*/ 255 h 850"/>
                <a:gd name="T68" fmla="*/ 6 w 1417"/>
                <a:gd name="T69" fmla="*/ 234 h 850"/>
                <a:gd name="T70" fmla="*/ 0 w 1417"/>
                <a:gd name="T71" fmla="*/ 213 h 850"/>
                <a:gd name="T72" fmla="*/ 6 w 1417"/>
                <a:gd name="T73" fmla="*/ 192 h 850"/>
                <a:gd name="T74" fmla="*/ 14 w 1417"/>
                <a:gd name="T75" fmla="*/ 171 h 850"/>
                <a:gd name="T76" fmla="*/ 24 w 1417"/>
                <a:gd name="T77" fmla="*/ 152 h 850"/>
                <a:gd name="T78" fmla="*/ 35 w 1417"/>
                <a:gd name="T79" fmla="*/ 133 h 850"/>
                <a:gd name="T80" fmla="*/ 48 w 1417"/>
                <a:gd name="T81" fmla="*/ 114 h 850"/>
                <a:gd name="T82" fmla="*/ 62 w 1417"/>
                <a:gd name="T83" fmla="*/ 98 h 850"/>
                <a:gd name="T84" fmla="*/ 78 w 1417"/>
                <a:gd name="T85" fmla="*/ 83 h 850"/>
                <a:gd name="T86" fmla="*/ 95 w 1417"/>
                <a:gd name="T87" fmla="*/ 68 h 850"/>
                <a:gd name="T88" fmla="*/ 113 w 1417"/>
                <a:gd name="T89" fmla="*/ 54 h 850"/>
                <a:gd name="T90" fmla="*/ 132 w 1417"/>
                <a:gd name="T91" fmla="*/ 42 h 850"/>
                <a:gd name="T92" fmla="*/ 152 w 1417"/>
                <a:gd name="T93" fmla="*/ 31 h 850"/>
                <a:gd name="T94" fmla="*/ 173 w 1417"/>
                <a:gd name="T95" fmla="*/ 22 h 850"/>
                <a:gd name="T96" fmla="*/ 195 w 1417"/>
                <a:gd name="T97" fmla="*/ 14 h 850"/>
                <a:gd name="T98" fmla="*/ 218 w 1417"/>
                <a:gd name="T99" fmla="*/ 8 h 850"/>
                <a:gd name="T100" fmla="*/ 242 w 1417"/>
                <a:gd name="T101" fmla="*/ 3 h 850"/>
                <a:gd name="T102" fmla="*/ 266 w 1417"/>
                <a:gd name="T103" fmla="*/ 0 h 85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417"/>
                <a:gd name="T157" fmla="*/ 0 h 850"/>
                <a:gd name="T158" fmla="*/ 1417 w 1417"/>
                <a:gd name="T159" fmla="*/ 850 h 85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417" h="850">
                  <a:moveTo>
                    <a:pt x="532" y="0"/>
                  </a:moveTo>
                  <a:lnTo>
                    <a:pt x="1204" y="0"/>
                  </a:lnTo>
                  <a:lnTo>
                    <a:pt x="1228" y="21"/>
                  </a:lnTo>
                  <a:lnTo>
                    <a:pt x="1250" y="42"/>
                  </a:lnTo>
                  <a:lnTo>
                    <a:pt x="1271" y="63"/>
                  </a:lnTo>
                  <a:lnTo>
                    <a:pt x="1291" y="85"/>
                  </a:lnTo>
                  <a:lnTo>
                    <a:pt x="1309" y="108"/>
                  </a:lnTo>
                  <a:lnTo>
                    <a:pt x="1327" y="132"/>
                  </a:lnTo>
                  <a:lnTo>
                    <a:pt x="1342" y="156"/>
                  </a:lnTo>
                  <a:lnTo>
                    <a:pt x="1355" y="180"/>
                  </a:lnTo>
                  <a:lnTo>
                    <a:pt x="1367" y="205"/>
                  </a:lnTo>
                  <a:lnTo>
                    <a:pt x="1379" y="231"/>
                  </a:lnTo>
                  <a:lnTo>
                    <a:pt x="1388" y="258"/>
                  </a:lnTo>
                  <a:lnTo>
                    <a:pt x="1397" y="283"/>
                  </a:lnTo>
                  <a:lnTo>
                    <a:pt x="1403" y="310"/>
                  </a:lnTo>
                  <a:lnTo>
                    <a:pt x="1409" y="337"/>
                  </a:lnTo>
                  <a:lnTo>
                    <a:pt x="1414" y="364"/>
                  </a:lnTo>
                  <a:lnTo>
                    <a:pt x="1415" y="391"/>
                  </a:lnTo>
                  <a:lnTo>
                    <a:pt x="1417" y="418"/>
                  </a:lnTo>
                  <a:lnTo>
                    <a:pt x="1417" y="445"/>
                  </a:lnTo>
                  <a:lnTo>
                    <a:pt x="1415" y="474"/>
                  </a:lnTo>
                  <a:lnTo>
                    <a:pt x="1412" y="501"/>
                  </a:lnTo>
                  <a:lnTo>
                    <a:pt x="1406" y="528"/>
                  </a:lnTo>
                  <a:lnTo>
                    <a:pt x="1400" y="555"/>
                  </a:lnTo>
                  <a:lnTo>
                    <a:pt x="1393" y="580"/>
                  </a:lnTo>
                  <a:lnTo>
                    <a:pt x="1384" y="607"/>
                  </a:lnTo>
                  <a:lnTo>
                    <a:pt x="1373" y="633"/>
                  </a:lnTo>
                  <a:lnTo>
                    <a:pt x="1361" y="658"/>
                  </a:lnTo>
                  <a:lnTo>
                    <a:pt x="1348" y="684"/>
                  </a:lnTo>
                  <a:lnTo>
                    <a:pt x="1333" y="709"/>
                  </a:lnTo>
                  <a:lnTo>
                    <a:pt x="1316" y="733"/>
                  </a:lnTo>
                  <a:lnTo>
                    <a:pt x="1298" y="757"/>
                  </a:lnTo>
                  <a:lnTo>
                    <a:pt x="1279" y="780"/>
                  </a:lnTo>
                  <a:lnTo>
                    <a:pt x="1258" y="802"/>
                  </a:lnTo>
                  <a:lnTo>
                    <a:pt x="1246" y="814"/>
                  </a:lnTo>
                  <a:lnTo>
                    <a:pt x="1232" y="828"/>
                  </a:lnTo>
                  <a:lnTo>
                    <a:pt x="1219" y="840"/>
                  </a:lnTo>
                  <a:lnTo>
                    <a:pt x="1204" y="850"/>
                  </a:lnTo>
                  <a:lnTo>
                    <a:pt x="532" y="850"/>
                  </a:lnTo>
                  <a:lnTo>
                    <a:pt x="507" y="849"/>
                  </a:lnTo>
                  <a:lnTo>
                    <a:pt x="483" y="844"/>
                  </a:lnTo>
                  <a:lnTo>
                    <a:pt x="460" y="841"/>
                  </a:lnTo>
                  <a:lnTo>
                    <a:pt x="436" y="835"/>
                  </a:lnTo>
                  <a:lnTo>
                    <a:pt x="414" y="829"/>
                  </a:lnTo>
                  <a:lnTo>
                    <a:pt x="390" y="823"/>
                  </a:lnTo>
                  <a:lnTo>
                    <a:pt x="369" y="816"/>
                  </a:lnTo>
                  <a:lnTo>
                    <a:pt x="346" y="807"/>
                  </a:lnTo>
                  <a:lnTo>
                    <a:pt x="325" y="798"/>
                  </a:lnTo>
                  <a:lnTo>
                    <a:pt x="304" y="789"/>
                  </a:lnTo>
                  <a:lnTo>
                    <a:pt x="283" y="778"/>
                  </a:lnTo>
                  <a:lnTo>
                    <a:pt x="264" y="768"/>
                  </a:lnTo>
                  <a:lnTo>
                    <a:pt x="244" y="756"/>
                  </a:lnTo>
                  <a:lnTo>
                    <a:pt x="225" y="744"/>
                  </a:lnTo>
                  <a:lnTo>
                    <a:pt x="207" y="730"/>
                  </a:lnTo>
                  <a:lnTo>
                    <a:pt x="189" y="717"/>
                  </a:lnTo>
                  <a:lnTo>
                    <a:pt x="172" y="702"/>
                  </a:lnTo>
                  <a:lnTo>
                    <a:pt x="156" y="687"/>
                  </a:lnTo>
                  <a:lnTo>
                    <a:pt x="139" y="672"/>
                  </a:lnTo>
                  <a:lnTo>
                    <a:pt x="124" y="655"/>
                  </a:lnTo>
                  <a:lnTo>
                    <a:pt x="109" y="639"/>
                  </a:lnTo>
                  <a:lnTo>
                    <a:pt x="96" y="622"/>
                  </a:lnTo>
                  <a:lnTo>
                    <a:pt x="82" y="604"/>
                  </a:lnTo>
                  <a:lnTo>
                    <a:pt x="70" y="586"/>
                  </a:lnTo>
                  <a:lnTo>
                    <a:pt x="58" y="568"/>
                  </a:lnTo>
                  <a:lnTo>
                    <a:pt x="48" y="549"/>
                  </a:lnTo>
                  <a:lnTo>
                    <a:pt x="37" y="529"/>
                  </a:lnTo>
                  <a:lnTo>
                    <a:pt x="28" y="510"/>
                  </a:lnTo>
                  <a:lnTo>
                    <a:pt x="19" y="489"/>
                  </a:lnTo>
                  <a:lnTo>
                    <a:pt x="12" y="468"/>
                  </a:lnTo>
                  <a:lnTo>
                    <a:pt x="6" y="447"/>
                  </a:lnTo>
                  <a:lnTo>
                    <a:pt x="0" y="426"/>
                  </a:lnTo>
                  <a:lnTo>
                    <a:pt x="6" y="405"/>
                  </a:lnTo>
                  <a:lnTo>
                    <a:pt x="12" y="384"/>
                  </a:lnTo>
                  <a:lnTo>
                    <a:pt x="19" y="363"/>
                  </a:lnTo>
                  <a:lnTo>
                    <a:pt x="28" y="342"/>
                  </a:lnTo>
                  <a:lnTo>
                    <a:pt x="37" y="322"/>
                  </a:lnTo>
                  <a:lnTo>
                    <a:pt x="48" y="303"/>
                  </a:lnTo>
                  <a:lnTo>
                    <a:pt x="58" y="283"/>
                  </a:lnTo>
                  <a:lnTo>
                    <a:pt x="70" y="265"/>
                  </a:lnTo>
                  <a:lnTo>
                    <a:pt x="82" y="247"/>
                  </a:lnTo>
                  <a:lnTo>
                    <a:pt x="96" y="229"/>
                  </a:lnTo>
                  <a:lnTo>
                    <a:pt x="109" y="213"/>
                  </a:lnTo>
                  <a:lnTo>
                    <a:pt x="124" y="196"/>
                  </a:lnTo>
                  <a:lnTo>
                    <a:pt x="139" y="180"/>
                  </a:lnTo>
                  <a:lnTo>
                    <a:pt x="156" y="165"/>
                  </a:lnTo>
                  <a:lnTo>
                    <a:pt x="172" y="150"/>
                  </a:lnTo>
                  <a:lnTo>
                    <a:pt x="189" y="135"/>
                  </a:lnTo>
                  <a:lnTo>
                    <a:pt x="207" y="121"/>
                  </a:lnTo>
                  <a:lnTo>
                    <a:pt x="225" y="108"/>
                  </a:lnTo>
                  <a:lnTo>
                    <a:pt x="244" y="96"/>
                  </a:lnTo>
                  <a:lnTo>
                    <a:pt x="264" y="84"/>
                  </a:lnTo>
                  <a:lnTo>
                    <a:pt x="283" y="73"/>
                  </a:lnTo>
                  <a:lnTo>
                    <a:pt x="304" y="63"/>
                  </a:lnTo>
                  <a:lnTo>
                    <a:pt x="325" y="52"/>
                  </a:lnTo>
                  <a:lnTo>
                    <a:pt x="346" y="43"/>
                  </a:lnTo>
                  <a:lnTo>
                    <a:pt x="369" y="36"/>
                  </a:lnTo>
                  <a:lnTo>
                    <a:pt x="390" y="28"/>
                  </a:lnTo>
                  <a:lnTo>
                    <a:pt x="414" y="21"/>
                  </a:lnTo>
                  <a:lnTo>
                    <a:pt x="436" y="16"/>
                  </a:lnTo>
                  <a:lnTo>
                    <a:pt x="460" y="10"/>
                  </a:lnTo>
                  <a:lnTo>
                    <a:pt x="483" y="6"/>
                  </a:lnTo>
                  <a:lnTo>
                    <a:pt x="507" y="3"/>
                  </a:lnTo>
                  <a:lnTo>
                    <a:pt x="53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1304" name="Freeform 43"/>
            <p:cNvSpPr>
              <a:spLocks/>
            </p:cNvSpPr>
            <p:nvPr/>
          </p:nvSpPr>
          <p:spPr bwMode="auto">
            <a:xfrm>
              <a:off x="943" y="2639"/>
              <a:ext cx="709" cy="425"/>
            </a:xfrm>
            <a:custGeom>
              <a:avLst/>
              <a:gdLst>
                <a:gd name="T0" fmla="*/ 602 w 1417"/>
                <a:gd name="T1" fmla="*/ 0 h 850"/>
                <a:gd name="T2" fmla="*/ 625 w 1417"/>
                <a:gd name="T3" fmla="*/ 21 h 850"/>
                <a:gd name="T4" fmla="*/ 646 w 1417"/>
                <a:gd name="T5" fmla="*/ 43 h 850"/>
                <a:gd name="T6" fmla="*/ 664 w 1417"/>
                <a:gd name="T7" fmla="*/ 66 h 850"/>
                <a:gd name="T8" fmla="*/ 678 w 1417"/>
                <a:gd name="T9" fmla="*/ 90 h 850"/>
                <a:gd name="T10" fmla="*/ 690 w 1417"/>
                <a:gd name="T11" fmla="*/ 115 h 850"/>
                <a:gd name="T12" fmla="*/ 699 w 1417"/>
                <a:gd name="T13" fmla="*/ 142 h 850"/>
                <a:gd name="T14" fmla="*/ 705 w 1417"/>
                <a:gd name="T15" fmla="*/ 169 h 850"/>
                <a:gd name="T16" fmla="*/ 708 w 1417"/>
                <a:gd name="T17" fmla="*/ 196 h 850"/>
                <a:gd name="T18" fmla="*/ 709 w 1417"/>
                <a:gd name="T19" fmla="*/ 222 h 850"/>
                <a:gd name="T20" fmla="*/ 706 w 1417"/>
                <a:gd name="T21" fmla="*/ 250 h 850"/>
                <a:gd name="T22" fmla="*/ 700 w 1417"/>
                <a:gd name="T23" fmla="*/ 278 h 850"/>
                <a:gd name="T24" fmla="*/ 692 w 1417"/>
                <a:gd name="T25" fmla="*/ 304 h 850"/>
                <a:gd name="T26" fmla="*/ 681 w 1417"/>
                <a:gd name="T27" fmla="*/ 329 h 850"/>
                <a:gd name="T28" fmla="*/ 667 w 1417"/>
                <a:gd name="T29" fmla="*/ 355 h 850"/>
                <a:gd name="T30" fmla="*/ 649 w 1417"/>
                <a:gd name="T31" fmla="*/ 379 h 850"/>
                <a:gd name="T32" fmla="*/ 629 w 1417"/>
                <a:gd name="T33" fmla="*/ 401 h 850"/>
                <a:gd name="T34" fmla="*/ 616 w 1417"/>
                <a:gd name="T35" fmla="*/ 414 h 850"/>
                <a:gd name="T36" fmla="*/ 602 w 1417"/>
                <a:gd name="T37" fmla="*/ 425 h 850"/>
                <a:gd name="T38" fmla="*/ 266 w 1417"/>
                <a:gd name="T39" fmla="*/ 425 h 850"/>
                <a:gd name="T40" fmla="*/ 242 w 1417"/>
                <a:gd name="T41" fmla="*/ 422 h 850"/>
                <a:gd name="T42" fmla="*/ 218 w 1417"/>
                <a:gd name="T43" fmla="*/ 418 h 850"/>
                <a:gd name="T44" fmla="*/ 195 w 1417"/>
                <a:gd name="T45" fmla="*/ 412 h 850"/>
                <a:gd name="T46" fmla="*/ 173 w 1417"/>
                <a:gd name="T47" fmla="*/ 404 h 850"/>
                <a:gd name="T48" fmla="*/ 152 w 1417"/>
                <a:gd name="T49" fmla="*/ 395 h 850"/>
                <a:gd name="T50" fmla="*/ 132 w 1417"/>
                <a:gd name="T51" fmla="*/ 384 h 850"/>
                <a:gd name="T52" fmla="*/ 113 w 1417"/>
                <a:gd name="T53" fmla="*/ 372 h 850"/>
                <a:gd name="T54" fmla="*/ 95 w 1417"/>
                <a:gd name="T55" fmla="*/ 359 h 850"/>
                <a:gd name="T56" fmla="*/ 78 w 1417"/>
                <a:gd name="T57" fmla="*/ 344 h 850"/>
                <a:gd name="T58" fmla="*/ 62 w 1417"/>
                <a:gd name="T59" fmla="*/ 328 h 850"/>
                <a:gd name="T60" fmla="*/ 48 w 1417"/>
                <a:gd name="T61" fmla="*/ 311 h 850"/>
                <a:gd name="T62" fmla="*/ 35 w 1417"/>
                <a:gd name="T63" fmla="*/ 293 h 850"/>
                <a:gd name="T64" fmla="*/ 24 w 1417"/>
                <a:gd name="T65" fmla="*/ 275 h 850"/>
                <a:gd name="T66" fmla="*/ 14 w 1417"/>
                <a:gd name="T67" fmla="*/ 255 h 850"/>
                <a:gd name="T68" fmla="*/ 6 w 1417"/>
                <a:gd name="T69" fmla="*/ 234 h 850"/>
                <a:gd name="T70" fmla="*/ 0 w 1417"/>
                <a:gd name="T71" fmla="*/ 213 h 850"/>
                <a:gd name="T72" fmla="*/ 6 w 1417"/>
                <a:gd name="T73" fmla="*/ 192 h 850"/>
                <a:gd name="T74" fmla="*/ 14 w 1417"/>
                <a:gd name="T75" fmla="*/ 171 h 850"/>
                <a:gd name="T76" fmla="*/ 24 w 1417"/>
                <a:gd name="T77" fmla="*/ 152 h 850"/>
                <a:gd name="T78" fmla="*/ 35 w 1417"/>
                <a:gd name="T79" fmla="*/ 133 h 850"/>
                <a:gd name="T80" fmla="*/ 48 w 1417"/>
                <a:gd name="T81" fmla="*/ 114 h 850"/>
                <a:gd name="T82" fmla="*/ 62 w 1417"/>
                <a:gd name="T83" fmla="*/ 98 h 850"/>
                <a:gd name="T84" fmla="*/ 78 w 1417"/>
                <a:gd name="T85" fmla="*/ 83 h 850"/>
                <a:gd name="T86" fmla="*/ 95 w 1417"/>
                <a:gd name="T87" fmla="*/ 68 h 850"/>
                <a:gd name="T88" fmla="*/ 113 w 1417"/>
                <a:gd name="T89" fmla="*/ 54 h 850"/>
                <a:gd name="T90" fmla="*/ 132 w 1417"/>
                <a:gd name="T91" fmla="*/ 42 h 850"/>
                <a:gd name="T92" fmla="*/ 152 w 1417"/>
                <a:gd name="T93" fmla="*/ 31 h 850"/>
                <a:gd name="T94" fmla="*/ 173 w 1417"/>
                <a:gd name="T95" fmla="*/ 22 h 850"/>
                <a:gd name="T96" fmla="*/ 195 w 1417"/>
                <a:gd name="T97" fmla="*/ 14 h 850"/>
                <a:gd name="T98" fmla="*/ 218 w 1417"/>
                <a:gd name="T99" fmla="*/ 8 h 850"/>
                <a:gd name="T100" fmla="*/ 242 w 1417"/>
                <a:gd name="T101" fmla="*/ 3 h 850"/>
                <a:gd name="T102" fmla="*/ 266 w 1417"/>
                <a:gd name="T103" fmla="*/ 0 h 85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417"/>
                <a:gd name="T157" fmla="*/ 0 h 850"/>
                <a:gd name="T158" fmla="*/ 1417 w 1417"/>
                <a:gd name="T159" fmla="*/ 850 h 85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417" h="850">
                  <a:moveTo>
                    <a:pt x="532" y="0"/>
                  </a:moveTo>
                  <a:lnTo>
                    <a:pt x="1204" y="0"/>
                  </a:lnTo>
                  <a:lnTo>
                    <a:pt x="1228" y="21"/>
                  </a:lnTo>
                  <a:lnTo>
                    <a:pt x="1250" y="42"/>
                  </a:lnTo>
                  <a:lnTo>
                    <a:pt x="1271" y="63"/>
                  </a:lnTo>
                  <a:lnTo>
                    <a:pt x="1291" y="85"/>
                  </a:lnTo>
                  <a:lnTo>
                    <a:pt x="1309" y="108"/>
                  </a:lnTo>
                  <a:lnTo>
                    <a:pt x="1327" y="132"/>
                  </a:lnTo>
                  <a:lnTo>
                    <a:pt x="1342" y="156"/>
                  </a:lnTo>
                  <a:lnTo>
                    <a:pt x="1355" y="180"/>
                  </a:lnTo>
                  <a:lnTo>
                    <a:pt x="1367" y="205"/>
                  </a:lnTo>
                  <a:lnTo>
                    <a:pt x="1379" y="231"/>
                  </a:lnTo>
                  <a:lnTo>
                    <a:pt x="1388" y="258"/>
                  </a:lnTo>
                  <a:lnTo>
                    <a:pt x="1397" y="283"/>
                  </a:lnTo>
                  <a:lnTo>
                    <a:pt x="1403" y="310"/>
                  </a:lnTo>
                  <a:lnTo>
                    <a:pt x="1409" y="337"/>
                  </a:lnTo>
                  <a:lnTo>
                    <a:pt x="1414" y="364"/>
                  </a:lnTo>
                  <a:lnTo>
                    <a:pt x="1415" y="391"/>
                  </a:lnTo>
                  <a:lnTo>
                    <a:pt x="1417" y="418"/>
                  </a:lnTo>
                  <a:lnTo>
                    <a:pt x="1417" y="445"/>
                  </a:lnTo>
                  <a:lnTo>
                    <a:pt x="1415" y="474"/>
                  </a:lnTo>
                  <a:lnTo>
                    <a:pt x="1412" y="501"/>
                  </a:lnTo>
                  <a:lnTo>
                    <a:pt x="1406" y="528"/>
                  </a:lnTo>
                  <a:lnTo>
                    <a:pt x="1400" y="555"/>
                  </a:lnTo>
                  <a:lnTo>
                    <a:pt x="1393" y="580"/>
                  </a:lnTo>
                  <a:lnTo>
                    <a:pt x="1384" y="607"/>
                  </a:lnTo>
                  <a:lnTo>
                    <a:pt x="1373" y="633"/>
                  </a:lnTo>
                  <a:lnTo>
                    <a:pt x="1361" y="658"/>
                  </a:lnTo>
                  <a:lnTo>
                    <a:pt x="1348" y="684"/>
                  </a:lnTo>
                  <a:lnTo>
                    <a:pt x="1333" y="709"/>
                  </a:lnTo>
                  <a:lnTo>
                    <a:pt x="1316" y="733"/>
                  </a:lnTo>
                  <a:lnTo>
                    <a:pt x="1298" y="757"/>
                  </a:lnTo>
                  <a:lnTo>
                    <a:pt x="1279" y="780"/>
                  </a:lnTo>
                  <a:lnTo>
                    <a:pt x="1258" y="802"/>
                  </a:lnTo>
                  <a:lnTo>
                    <a:pt x="1246" y="814"/>
                  </a:lnTo>
                  <a:lnTo>
                    <a:pt x="1232" y="828"/>
                  </a:lnTo>
                  <a:lnTo>
                    <a:pt x="1219" y="840"/>
                  </a:lnTo>
                  <a:lnTo>
                    <a:pt x="1204" y="850"/>
                  </a:lnTo>
                  <a:lnTo>
                    <a:pt x="532" y="850"/>
                  </a:lnTo>
                  <a:lnTo>
                    <a:pt x="507" y="849"/>
                  </a:lnTo>
                  <a:lnTo>
                    <a:pt x="483" y="844"/>
                  </a:lnTo>
                  <a:lnTo>
                    <a:pt x="460" y="841"/>
                  </a:lnTo>
                  <a:lnTo>
                    <a:pt x="436" y="835"/>
                  </a:lnTo>
                  <a:lnTo>
                    <a:pt x="414" y="829"/>
                  </a:lnTo>
                  <a:lnTo>
                    <a:pt x="390" y="823"/>
                  </a:lnTo>
                  <a:lnTo>
                    <a:pt x="369" y="816"/>
                  </a:lnTo>
                  <a:lnTo>
                    <a:pt x="346" y="807"/>
                  </a:lnTo>
                  <a:lnTo>
                    <a:pt x="325" y="798"/>
                  </a:lnTo>
                  <a:lnTo>
                    <a:pt x="304" y="789"/>
                  </a:lnTo>
                  <a:lnTo>
                    <a:pt x="283" y="778"/>
                  </a:lnTo>
                  <a:lnTo>
                    <a:pt x="264" y="768"/>
                  </a:lnTo>
                  <a:lnTo>
                    <a:pt x="244" y="756"/>
                  </a:lnTo>
                  <a:lnTo>
                    <a:pt x="225" y="744"/>
                  </a:lnTo>
                  <a:lnTo>
                    <a:pt x="207" y="730"/>
                  </a:lnTo>
                  <a:lnTo>
                    <a:pt x="189" y="717"/>
                  </a:lnTo>
                  <a:lnTo>
                    <a:pt x="172" y="702"/>
                  </a:lnTo>
                  <a:lnTo>
                    <a:pt x="156" y="687"/>
                  </a:lnTo>
                  <a:lnTo>
                    <a:pt x="139" y="672"/>
                  </a:lnTo>
                  <a:lnTo>
                    <a:pt x="124" y="655"/>
                  </a:lnTo>
                  <a:lnTo>
                    <a:pt x="109" y="639"/>
                  </a:lnTo>
                  <a:lnTo>
                    <a:pt x="96" y="622"/>
                  </a:lnTo>
                  <a:lnTo>
                    <a:pt x="82" y="604"/>
                  </a:lnTo>
                  <a:lnTo>
                    <a:pt x="70" y="586"/>
                  </a:lnTo>
                  <a:lnTo>
                    <a:pt x="58" y="568"/>
                  </a:lnTo>
                  <a:lnTo>
                    <a:pt x="48" y="549"/>
                  </a:lnTo>
                  <a:lnTo>
                    <a:pt x="37" y="529"/>
                  </a:lnTo>
                  <a:lnTo>
                    <a:pt x="28" y="510"/>
                  </a:lnTo>
                  <a:lnTo>
                    <a:pt x="19" y="489"/>
                  </a:lnTo>
                  <a:lnTo>
                    <a:pt x="12" y="468"/>
                  </a:lnTo>
                  <a:lnTo>
                    <a:pt x="6" y="447"/>
                  </a:lnTo>
                  <a:lnTo>
                    <a:pt x="0" y="426"/>
                  </a:lnTo>
                  <a:lnTo>
                    <a:pt x="6" y="405"/>
                  </a:lnTo>
                  <a:lnTo>
                    <a:pt x="12" y="384"/>
                  </a:lnTo>
                  <a:lnTo>
                    <a:pt x="19" y="363"/>
                  </a:lnTo>
                  <a:lnTo>
                    <a:pt x="28" y="342"/>
                  </a:lnTo>
                  <a:lnTo>
                    <a:pt x="37" y="322"/>
                  </a:lnTo>
                  <a:lnTo>
                    <a:pt x="48" y="303"/>
                  </a:lnTo>
                  <a:lnTo>
                    <a:pt x="58" y="283"/>
                  </a:lnTo>
                  <a:lnTo>
                    <a:pt x="70" y="265"/>
                  </a:lnTo>
                  <a:lnTo>
                    <a:pt x="82" y="247"/>
                  </a:lnTo>
                  <a:lnTo>
                    <a:pt x="96" y="229"/>
                  </a:lnTo>
                  <a:lnTo>
                    <a:pt x="109" y="213"/>
                  </a:lnTo>
                  <a:lnTo>
                    <a:pt x="124" y="196"/>
                  </a:lnTo>
                  <a:lnTo>
                    <a:pt x="139" y="180"/>
                  </a:lnTo>
                  <a:lnTo>
                    <a:pt x="156" y="165"/>
                  </a:lnTo>
                  <a:lnTo>
                    <a:pt x="172" y="150"/>
                  </a:lnTo>
                  <a:lnTo>
                    <a:pt x="189" y="135"/>
                  </a:lnTo>
                  <a:lnTo>
                    <a:pt x="207" y="121"/>
                  </a:lnTo>
                  <a:lnTo>
                    <a:pt x="225" y="108"/>
                  </a:lnTo>
                  <a:lnTo>
                    <a:pt x="244" y="96"/>
                  </a:lnTo>
                  <a:lnTo>
                    <a:pt x="264" y="84"/>
                  </a:lnTo>
                  <a:lnTo>
                    <a:pt x="283" y="73"/>
                  </a:lnTo>
                  <a:lnTo>
                    <a:pt x="304" y="63"/>
                  </a:lnTo>
                  <a:lnTo>
                    <a:pt x="325" y="52"/>
                  </a:lnTo>
                  <a:lnTo>
                    <a:pt x="346" y="43"/>
                  </a:lnTo>
                  <a:lnTo>
                    <a:pt x="369" y="36"/>
                  </a:lnTo>
                  <a:lnTo>
                    <a:pt x="390" y="28"/>
                  </a:lnTo>
                  <a:lnTo>
                    <a:pt x="414" y="21"/>
                  </a:lnTo>
                  <a:lnTo>
                    <a:pt x="436" y="16"/>
                  </a:lnTo>
                  <a:lnTo>
                    <a:pt x="460" y="10"/>
                  </a:lnTo>
                  <a:lnTo>
                    <a:pt x="483" y="6"/>
                  </a:lnTo>
                  <a:lnTo>
                    <a:pt x="507" y="3"/>
                  </a:lnTo>
                  <a:lnTo>
                    <a:pt x="532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1305" name="Rectangle 44"/>
            <p:cNvSpPr>
              <a:spLocks noChangeArrowheads="1"/>
            </p:cNvSpPr>
            <p:nvPr/>
          </p:nvSpPr>
          <p:spPr bwMode="auto">
            <a:xfrm>
              <a:off x="1221" y="2762"/>
              <a:ext cx="4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h-TH" sz="1200" b="1">
                  <a:solidFill>
                    <a:srgbClr val="000000"/>
                  </a:solidFill>
                  <a:latin typeface="Tahoma" pitchFamily="34" charset="0"/>
                </a:rPr>
                <a:t>n</a:t>
              </a:r>
              <a:endParaRPr lang="th-TH" sz="1200" b="1">
                <a:latin typeface="Tahoma" pitchFamily="34" charset="0"/>
              </a:endParaRPr>
            </a:p>
          </p:txBody>
        </p:sp>
        <p:sp>
          <p:nvSpPr>
            <p:cNvPr id="11306" name="Rectangle 45"/>
            <p:cNvSpPr>
              <a:spLocks noChangeArrowheads="1"/>
            </p:cNvSpPr>
            <p:nvPr/>
          </p:nvSpPr>
          <p:spPr bwMode="auto">
            <a:xfrm>
              <a:off x="1267" y="2762"/>
              <a:ext cx="3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h-TH" sz="1200" b="1">
                  <a:solidFill>
                    <a:srgbClr val="000000"/>
                  </a:solidFill>
                  <a:latin typeface="Tahoma" pitchFamily="34" charset="0"/>
                </a:rPr>
                <a:t>[</a:t>
              </a:r>
              <a:endParaRPr lang="th-TH" sz="1200" b="1">
                <a:latin typeface="Tahoma" pitchFamily="34" charset="0"/>
              </a:endParaRPr>
            </a:p>
          </p:txBody>
        </p:sp>
        <p:sp>
          <p:nvSpPr>
            <p:cNvPr id="11307" name="Rectangle 46"/>
            <p:cNvSpPr>
              <a:spLocks noChangeArrowheads="1"/>
            </p:cNvSpPr>
            <p:nvPr/>
          </p:nvSpPr>
          <p:spPr bwMode="auto">
            <a:xfrm>
              <a:off x="1298" y="2762"/>
              <a:ext cx="4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h-TH" sz="1200" b="1">
                  <a:solidFill>
                    <a:srgbClr val="000000"/>
                  </a:solidFill>
                  <a:latin typeface="Tahoma" pitchFamily="34" charset="0"/>
                </a:rPr>
                <a:t>1</a:t>
              </a:r>
              <a:endParaRPr lang="th-TH" sz="1200" b="1">
                <a:latin typeface="Tahoma" pitchFamily="34" charset="0"/>
              </a:endParaRPr>
            </a:p>
          </p:txBody>
        </p:sp>
        <p:sp>
          <p:nvSpPr>
            <p:cNvPr id="11308" name="Rectangle 47"/>
            <p:cNvSpPr>
              <a:spLocks noChangeArrowheads="1"/>
            </p:cNvSpPr>
            <p:nvPr/>
          </p:nvSpPr>
          <p:spPr bwMode="auto">
            <a:xfrm>
              <a:off x="1344" y="2762"/>
              <a:ext cx="3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h-TH" sz="1200" b="1">
                  <a:solidFill>
                    <a:srgbClr val="000000"/>
                  </a:solidFill>
                  <a:latin typeface="Tahoma" pitchFamily="34" charset="0"/>
                </a:rPr>
                <a:t>]</a:t>
              </a:r>
              <a:endParaRPr lang="th-TH" sz="1200" b="1">
                <a:latin typeface="Tahoma" pitchFamily="34" charset="0"/>
              </a:endParaRPr>
            </a:p>
          </p:txBody>
        </p:sp>
        <p:sp>
          <p:nvSpPr>
            <p:cNvPr id="11309" name="Line 48"/>
            <p:cNvSpPr>
              <a:spLocks noChangeShapeType="1"/>
            </p:cNvSpPr>
            <p:nvPr/>
          </p:nvSpPr>
          <p:spPr bwMode="auto">
            <a:xfrm>
              <a:off x="1298" y="2455"/>
              <a:ext cx="1" cy="13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1310" name="Freeform 49"/>
            <p:cNvSpPr>
              <a:spLocks/>
            </p:cNvSpPr>
            <p:nvPr/>
          </p:nvSpPr>
          <p:spPr bwMode="auto">
            <a:xfrm>
              <a:off x="1266" y="2574"/>
              <a:ext cx="64" cy="65"/>
            </a:xfrm>
            <a:custGeom>
              <a:avLst/>
              <a:gdLst>
                <a:gd name="T0" fmla="*/ 32 w 128"/>
                <a:gd name="T1" fmla="*/ 65 h 130"/>
                <a:gd name="T2" fmla="*/ 0 w 128"/>
                <a:gd name="T3" fmla="*/ 0 h 130"/>
                <a:gd name="T4" fmla="*/ 3 w 128"/>
                <a:gd name="T5" fmla="*/ 1 h 130"/>
                <a:gd name="T6" fmla="*/ 7 w 128"/>
                <a:gd name="T7" fmla="*/ 3 h 130"/>
                <a:gd name="T8" fmla="*/ 11 w 128"/>
                <a:gd name="T9" fmla="*/ 4 h 130"/>
                <a:gd name="T10" fmla="*/ 15 w 128"/>
                <a:gd name="T11" fmla="*/ 6 h 130"/>
                <a:gd name="T12" fmla="*/ 19 w 128"/>
                <a:gd name="T13" fmla="*/ 7 h 130"/>
                <a:gd name="T14" fmla="*/ 24 w 128"/>
                <a:gd name="T15" fmla="*/ 7 h 130"/>
                <a:gd name="T16" fmla="*/ 27 w 128"/>
                <a:gd name="T17" fmla="*/ 7 h 130"/>
                <a:gd name="T18" fmla="*/ 32 w 128"/>
                <a:gd name="T19" fmla="*/ 7 h 130"/>
                <a:gd name="T20" fmla="*/ 35 w 128"/>
                <a:gd name="T21" fmla="*/ 7 h 130"/>
                <a:gd name="T22" fmla="*/ 40 w 128"/>
                <a:gd name="T23" fmla="*/ 7 h 130"/>
                <a:gd name="T24" fmla="*/ 44 w 128"/>
                <a:gd name="T25" fmla="*/ 7 h 130"/>
                <a:gd name="T26" fmla="*/ 48 w 128"/>
                <a:gd name="T27" fmla="*/ 6 h 130"/>
                <a:gd name="T28" fmla="*/ 52 w 128"/>
                <a:gd name="T29" fmla="*/ 4 h 130"/>
                <a:gd name="T30" fmla="*/ 56 w 128"/>
                <a:gd name="T31" fmla="*/ 3 h 130"/>
                <a:gd name="T32" fmla="*/ 60 w 128"/>
                <a:gd name="T33" fmla="*/ 1 h 130"/>
                <a:gd name="T34" fmla="*/ 64 w 128"/>
                <a:gd name="T35" fmla="*/ 0 h 130"/>
                <a:gd name="T36" fmla="*/ 32 w 128"/>
                <a:gd name="T37" fmla="*/ 65 h 130"/>
                <a:gd name="T38" fmla="*/ 32 w 128"/>
                <a:gd name="T39" fmla="*/ 65 h 13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28"/>
                <a:gd name="T61" fmla="*/ 0 h 130"/>
                <a:gd name="T62" fmla="*/ 128 w 128"/>
                <a:gd name="T63" fmla="*/ 130 h 13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28" h="130">
                  <a:moveTo>
                    <a:pt x="64" y="130"/>
                  </a:moveTo>
                  <a:lnTo>
                    <a:pt x="0" y="0"/>
                  </a:lnTo>
                  <a:lnTo>
                    <a:pt x="7" y="3"/>
                  </a:lnTo>
                  <a:lnTo>
                    <a:pt x="15" y="6"/>
                  </a:lnTo>
                  <a:lnTo>
                    <a:pt x="22" y="9"/>
                  </a:lnTo>
                  <a:lnTo>
                    <a:pt x="31" y="12"/>
                  </a:lnTo>
                  <a:lnTo>
                    <a:pt x="39" y="14"/>
                  </a:lnTo>
                  <a:lnTo>
                    <a:pt x="48" y="15"/>
                  </a:lnTo>
                  <a:lnTo>
                    <a:pt x="55" y="15"/>
                  </a:lnTo>
                  <a:lnTo>
                    <a:pt x="64" y="15"/>
                  </a:lnTo>
                  <a:lnTo>
                    <a:pt x="71" y="15"/>
                  </a:lnTo>
                  <a:lnTo>
                    <a:pt x="80" y="15"/>
                  </a:lnTo>
                  <a:lnTo>
                    <a:pt x="88" y="14"/>
                  </a:lnTo>
                  <a:lnTo>
                    <a:pt x="97" y="12"/>
                  </a:lnTo>
                  <a:lnTo>
                    <a:pt x="104" y="9"/>
                  </a:lnTo>
                  <a:lnTo>
                    <a:pt x="113" y="6"/>
                  </a:lnTo>
                  <a:lnTo>
                    <a:pt x="121" y="3"/>
                  </a:lnTo>
                  <a:lnTo>
                    <a:pt x="128" y="0"/>
                  </a:lnTo>
                  <a:lnTo>
                    <a:pt x="64" y="1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1311" name="Freeform 50"/>
            <p:cNvSpPr>
              <a:spLocks/>
            </p:cNvSpPr>
            <p:nvPr/>
          </p:nvSpPr>
          <p:spPr bwMode="auto">
            <a:xfrm>
              <a:off x="943" y="3263"/>
              <a:ext cx="709" cy="425"/>
            </a:xfrm>
            <a:custGeom>
              <a:avLst/>
              <a:gdLst>
                <a:gd name="T0" fmla="*/ 602 w 1417"/>
                <a:gd name="T1" fmla="*/ 0 h 850"/>
                <a:gd name="T2" fmla="*/ 625 w 1417"/>
                <a:gd name="T3" fmla="*/ 20 h 850"/>
                <a:gd name="T4" fmla="*/ 646 w 1417"/>
                <a:gd name="T5" fmla="*/ 42 h 850"/>
                <a:gd name="T6" fmla="*/ 664 w 1417"/>
                <a:gd name="T7" fmla="*/ 65 h 850"/>
                <a:gd name="T8" fmla="*/ 678 w 1417"/>
                <a:gd name="T9" fmla="*/ 90 h 850"/>
                <a:gd name="T10" fmla="*/ 690 w 1417"/>
                <a:gd name="T11" fmla="*/ 115 h 850"/>
                <a:gd name="T12" fmla="*/ 699 w 1417"/>
                <a:gd name="T13" fmla="*/ 142 h 850"/>
                <a:gd name="T14" fmla="*/ 705 w 1417"/>
                <a:gd name="T15" fmla="*/ 168 h 850"/>
                <a:gd name="T16" fmla="*/ 708 w 1417"/>
                <a:gd name="T17" fmla="*/ 196 h 850"/>
                <a:gd name="T18" fmla="*/ 709 w 1417"/>
                <a:gd name="T19" fmla="*/ 222 h 850"/>
                <a:gd name="T20" fmla="*/ 706 w 1417"/>
                <a:gd name="T21" fmla="*/ 249 h 850"/>
                <a:gd name="T22" fmla="*/ 700 w 1417"/>
                <a:gd name="T23" fmla="*/ 277 h 850"/>
                <a:gd name="T24" fmla="*/ 692 w 1417"/>
                <a:gd name="T25" fmla="*/ 303 h 850"/>
                <a:gd name="T26" fmla="*/ 681 w 1417"/>
                <a:gd name="T27" fmla="*/ 329 h 850"/>
                <a:gd name="T28" fmla="*/ 667 w 1417"/>
                <a:gd name="T29" fmla="*/ 354 h 850"/>
                <a:gd name="T30" fmla="*/ 649 w 1417"/>
                <a:gd name="T31" fmla="*/ 378 h 850"/>
                <a:gd name="T32" fmla="*/ 629 w 1417"/>
                <a:gd name="T33" fmla="*/ 401 h 850"/>
                <a:gd name="T34" fmla="*/ 616 w 1417"/>
                <a:gd name="T35" fmla="*/ 413 h 850"/>
                <a:gd name="T36" fmla="*/ 602 w 1417"/>
                <a:gd name="T37" fmla="*/ 425 h 850"/>
                <a:gd name="T38" fmla="*/ 266 w 1417"/>
                <a:gd name="T39" fmla="*/ 425 h 850"/>
                <a:gd name="T40" fmla="*/ 242 w 1417"/>
                <a:gd name="T41" fmla="*/ 422 h 850"/>
                <a:gd name="T42" fmla="*/ 218 w 1417"/>
                <a:gd name="T43" fmla="*/ 418 h 850"/>
                <a:gd name="T44" fmla="*/ 195 w 1417"/>
                <a:gd name="T45" fmla="*/ 411 h 850"/>
                <a:gd name="T46" fmla="*/ 173 w 1417"/>
                <a:gd name="T47" fmla="*/ 404 h 850"/>
                <a:gd name="T48" fmla="*/ 152 w 1417"/>
                <a:gd name="T49" fmla="*/ 394 h 850"/>
                <a:gd name="T50" fmla="*/ 132 w 1417"/>
                <a:gd name="T51" fmla="*/ 383 h 850"/>
                <a:gd name="T52" fmla="*/ 113 w 1417"/>
                <a:gd name="T53" fmla="*/ 371 h 850"/>
                <a:gd name="T54" fmla="*/ 95 w 1417"/>
                <a:gd name="T55" fmla="*/ 358 h 850"/>
                <a:gd name="T56" fmla="*/ 78 w 1417"/>
                <a:gd name="T57" fmla="*/ 344 h 850"/>
                <a:gd name="T58" fmla="*/ 62 w 1417"/>
                <a:gd name="T59" fmla="*/ 328 h 850"/>
                <a:gd name="T60" fmla="*/ 48 w 1417"/>
                <a:gd name="T61" fmla="*/ 311 h 850"/>
                <a:gd name="T62" fmla="*/ 35 w 1417"/>
                <a:gd name="T63" fmla="*/ 293 h 850"/>
                <a:gd name="T64" fmla="*/ 24 w 1417"/>
                <a:gd name="T65" fmla="*/ 274 h 850"/>
                <a:gd name="T66" fmla="*/ 14 w 1417"/>
                <a:gd name="T67" fmla="*/ 254 h 850"/>
                <a:gd name="T68" fmla="*/ 6 w 1417"/>
                <a:gd name="T69" fmla="*/ 234 h 850"/>
                <a:gd name="T70" fmla="*/ 0 w 1417"/>
                <a:gd name="T71" fmla="*/ 212 h 850"/>
                <a:gd name="T72" fmla="*/ 6 w 1417"/>
                <a:gd name="T73" fmla="*/ 191 h 850"/>
                <a:gd name="T74" fmla="*/ 14 w 1417"/>
                <a:gd name="T75" fmla="*/ 171 h 850"/>
                <a:gd name="T76" fmla="*/ 24 w 1417"/>
                <a:gd name="T77" fmla="*/ 151 h 850"/>
                <a:gd name="T78" fmla="*/ 35 w 1417"/>
                <a:gd name="T79" fmla="*/ 132 h 850"/>
                <a:gd name="T80" fmla="*/ 48 w 1417"/>
                <a:gd name="T81" fmla="*/ 114 h 850"/>
                <a:gd name="T82" fmla="*/ 62 w 1417"/>
                <a:gd name="T83" fmla="*/ 98 h 850"/>
                <a:gd name="T84" fmla="*/ 78 w 1417"/>
                <a:gd name="T85" fmla="*/ 82 h 850"/>
                <a:gd name="T86" fmla="*/ 95 w 1417"/>
                <a:gd name="T87" fmla="*/ 68 h 850"/>
                <a:gd name="T88" fmla="*/ 113 w 1417"/>
                <a:gd name="T89" fmla="*/ 54 h 850"/>
                <a:gd name="T90" fmla="*/ 132 w 1417"/>
                <a:gd name="T91" fmla="*/ 42 h 850"/>
                <a:gd name="T92" fmla="*/ 152 w 1417"/>
                <a:gd name="T93" fmla="*/ 30 h 850"/>
                <a:gd name="T94" fmla="*/ 173 w 1417"/>
                <a:gd name="T95" fmla="*/ 22 h 850"/>
                <a:gd name="T96" fmla="*/ 195 w 1417"/>
                <a:gd name="T97" fmla="*/ 13 h 850"/>
                <a:gd name="T98" fmla="*/ 218 w 1417"/>
                <a:gd name="T99" fmla="*/ 7 h 850"/>
                <a:gd name="T100" fmla="*/ 242 w 1417"/>
                <a:gd name="T101" fmla="*/ 3 h 850"/>
                <a:gd name="T102" fmla="*/ 266 w 1417"/>
                <a:gd name="T103" fmla="*/ 0 h 85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417"/>
                <a:gd name="T157" fmla="*/ 0 h 850"/>
                <a:gd name="T158" fmla="*/ 1417 w 1417"/>
                <a:gd name="T159" fmla="*/ 850 h 85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417" h="850">
                  <a:moveTo>
                    <a:pt x="532" y="0"/>
                  </a:moveTo>
                  <a:lnTo>
                    <a:pt x="1204" y="0"/>
                  </a:lnTo>
                  <a:lnTo>
                    <a:pt x="1228" y="19"/>
                  </a:lnTo>
                  <a:lnTo>
                    <a:pt x="1250" y="40"/>
                  </a:lnTo>
                  <a:lnTo>
                    <a:pt x="1271" y="61"/>
                  </a:lnTo>
                  <a:lnTo>
                    <a:pt x="1291" y="84"/>
                  </a:lnTo>
                  <a:lnTo>
                    <a:pt x="1309" y="108"/>
                  </a:lnTo>
                  <a:lnTo>
                    <a:pt x="1327" y="130"/>
                  </a:lnTo>
                  <a:lnTo>
                    <a:pt x="1342" y="154"/>
                  </a:lnTo>
                  <a:lnTo>
                    <a:pt x="1355" y="180"/>
                  </a:lnTo>
                  <a:lnTo>
                    <a:pt x="1367" y="205"/>
                  </a:lnTo>
                  <a:lnTo>
                    <a:pt x="1379" y="231"/>
                  </a:lnTo>
                  <a:lnTo>
                    <a:pt x="1388" y="256"/>
                  </a:lnTo>
                  <a:lnTo>
                    <a:pt x="1397" y="283"/>
                  </a:lnTo>
                  <a:lnTo>
                    <a:pt x="1403" y="310"/>
                  </a:lnTo>
                  <a:lnTo>
                    <a:pt x="1409" y="336"/>
                  </a:lnTo>
                  <a:lnTo>
                    <a:pt x="1414" y="363"/>
                  </a:lnTo>
                  <a:lnTo>
                    <a:pt x="1415" y="391"/>
                  </a:lnTo>
                  <a:lnTo>
                    <a:pt x="1417" y="418"/>
                  </a:lnTo>
                  <a:lnTo>
                    <a:pt x="1417" y="445"/>
                  </a:lnTo>
                  <a:lnTo>
                    <a:pt x="1415" y="472"/>
                  </a:lnTo>
                  <a:lnTo>
                    <a:pt x="1412" y="499"/>
                  </a:lnTo>
                  <a:lnTo>
                    <a:pt x="1406" y="526"/>
                  </a:lnTo>
                  <a:lnTo>
                    <a:pt x="1400" y="553"/>
                  </a:lnTo>
                  <a:lnTo>
                    <a:pt x="1393" y="580"/>
                  </a:lnTo>
                  <a:lnTo>
                    <a:pt x="1384" y="606"/>
                  </a:lnTo>
                  <a:lnTo>
                    <a:pt x="1373" y="633"/>
                  </a:lnTo>
                  <a:lnTo>
                    <a:pt x="1361" y="658"/>
                  </a:lnTo>
                  <a:lnTo>
                    <a:pt x="1348" y="684"/>
                  </a:lnTo>
                  <a:lnTo>
                    <a:pt x="1333" y="708"/>
                  </a:lnTo>
                  <a:lnTo>
                    <a:pt x="1316" y="732"/>
                  </a:lnTo>
                  <a:lnTo>
                    <a:pt x="1298" y="756"/>
                  </a:lnTo>
                  <a:lnTo>
                    <a:pt x="1279" y="780"/>
                  </a:lnTo>
                  <a:lnTo>
                    <a:pt x="1258" y="802"/>
                  </a:lnTo>
                  <a:lnTo>
                    <a:pt x="1246" y="814"/>
                  </a:lnTo>
                  <a:lnTo>
                    <a:pt x="1232" y="826"/>
                  </a:lnTo>
                  <a:lnTo>
                    <a:pt x="1219" y="838"/>
                  </a:lnTo>
                  <a:lnTo>
                    <a:pt x="1204" y="850"/>
                  </a:lnTo>
                  <a:lnTo>
                    <a:pt x="532" y="850"/>
                  </a:lnTo>
                  <a:lnTo>
                    <a:pt x="507" y="847"/>
                  </a:lnTo>
                  <a:lnTo>
                    <a:pt x="483" y="844"/>
                  </a:lnTo>
                  <a:lnTo>
                    <a:pt x="460" y="840"/>
                  </a:lnTo>
                  <a:lnTo>
                    <a:pt x="436" y="835"/>
                  </a:lnTo>
                  <a:lnTo>
                    <a:pt x="414" y="829"/>
                  </a:lnTo>
                  <a:lnTo>
                    <a:pt x="390" y="822"/>
                  </a:lnTo>
                  <a:lnTo>
                    <a:pt x="369" y="814"/>
                  </a:lnTo>
                  <a:lnTo>
                    <a:pt x="346" y="807"/>
                  </a:lnTo>
                  <a:lnTo>
                    <a:pt x="325" y="798"/>
                  </a:lnTo>
                  <a:lnTo>
                    <a:pt x="304" y="787"/>
                  </a:lnTo>
                  <a:lnTo>
                    <a:pt x="283" y="777"/>
                  </a:lnTo>
                  <a:lnTo>
                    <a:pt x="264" y="766"/>
                  </a:lnTo>
                  <a:lnTo>
                    <a:pt x="244" y="754"/>
                  </a:lnTo>
                  <a:lnTo>
                    <a:pt x="225" y="742"/>
                  </a:lnTo>
                  <a:lnTo>
                    <a:pt x="207" y="729"/>
                  </a:lnTo>
                  <a:lnTo>
                    <a:pt x="189" y="715"/>
                  </a:lnTo>
                  <a:lnTo>
                    <a:pt x="172" y="702"/>
                  </a:lnTo>
                  <a:lnTo>
                    <a:pt x="156" y="687"/>
                  </a:lnTo>
                  <a:lnTo>
                    <a:pt x="139" y="670"/>
                  </a:lnTo>
                  <a:lnTo>
                    <a:pt x="124" y="655"/>
                  </a:lnTo>
                  <a:lnTo>
                    <a:pt x="109" y="639"/>
                  </a:lnTo>
                  <a:lnTo>
                    <a:pt x="96" y="621"/>
                  </a:lnTo>
                  <a:lnTo>
                    <a:pt x="82" y="604"/>
                  </a:lnTo>
                  <a:lnTo>
                    <a:pt x="70" y="585"/>
                  </a:lnTo>
                  <a:lnTo>
                    <a:pt x="58" y="567"/>
                  </a:lnTo>
                  <a:lnTo>
                    <a:pt x="48" y="547"/>
                  </a:lnTo>
                  <a:lnTo>
                    <a:pt x="37" y="528"/>
                  </a:lnTo>
                  <a:lnTo>
                    <a:pt x="28" y="508"/>
                  </a:lnTo>
                  <a:lnTo>
                    <a:pt x="19" y="489"/>
                  </a:lnTo>
                  <a:lnTo>
                    <a:pt x="12" y="468"/>
                  </a:lnTo>
                  <a:lnTo>
                    <a:pt x="6" y="447"/>
                  </a:lnTo>
                  <a:lnTo>
                    <a:pt x="0" y="424"/>
                  </a:lnTo>
                  <a:lnTo>
                    <a:pt x="6" y="403"/>
                  </a:lnTo>
                  <a:lnTo>
                    <a:pt x="12" y="382"/>
                  </a:lnTo>
                  <a:lnTo>
                    <a:pt x="19" y="361"/>
                  </a:lnTo>
                  <a:lnTo>
                    <a:pt x="28" y="342"/>
                  </a:lnTo>
                  <a:lnTo>
                    <a:pt x="37" y="321"/>
                  </a:lnTo>
                  <a:lnTo>
                    <a:pt x="48" y="301"/>
                  </a:lnTo>
                  <a:lnTo>
                    <a:pt x="58" y="283"/>
                  </a:lnTo>
                  <a:lnTo>
                    <a:pt x="70" y="264"/>
                  </a:lnTo>
                  <a:lnTo>
                    <a:pt x="82" y="246"/>
                  </a:lnTo>
                  <a:lnTo>
                    <a:pt x="96" y="228"/>
                  </a:lnTo>
                  <a:lnTo>
                    <a:pt x="109" y="211"/>
                  </a:lnTo>
                  <a:lnTo>
                    <a:pt x="124" y="195"/>
                  </a:lnTo>
                  <a:lnTo>
                    <a:pt x="139" y="178"/>
                  </a:lnTo>
                  <a:lnTo>
                    <a:pt x="156" y="163"/>
                  </a:lnTo>
                  <a:lnTo>
                    <a:pt x="172" y="148"/>
                  </a:lnTo>
                  <a:lnTo>
                    <a:pt x="189" y="135"/>
                  </a:lnTo>
                  <a:lnTo>
                    <a:pt x="207" y="120"/>
                  </a:lnTo>
                  <a:lnTo>
                    <a:pt x="225" y="108"/>
                  </a:lnTo>
                  <a:lnTo>
                    <a:pt x="244" y="94"/>
                  </a:lnTo>
                  <a:lnTo>
                    <a:pt x="264" y="84"/>
                  </a:lnTo>
                  <a:lnTo>
                    <a:pt x="283" y="72"/>
                  </a:lnTo>
                  <a:lnTo>
                    <a:pt x="304" y="61"/>
                  </a:lnTo>
                  <a:lnTo>
                    <a:pt x="325" y="52"/>
                  </a:lnTo>
                  <a:lnTo>
                    <a:pt x="346" y="43"/>
                  </a:lnTo>
                  <a:lnTo>
                    <a:pt x="369" y="34"/>
                  </a:lnTo>
                  <a:lnTo>
                    <a:pt x="390" y="27"/>
                  </a:lnTo>
                  <a:lnTo>
                    <a:pt x="414" y="21"/>
                  </a:lnTo>
                  <a:lnTo>
                    <a:pt x="436" y="15"/>
                  </a:lnTo>
                  <a:lnTo>
                    <a:pt x="460" y="10"/>
                  </a:lnTo>
                  <a:lnTo>
                    <a:pt x="483" y="6"/>
                  </a:lnTo>
                  <a:lnTo>
                    <a:pt x="507" y="3"/>
                  </a:lnTo>
                  <a:lnTo>
                    <a:pt x="53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1312" name="Freeform 51"/>
            <p:cNvSpPr>
              <a:spLocks/>
            </p:cNvSpPr>
            <p:nvPr/>
          </p:nvSpPr>
          <p:spPr bwMode="auto">
            <a:xfrm>
              <a:off x="943" y="3263"/>
              <a:ext cx="709" cy="425"/>
            </a:xfrm>
            <a:custGeom>
              <a:avLst/>
              <a:gdLst>
                <a:gd name="T0" fmla="*/ 602 w 1417"/>
                <a:gd name="T1" fmla="*/ 0 h 850"/>
                <a:gd name="T2" fmla="*/ 625 w 1417"/>
                <a:gd name="T3" fmla="*/ 20 h 850"/>
                <a:gd name="T4" fmla="*/ 646 w 1417"/>
                <a:gd name="T5" fmla="*/ 42 h 850"/>
                <a:gd name="T6" fmla="*/ 664 w 1417"/>
                <a:gd name="T7" fmla="*/ 65 h 850"/>
                <a:gd name="T8" fmla="*/ 678 w 1417"/>
                <a:gd name="T9" fmla="*/ 90 h 850"/>
                <a:gd name="T10" fmla="*/ 690 w 1417"/>
                <a:gd name="T11" fmla="*/ 115 h 850"/>
                <a:gd name="T12" fmla="*/ 699 w 1417"/>
                <a:gd name="T13" fmla="*/ 142 h 850"/>
                <a:gd name="T14" fmla="*/ 705 w 1417"/>
                <a:gd name="T15" fmla="*/ 168 h 850"/>
                <a:gd name="T16" fmla="*/ 708 w 1417"/>
                <a:gd name="T17" fmla="*/ 196 h 850"/>
                <a:gd name="T18" fmla="*/ 709 w 1417"/>
                <a:gd name="T19" fmla="*/ 222 h 850"/>
                <a:gd name="T20" fmla="*/ 706 w 1417"/>
                <a:gd name="T21" fmla="*/ 249 h 850"/>
                <a:gd name="T22" fmla="*/ 700 w 1417"/>
                <a:gd name="T23" fmla="*/ 277 h 850"/>
                <a:gd name="T24" fmla="*/ 692 w 1417"/>
                <a:gd name="T25" fmla="*/ 303 h 850"/>
                <a:gd name="T26" fmla="*/ 681 w 1417"/>
                <a:gd name="T27" fmla="*/ 329 h 850"/>
                <a:gd name="T28" fmla="*/ 667 w 1417"/>
                <a:gd name="T29" fmla="*/ 354 h 850"/>
                <a:gd name="T30" fmla="*/ 649 w 1417"/>
                <a:gd name="T31" fmla="*/ 378 h 850"/>
                <a:gd name="T32" fmla="*/ 629 w 1417"/>
                <a:gd name="T33" fmla="*/ 401 h 850"/>
                <a:gd name="T34" fmla="*/ 616 w 1417"/>
                <a:gd name="T35" fmla="*/ 413 h 850"/>
                <a:gd name="T36" fmla="*/ 602 w 1417"/>
                <a:gd name="T37" fmla="*/ 425 h 850"/>
                <a:gd name="T38" fmla="*/ 266 w 1417"/>
                <a:gd name="T39" fmla="*/ 425 h 850"/>
                <a:gd name="T40" fmla="*/ 242 w 1417"/>
                <a:gd name="T41" fmla="*/ 422 h 850"/>
                <a:gd name="T42" fmla="*/ 218 w 1417"/>
                <a:gd name="T43" fmla="*/ 418 h 850"/>
                <a:gd name="T44" fmla="*/ 195 w 1417"/>
                <a:gd name="T45" fmla="*/ 411 h 850"/>
                <a:gd name="T46" fmla="*/ 173 w 1417"/>
                <a:gd name="T47" fmla="*/ 404 h 850"/>
                <a:gd name="T48" fmla="*/ 152 w 1417"/>
                <a:gd name="T49" fmla="*/ 394 h 850"/>
                <a:gd name="T50" fmla="*/ 132 w 1417"/>
                <a:gd name="T51" fmla="*/ 383 h 850"/>
                <a:gd name="T52" fmla="*/ 113 w 1417"/>
                <a:gd name="T53" fmla="*/ 371 h 850"/>
                <a:gd name="T54" fmla="*/ 95 w 1417"/>
                <a:gd name="T55" fmla="*/ 358 h 850"/>
                <a:gd name="T56" fmla="*/ 78 w 1417"/>
                <a:gd name="T57" fmla="*/ 344 h 850"/>
                <a:gd name="T58" fmla="*/ 62 w 1417"/>
                <a:gd name="T59" fmla="*/ 328 h 850"/>
                <a:gd name="T60" fmla="*/ 48 w 1417"/>
                <a:gd name="T61" fmla="*/ 311 h 850"/>
                <a:gd name="T62" fmla="*/ 35 w 1417"/>
                <a:gd name="T63" fmla="*/ 293 h 850"/>
                <a:gd name="T64" fmla="*/ 24 w 1417"/>
                <a:gd name="T65" fmla="*/ 274 h 850"/>
                <a:gd name="T66" fmla="*/ 14 w 1417"/>
                <a:gd name="T67" fmla="*/ 254 h 850"/>
                <a:gd name="T68" fmla="*/ 6 w 1417"/>
                <a:gd name="T69" fmla="*/ 234 h 850"/>
                <a:gd name="T70" fmla="*/ 0 w 1417"/>
                <a:gd name="T71" fmla="*/ 212 h 850"/>
                <a:gd name="T72" fmla="*/ 6 w 1417"/>
                <a:gd name="T73" fmla="*/ 191 h 850"/>
                <a:gd name="T74" fmla="*/ 14 w 1417"/>
                <a:gd name="T75" fmla="*/ 171 h 850"/>
                <a:gd name="T76" fmla="*/ 24 w 1417"/>
                <a:gd name="T77" fmla="*/ 151 h 850"/>
                <a:gd name="T78" fmla="*/ 35 w 1417"/>
                <a:gd name="T79" fmla="*/ 132 h 850"/>
                <a:gd name="T80" fmla="*/ 48 w 1417"/>
                <a:gd name="T81" fmla="*/ 114 h 850"/>
                <a:gd name="T82" fmla="*/ 62 w 1417"/>
                <a:gd name="T83" fmla="*/ 98 h 850"/>
                <a:gd name="T84" fmla="*/ 78 w 1417"/>
                <a:gd name="T85" fmla="*/ 82 h 850"/>
                <a:gd name="T86" fmla="*/ 95 w 1417"/>
                <a:gd name="T87" fmla="*/ 68 h 850"/>
                <a:gd name="T88" fmla="*/ 113 w 1417"/>
                <a:gd name="T89" fmla="*/ 54 h 850"/>
                <a:gd name="T90" fmla="*/ 132 w 1417"/>
                <a:gd name="T91" fmla="*/ 42 h 850"/>
                <a:gd name="T92" fmla="*/ 152 w 1417"/>
                <a:gd name="T93" fmla="*/ 30 h 850"/>
                <a:gd name="T94" fmla="*/ 173 w 1417"/>
                <a:gd name="T95" fmla="*/ 22 h 850"/>
                <a:gd name="T96" fmla="*/ 195 w 1417"/>
                <a:gd name="T97" fmla="*/ 13 h 850"/>
                <a:gd name="T98" fmla="*/ 218 w 1417"/>
                <a:gd name="T99" fmla="*/ 7 h 850"/>
                <a:gd name="T100" fmla="*/ 242 w 1417"/>
                <a:gd name="T101" fmla="*/ 3 h 850"/>
                <a:gd name="T102" fmla="*/ 266 w 1417"/>
                <a:gd name="T103" fmla="*/ 0 h 85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417"/>
                <a:gd name="T157" fmla="*/ 0 h 850"/>
                <a:gd name="T158" fmla="*/ 1417 w 1417"/>
                <a:gd name="T159" fmla="*/ 850 h 85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417" h="850">
                  <a:moveTo>
                    <a:pt x="532" y="0"/>
                  </a:moveTo>
                  <a:lnTo>
                    <a:pt x="1204" y="0"/>
                  </a:lnTo>
                  <a:lnTo>
                    <a:pt x="1228" y="19"/>
                  </a:lnTo>
                  <a:lnTo>
                    <a:pt x="1250" y="40"/>
                  </a:lnTo>
                  <a:lnTo>
                    <a:pt x="1271" y="61"/>
                  </a:lnTo>
                  <a:lnTo>
                    <a:pt x="1291" y="84"/>
                  </a:lnTo>
                  <a:lnTo>
                    <a:pt x="1309" y="108"/>
                  </a:lnTo>
                  <a:lnTo>
                    <a:pt x="1327" y="130"/>
                  </a:lnTo>
                  <a:lnTo>
                    <a:pt x="1342" y="154"/>
                  </a:lnTo>
                  <a:lnTo>
                    <a:pt x="1355" y="180"/>
                  </a:lnTo>
                  <a:lnTo>
                    <a:pt x="1367" y="205"/>
                  </a:lnTo>
                  <a:lnTo>
                    <a:pt x="1379" y="231"/>
                  </a:lnTo>
                  <a:lnTo>
                    <a:pt x="1388" y="256"/>
                  </a:lnTo>
                  <a:lnTo>
                    <a:pt x="1397" y="283"/>
                  </a:lnTo>
                  <a:lnTo>
                    <a:pt x="1403" y="310"/>
                  </a:lnTo>
                  <a:lnTo>
                    <a:pt x="1409" y="336"/>
                  </a:lnTo>
                  <a:lnTo>
                    <a:pt x="1414" y="363"/>
                  </a:lnTo>
                  <a:lnTo>
                    <a:pt x="1415" y="391"/>
                  </a:lnTo>
                  <a:lnTo>
                    <a:pt x="1417" y="418"/>
                  </a:lnTo>
                  <a:lnTo>
                    <a:pt x="1417" y="445"/>
                  </a:lnTo>
                  <a:lnTo>
                    <a:pt x="1415" y="472"/>
                  </a:lnTo>
                  <a:lnTo>
                    <a:pt x="1412" y="499"/>
                  </a:lnTo>
                  <a:lnTo>
                    <a:pt x="1406" y="526"/>
                  </a:lnTo>
                  <a:lnTo>
                    <a:pt x="1400" y="553"/>
                  </a:lnTo>
                  <a:lnTo>
                    <a:pt x="1393" y="580"/>
                  </a:lnTo>
                  <a:lnTo>
                    <a:pt x="1384" y="606"/>
                  </a:lnTo>
                  <a:lnTo>
                    <a:pt x="1373" y="633"/>
                  </a:lnTo>
                  <a:lnTo>
                    <a:pt x="1361" y="658"/>
                  </a:lnTo>
                  <a:lnTo>
                    <a:pt x="1348" y="684"/>
                  </a:lnTo>
                  <a:lnTo>
                    <a:pt x="1333" y="708"/>
                  </a:lnTo>
                  <a:lnTo>
                    <a:pt x="1316" y="732"/>
                  </a:lnTo>
                  <a:lnTo>
                    <a:pt x="1298" y="756"/>
                  </a:lnTo>
                  <a:lnTo>
                    <a:pt x="1279" y="780"/>
                  </a:lnTo>
                  <a:lnTo>
                    <a:pt x="1258" y="802"/>
                  </a:lnTo>
                  <a:lnTo>
                    <a:pt x="1246" y="814"/>
                  </a:lnTo>
                  <a:lnTo>
                    <a:pt x="1232" y="826"/>
                  </a:lnTo>
                  <a:lnTo>
                    <a:pt x="1219" y="838"/>
                  </a:lnTo>
                  <a:lnTo>
                    <a:pt x="1204" y="850"/>
                  </a:lnTo>
                  <a:lnTo>
                    <a:pt x="532" y="850"/>
                  </a:lnTo>
                  <a:lnTo>
                    <a:pt x="507" y="847"/>
                  </a:lnTo>
                  <a:lnTo>
                    <a:pt x="483" y="844"/>
                  </a:lnTo>
                  <a:lnTo>
                    <a:pt x="460" y="840"/>
                  </a:lnTo>
                  <a:lnTo>
                    <a:pt x="436" y="835"/>
                  </a:lnTo>
                  <a:lnTo>
                    <a:pt x="414" y="829"/>
                  </a:lnTo>
                  <a:lnTo>
                    <a:pt x="390" y="822"/>
                  </a:lnTo>
                  <a:lnTo>
                    <a:pt x="369" y="814"/>
                  </a:lnTo>
                  <a:lnTo>
                    <a:pt x="346" y="807"/>
                  </a:lnTo>
                  <a:lnTo>
                    <a:pt x="325" y="798"/>
                  </a:lnTo>
                  <a:lnTo>
                    <a:pt x="304" y="787"/>
                  </a:lnTo>
                  <a:lnTo>
                    <a:pt x="283" y="777"/>
                  </a:lnTo>
                  <a:lnTo>
                    <a:pt x="264" y="766"/>
                  </a:lnTo>
                  <a:lnTo>
                    <a:pt x="244" y="754"/>
                  </a:lnTo>
                  <a:lnTo>
                    <a:pt x="225" y="742"/>
                  </a:lnTo>
                  <a:lnTo>
                    <a:pt x="207" y="729"/>
                  </a:lnTo>
                  <a:lnTo>
                    <a:pt x="189" y="715"/>
                  </a:lnTo>
                  <a:lnTo>
                    <a:pt x="172" y="702"/>
                  </a:lnTo>
                  <a:lnTo>
                    <a:pt x="156" y="687"/>
                  </a:lnTo>
                  <a:lnTo>
                    <a:pt x="139" y="670"/>
                  </a:lnTo>
                  <a:lnTo>
                    <a:pt x="124" y="655"/>
                  </a:lnTo>
                  <a:lnTo>
                    <a:pt x="109" y="639"/>
                  </a:lnTo>
                  <a:lnTo>
                    <a:pt x="96" y="621"/>
                  </a:lnTo>
                  <a:lnTo>
                    <a:pt x="82" y="604"/>
                  </a:lnTo>
                  <a:lnTo>
                    <a:pt x="70" y="585"/>
                  </a:lnTo>
                  <a:lnTo>
                    <a:pt x="58" y="567"/>
                  </a:lnTo>
                  <a:lnTo>
                    <a:pt x="48" y="547"/>
                  </a:lnTo>
                  <a:lnTo>
                    <a:pt x="37" y="528"/>
                  </a:lnTo>
                  <a:lnTo>
                    <a:pt x="28" y="508"/>
                  </a:lnTo>
                  <a:lnTo>
                    <a:pt x="19" y="489"/>
                  </a:lnTo>
                  <a:lnTo>
                    <a:pt x="12" y="468"/>
                  </a:lnTo>
                  <a:lnTo>
                    <a:pt x="6" y="447"/>
                  </a:lnTo>
                  <a:lnTo>
                    <a:pt x="0" y="424"/>
                  </a:lnTo>
                  <a:lnTo>
                    <a:pt x="6" y="403"/>
                  </a:lnTo>
                  <a:lnTo>
                    <a:pt x="12" y="382"/>
                  </a:lnTo>
                  <a:lnTo>
                    <a:pt x="19" y="361"/>
                  </a:lnTo>
                  <a:lnTo>
                    <a:pt x="28" y="342"/>
                  </a:lnTo>
                  <a:lnTo>
                    <a:pt x="37" y="321"/>
                  </a:lnTo>
                  <a:lnTo>
                    <a:pt x="48" y="301"/>
                  </a:lnTo>
                  <a:lnTo>
                    <a:pt x="58" y="283"/>
                  </a:lnTo>
                  <a:lnTo>
                    <a:pt x="70" y="264"/>
                  </a:lnTo>
                  <a:lnTo>
                    <a:pt x="82" y="246"/>
                  </a:lnTo>
                  <a:lnTo>
                    <a:pt x="96" y="228"/>
                  </a:lnTo>
                  <a:lnTo>
                    <a:pt x="109" y="211"/>
                  </a:lnTo>
                  <a:lnTo>
                    <a:pt x="124" y="195"/>
                  </a:lnTo>
                  <a:lnTo>
                    <a:pt x="139" y="178"/>
                  </a:lnTo>
                  <a:lnTo>
                    <a:pt x="156" y="163"/>
                  </a:lnTo>
                  <a:lnTo>
                    <a:pt x="172" y="148"/>
                  </a:lnTo>
                  <a:lnTo>
                    <a:pt x="189" y="135"/>
                  </a:lnTo>
                  <a:lnTo>
                    <a:pt x="207" y="120"/>
                  </a:lnTo>
                  <a:lnTo>
                    <a:pt x="225" y="108"/>
                  </a:lnTo>
                  <a:lnTo>
                    <a:pt x="244" y="94"/>
                  </a:lnTo>
                  <a:lnTo>
                    <a:pt x="264" y="84"/>
                  </a:lnTo>
                  <a:lnTo>
                    <a:pt x="283" y="72"/>
                  </a:lnTo>
                  <a:lnTo>
                    <a:pt x="304" y="61"/>
                  </a:lnTo>
                  <a:lnTo>
                    <a:pt x="325" y="52"/>
                  </a:lnTo>
                  <a:lnTo>
                    <a:pt x="346" y="43"/>
                  </a:lnTo>
                  <a:lnTo>
                    <a:pt x="369" y="34"/>
                  </a:lnTo>
                  <a:lnTo>
                    <a:pt x="390" y="27"/>
                  </a:lnTo>
                  <a:lnTo>
                    <a:pt x="414" y="21"/>
                  </a:lnTo>
                  <a:lnTo>
                    <a:pt x="436" y="15"/>
                  </a:lnTo>
                  <a:lnTo>
                    <a:pt x="460" y="10"/>
                  </a:lnTo>
                  <a:lnTo>
                    <a:pt x="483" y="6"/>
                  </a:lnTo>
                  <a:lnTo>
                    <a:pt x="507" y="3"/>
                  </a:lnTo>
                  <a:lnTo>
                    <a:pt x="532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1313" name="Rectangle 52"/>
            <p:cNvSpPr>
              <a:spLocks noChangeArrowheads="1"/>
            </p:cNvSpPr>
            <p:nvPr/>
          </p:nvSpPr>
          <p:spPr bwMode="auto">
            <a:xfrm>
              <a:off x="1221" y="3385"/>
              <a:ext cx="4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h-TH" sz="1200" b="1">
                  <a:solidFill>
                    <a:srgbClr val="000000"/>
                  </a:solidFill>
                  <a:latin typeface="Tahoma" pitchFamily="34" charset="0"/>
                </a:rPr>
                <a:t>n</a:t>
              </a:r>
              <a:endParaRPr lang="th-TH" sz="1200" b="1">
                <a:latin typeface="Tahoma" pitchFamily="34" charset="0"/>
              </a:endParaRPr>
            </a:p>
          </p:txBody>
        </p:sp>
        <p:sp>
          <p:nvSpPr>
            <p:cNvPr id="11314" name="Rectangle 53"/>
            <p:cNvSpPr>
              <a:spLocks noChangeArrowheads="1"/>
            </p:cNvSpPr>
            <p:nvPr/>
          </p:nvSpPr>
          <p:spPr bwMode="auto">
            <a:xfrm>
              <a:off x="1267" y="3385"/>
              <a:ext cx="3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h-TH" sz="1200" b="1">
                  <a:solidFill>
                    <a:srgbClr val="000000"/>
                  </a:solidFill>
                  <a:latin typeface="Tahoma" pitchFamily="34" charset="0"/>
                </a:rPr>
                <a:t>[</a:t>
              </a:r>
              <a:endParaRPr lang="th-TH" sz="1200" b="1">
                <a:latin typeface="Tahoma" pitchFamily="34" charset="0"/>
              </a:endParaRPr>
            </a:p>
          </p:txBody>
        </p:sp>
        <p:sp>
          <p:nvSpPr>
            <p:cNvPr id="11315" name="Rectangle 54"/>
            <p:cNvSpPr>
              <a:spLocks noChangeArrowheads="1"/>
            </p:cNvSpPr>
            <p:nvPr/>
          </p:nvSpPr>
          <p:spPr bwMode="auto">
            <a:xfrm>
              <a:off x="1298" y="3385"/>
              <a:ext cx="4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h-TH" sz="1200" b="1">
                  <a:solidFill>
                    <a:srgbClr val="000000"/>
                  </a:solidFill>
                  <a:latin typeface="Tahoma" pitchFamily="34" charset="0"/>
                </a:rPr>
                <a:t>2</a:t>
              </a:r>
              <a:endParaRPr lang="th-TH" sz="1200" b="1">
                <a:latin typeface="Tahoma" pitchFamily="34" charset="0"/>
              </a:endParaRPr>
            </a:p>
          </p:txBody>
        </p:sp>
        <p:sp>
          <p:nvSpPr>
            <p:cNvPr id="11316" name="Rectangle 55"/>
            <p:cNvSpPr>
              <a:spLocks noChangeArrowheads="1"/>
            </p:cNvSpPr>
            <p:nvPr/>
          </p:nvSpPr>
          <p:spPr bwMode="auto">
            <a:xfrm>
              <a:off x="1344" y="3385"/>
              <a:ext cx="3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h-TH" sz="1200" b="1">
                  <a:solidFill>
                    <a:srgbClr val="000000"/>
                  </a:solidFill>
                  <a:latin typeface="Tahoma" pitchFamily="34" charset="0"/>
                </a:rPr>
                <a:t>]</a:t>
              </a:r>
              <a:endParaRPr lang="th-TH" sz="1200" b="1">
                <a:latin typeface="Tahoma" pitchFamily="34" charset="0"/>
              </a:endParaRPr>
            </a:p>
          </p:txBody>
        </p:sp>
        <p:sp>
          <p:nvSpPr>
            <p:cNvPr id="11317" name="Line 56"/>
            <p:cNvSpPr>
              <a:spLocks noChangeShapeType="1"/>
            </p:cNvSpPr>
            <p:nvPr/>
          </p:nvSpPr>
          <p:spPr bwMode="auto">
            <a:xfrm>
              <a:off x="1298" y="3064"/>
              <a:ext cx="1" cy="1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1318" name="Freeform 57"/>
            <p:cNvSpPr>
              <a:spLocks/>
            </p:cNvSpPr>
            <p:nvPr/>
          </p:nvSpPr>
          <p:spPr bwMode="auto">
            <a:xfrm>
              <a:off x="1266" y="3198"/>
              <a:ext cx="64" cy="65"/>
            </a:xfrm>
            <a:custGeom>
              <a:avLst/>
              <a:gdLst>
                <a:gd name="T0" fmla="*/ 32 w 128"/>
                <a:gd name="T1" fmla="*/ 65 h 129"/>
                <a:gd name="T2" fmla="*/ 0 w 128"/>
                <a:gd name="T3" fmla="*/ 0 h 129"/>
                <a:gd name="T4" fmla="*/ 3 w 128"/>
                <a:gd name="T5" fmla="*/ 2 h 129"/>
                <a:gd name="T6" fmla="*/ 7 w 128"/>
                <a:gd name="T7" fmla="*/ 3 h 129"/>
                <a:gd name="T8" fmla="*/ 11 w 128"/>
                <a:gd name="T9" fmla="*/ 5 h 129"/>
                <a:gd name="T10" fmla="*/ 15 w 128"/>
                <a:gd name="T11" fmla="*/ 5 h 129"/>
                <a:gd name="T12" fmla="*/ 19 w 128"/>
                <a:gd name="T13" fmla="*/ 6 h 129"/>
                <a:gd name="T14" fmla="*/ 24 w 128"/>
                <a:gd name="T15" fmla="*/ 7 h 129"/>
                <a:gd name="T16" fmla="*/ 27 w 128"/>
                <a:gd name="T17" fmla="*/ 8 h 129"/>
                <a:gd name="T18" fmla="*/ 32 w 128"/>
                <a:gd name="T19" fmla="*/ 8 h 129"/>
                <a:gd name="T20" fmla="*/ 35 w 128"/>
                <a:gd name="T21" fmla="*/ 8 h 129"/>
                <a:gd name="T22" fmla="*/ 40 w 128"/>
                <a:gd name="T23" fmla="*/ 7 h 129"/>
                <a:gd name="T24" fmla="*/ 44 w 128"/>
                <a:gd name="T25" fmla="*/ 6 h 129"/>
                <a:gd name="T26" fmla="*/ 48 w 128"/>
                <a:gd name="T27" fmla="*/ 5 h 129"/>
                <a:gd name="T28" fmla="*/ 52 w 128"/>
                <a:gd name="T29" fmla="*/ 5 h 129"/>
                <a:gd name="T30" fmla="*/ 56 w 128"/>
                <a:gd name="T31" fmla="*/ 3 h 129"/>
                <a:gd name="T32" fmla="*/ 60 w 128"/>
                <a:gd name="T33" fmla="*/ 2 h 129"/>
                <a:gd name="T34" fmla="*/ 64 w 128"/>
                <a:gd name="T35" fmla="*/ 0 h 129"/>
                <a:gd name="T36" fmla="*/ 32 w 128"/>
                <a:gd name="T37" fmla="*/ 65 h 129"/>
                <a:gd name="T38" fmla="*/ 32 w 128"/>
                <a:gd name="T39" fmla="*/ 65 h 12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28"/>
                <a:gd name="T61" fmla="*/ 0 h 129"/>
                <a:gd name="T62" fmla="*/ 128 w 128"/>
                <a:gd name="T63" fmla="*/ 129 h 12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28" h="129">
                  <a:moveTo>
                    <a:pt x="64" y="129"/>
                  </a:moveTo>
                  <a:lnTo>
                    <a:pt x="0" y="0"/>
                  </a:lnTo>
                  <a:lnTo>
                    <a:pt x="7" y="3"/>
                  </a:lnTo>
                  <a:lnTo>
                    <a:pt x="15" y="6"/>
                  </a:lnTo>
                  <a:lnTo>
                    <a:pt x="22" y="9"/>
                  </a:lnTo>
                  <a:lnTo>
                    <a:pt x="31" y="10"/>
                  </a:lnTo>
                  <a:lnTo>
                    <a:pt x="39" y="12"/>
                  </a:lnTo>
                  <a:lnTo>
                    <a:pt x="48" y="13"/>
                  </a:lnTo>
                  <a:lnTo>
                    <a:pt x="55" y="15"/>
                  </a:lnTo>
                  <a:lnTo>
                    <a:pt x="64" y="15"/>
                  </a:lnTo>
                  <a:lnTo>
                    <a:pt x="71" y="15"/>
                  </a:lnTo>
                  <a:lnTo>
                    <a:pt x="80" y="13"/>
                  </a:lnTo>
                  <a:lnTo>
                    <a:pt x="88" y="12"/>
                  </a:lnTo>
                  <a:lnTo>
                    <a:pt x="97" y="10"/>
                  </a:lnTo>
                  <a:lnTo>
                    <a:pt x="104" y="9"/>
                  </a:lnTo>
                  <a:lnTo>
                    <a:pt x="113" y="6"/>
                  </a:lnTo>
                  <a:lnTo>
                    <a:pt x="121" y="3"/>
                  </a:lnTo>
                  <a:lnTo>
                    <a:pt x="128" y="0"/>
                  </a:lnTo>
                  <a:lnTo>
                    <a:pt x="64" y="1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1319" name="Line 58"/>
            <p:cNvSpPr>
              <a:spLocks noChangeShapeType="1"/>
            </p:cNvSpPr>
            <p:nvPr/>
          </p:nvSpPr>
          <p:spPr bwMode="auto">
            <a:xfrm>
              <a:off x="1298" y="3688"/>
              <a:ext cx="1" cy="14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1320" name="Freeform 59"/>
            <p:cNvSpPr>
              <a:spLocks/>
            </p:cNvSpPr>
            <p:nvPr/>
          </p:nvSpPr>
          <p:spPr bwMode="auto">
            <a:xfrm>
              <a:off x="1266" y="3822"/>
              <a:ext cx="64" cy="64"/>
            </a:xfrm>
            <a:custGeom>
              <a:avLst/>
              <a:gdLst>
                <a:gd name="T0" fmla="*/ 32 w 128"/>
                <a:gd name="T1" fmla="*/ 64 h 129"/>
                <a:gd name="T2" fmla="*/ 0 w 128"/>
                <a:gd name="T3" fmla="*/ 0 h 129"/>
                <a:gd name="T4" fmla="*/ 3 w 128"/>
                <a:gd name="T5" fmla="*/ 1 h 129"/>
                <a:gd name="T6" fmla="*/ 7 w 128"/>
                <a:gd name="T7" fmla="*/ 3 h 129"/>
                <a:gd name="T8" fmla="*/ 11 w 128"/>
                <a:gd name="T9" fmla="*/ 4 h 129"/>
                <a:gd name="T10" fmla="*/ 15 w 128"/>
                <a:gd name="T11" fmla="*/ 6 h 129"/>
                <a:gd name="T12" fmla="*/ 19 w 128"/>
                <a:gd name="T13" fmla="*/ 7 h 129"/>
                <a:gd name="T14" fmla="*/ 24 w 128"/>
                <a:gd name="T15" fmla="*/ 7 h 129"/>
                <a:gd name="T16" fmla="*/ 27 w 128"/>
                <a:gd name="T17" fmla="*/ 7 h 129"/>
                <a:gd name="T18" fmla="*/ 32 w 128"/>
                <a:gd name="T19" fmla="*/ 7 h 129"/>
                <a:gd name="T20" fmla="*/ 35 w 128"/>
                <a:gd name="T21" fmla="*/ 7 h 129"/>
                <a:gd name="T22" fmla="*/ 40 w 128"/>
                <a:gd name="T23" fmla="*/ 7 h 129"/>
                <a:gd name="T24" fmla="*/ 44 w 128"/>
                <a:gd name="T25" fmla="*/ 7 h 129"/>
                <a:gd name="T26" fmla="*/ 48 w 128"/>
                <a:gd name="T27" fmla="*/ 6 h 129"/>
                <a:gd name="T28" fmla="*/ 52 w 128"/>
                <a:gd name="T29" fmla="*/ 4 h 129"/>
                <a:gd name="T30" fmla="*/ 56 w 128"/>
                <a:gd name="T31" fmla="*/ 3 h 129"/>
                <a:gd name="T32" fmla="*/ 60 w 128"/>
                <a:gd name="T33" fmla="*/ 1 h 129"/>
                <a:gd name="T34" fmla="*/ 64 w 128"/>
                <a:gd name="T35" fmla="*/ 0 h 129"/>
                <a:gd name="T36" fmla="*/ 32 w 128"/>
                <a:gd name="T37" fmla="*/ 64 h 129"/>
                <a:gd name="T38" fmla="*/ 32 w 128"/>
                <a:gd name="T39" fmla="*/ 64 h 12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28"/>
                <a:gd name="T61" fmla="*/ 0 h 129"/>
                <a:gd name="T62" fmla="*/ 128 w 128"/>
                <a:gd name="T63" fmla="*/ 129 h 12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28" h="129">
                  <a:moveTo>
                    <a:pt x="64" y="129"/>
                  </a:moveTo>
                  <a:lnTo>
                    <a:pt x="0" y="0"/>
                  </a:lnTo>
                  <a:lnTo>
                    <a:pt x="7" y="3"/>
                  </a:lnTo>
                  <a:lnTo>
                    <a:pt x="15" y="6"/>
                  </a:lnTo>
                  <a:lnTo>
                    <a:pt x="22" y="9"/>
                  </a:lnTo>
                  <a:lnTo>
                    <a:pt x="31" y="12"/>
                  </a:lnTo>
                  <a:lnTo>
                    <a:pt x="39" y="14"/>
                  </a:lnTo>
                  <a:lnTo>
                    <a:pt x="48" y="15"/>
                  </a:lnTo>
                  <a:lnTo>
                    <a:pt x="55" y="15"/>
                  </a:lnTo>
                  <a:lnTo>
                    <a:pt x="64" y="15"/>
                  </a:lnTo>
                  <a:lnTo>
                    <a:pt x="71" y="15"/>
                  </a:lnTo>
                  <a:lnTo>
                    <a:pt x="80" y="15"/>
                  </a:lnTo>
                  <a:lnTo>
                    <a:pt x="88" y="14"/>
                  </a:lnTo>
                  <a:lnTo>
                    <a:pt x="97" y="12"/>
                  </a:lnTo>
                  <a:lnTo>
                    <a:pt x="104" y="9"/>
                  </a:lnTo>
                  <a:lnTo>
                    <a:pt x="113" y="6"/>
                  </a:lnTo>
                  <a:lnTo>
                    <a:pt x="121" y="3"/>
                  </a:lnTo>
                  <a:lnTo>
                    <a:pt x="128" y="0"/>
                  </a:lnTo>
                  <a:lnTo>
                    <a:pt x="64" y="1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63600" y="1484313"/>
            <a:ext cx="7740650" cy="4249737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200" smtClean="0">
                <a:latin typeface="Angsana New" pitchFamily="18" charset="-34"/>
              </a:rPr>
              <a:t>#include &lt;stdio.h&gt;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200" smtClean="0">
                <a:latin typeface="Angsana New" pitchFamily="18" charset="-34"/>
              </a:rPr>
              <a:t>#include &lt;conio.h&gt;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200" smtClean="0">
                <a:latin typeface="Angsana New" pitchFamily="18" charset="-34"/>
              </a:rPr>
              <a:t>void main(void)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200" smtClean="0">
                <a:latin typeface="Angsana New" pitchFamily="18" charset="-34"/>
              </a:rPr>
              <a:t>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200" smtClean="0">
                <a:latin typeface="Angsana New" pitchFamily="18" charset="-34"/>
              </a:rPr>
              <a:t>     int n[3]={10,20,30};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200" smtClean="0">
                <a:latin typeface="Angsana New" pitchFamily="18" charset="-34"/>
              </a:rPr>
              <a:t>	clrscr();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200" smtClean="0">
                <a:latin typeface="Angsana New" pitchFamily="18" charset="-34"/>
              </a:rPr>
              <a:t>	printf("Array[0] = %d\n",n[0]);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200" smtClean="0">
                <a:latin typeface="Angsana New" pitchFamily="18" charset="-34"/>
              </a:rPr>
              <a:t>	printf("Array[1] = %d\n",n[1]);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200" smtClean="0">
                <a:latin typeface="Angsana New" pitchFamily="18" charset="-34"/>
              </a:rPr>
              <a:t>	printf("Array[2] = %d\n",n[2]);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200" smtClean="0">
                <a:latin typeface="Angsana New" pitchFamily="18" charset="-34"/>
              </a:rPr>
              <a:t>}</a:t>
            </a:r>
            <a:endParaRPr lang="th-TH" sz="3200" smtClean="0">
              <a:latin typeface="Angsana New" pitchFamily="18" charset="-34"/>
            </a:endParaRPr>
          </a:p>
        </p:txBody>
      </p:sp>
      <p:sp>
        <p:nvSpPr>
          <p:cNvPr id="12291" name="Rectangle 18"/>
          <p:cNvSpPr>
            <a:spLocks noChangeArrowheads="1"/>
          </p:cNvSpPr>
          <p:nvPr/>
        </p:nvSpPr>
        <p:spPr bwMode="auto">
          <a:xfrm>
            <a:off x="3851275" y="1795463"/>
            <a:ext cx="4824413" cy="91281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/>
            <a:r>
              <a:rPr lang="th-TH" sz="2400" b="1">
                <a:latin typeface="Cordia New" pitchFamily="34" charset="-34"/>
                <a:cs typeface="Cordia New" pitchFamily="34" charset="-34"/>
              </a:rPr>
              <a:t>อาร์เรย์ ลำดับที่ </a:t>
            </a:r>
            <a:r>
              <a:rPr lang="en-US" sz="2400" b="1">
                <a:latin typeface="Cordia New" pitchFamily="34" charset="-34"/>
                <a:cs typeface="Cordia New" pitchFamily="34" charset="-34"/>
              </a:rPr>
              <a:t>(Index)	  0       1       2	</a:t>
            </a:r>
            <a:endParaRPr lang="en-US" sz="1400" b="1">
              <a:latin typeface="Cordia New" pitchFamily="34" charset="-34"/>
              <a:cs typeface="Cordia New" pitchFamily="34" charset="-34"/>
            </a:endParaRPr>
          </a:p>
          <a:p>
            <a:pPr indent="457200" eaLnBrk="0" hangingPunct="0"/>
            <a:endParaRPr lang="en-US" sz="2800" b="1">
              <a:latin typeface="Cordia New" pitchFamily="34" charset="-34"/>
              <a:cs typeface="Cordia New" pitchFamily="34" charset="-34"/>
            </a:endParaRPr>
          </a:p>
        </p:txBody>
      </p:sp>
      <p:graphicFrame>
        <p:nvGraphicFramePr>
          <p:cNvPr id="114707" name="Group 19"/>
          <p:cNvGraphicFramePr>
            <a:graphicFrameLocks noGrp="1"/>
          </p:cNvGraphicFramePr>
          <p:nvPr/>
        </p:nvGraphicFramePr>
        <p:xfrm>
          <a:off x="6659563" y="2227263"/>
          <a:ext cx="1585912" cy="336550"/>
        </p:xfrm>
        <a:graphic>
          <a:graphicData uri="http://schemas.openxmlformats.org/drawingml/2006/table">
            <a:tbl>
              <a:tblPr/>
              <a:tblGrid>
                <a:gridCol w="528637"/>
                <a:gridCol w="528638"/>
                <a:gridCol w="528637"/>
              </a:tblGrid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Cordia New" pitchFamily="34" charset="-34"/>
                        </a:rPr>
                        <a:t>10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Cordia New" pitchFamily="34" charset="-34"/>
                        </a:rPr>
                        <a:t>20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Cordia New" pitchFamily="34" charset="-34"/>
                        </a:rPr>
                        <a:t>30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02" name="Rectangle 29"/>
          <p:cNvSpPr>
            <a:spLocks noChangeArrowheads="1"/>
          </p:cNvSpPr>
          <p:nvPr/>
        </p:nvSpPr>
        <p:spPr bwMode="auto">
          <a:xfrm>
            <a:off x="83185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th-TH" sz="420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ตัวอย่างการใช้อาร์เรย์ 1 มิติ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2567</TotalTime>
  <Words>1047</Words>
  <Application>Microsoft Office PowerPoint</Application>
  <PresentationFormat>นำเสนอทางหน้าจอ (4:3)</PresentationFormat>
  <Paragraphs>378</Paragraphs>
  <Slides>20</Slides>
  <Notes>0</Notes>
  <HiddenSlides>0</HiddenSlides>
  <MMClips>0</MMClips>
  <ScaleCrop>false</ScaleCrop>
  <HeadingPairs>
    <vt:vector size="6" baseType="variant">
      <vt:variant>
        <vt:lpstr>ชุดรูปแบบ</vt:lpstr>
      </vt:variant>
      <vt:variant>
        <vt:i4>1</vt:i4>
      </vt:variant>
      <vt:variant>
        <vt:lpstr>เซิร์ฟเวอร์ OLE ฝังตัว</vt:lpstr>
      </vt:variant>
      <vt:variant>
        <vt:i4>1</vt:i4>
      </vt:variant>
      <vt:variant>
        <vt:lpstr>ชื่อเรื่องภาพนิ่ง</vt:lpstr>
      </vt:variant>
      <vt:variant>
        <vt:i4>20</vt:i4>
      </vt:variant>
    </vt:vector>
  </HeadingPairs>
  <TitlesOfParts>
    <vt:vector size="22" baseType="lpstr">
      <vt:lpstr>Layers</vt:lpstr>
      <vt:lpstr>Visio</vt:lpstr>
      <vt:lpstr>แถวลำดับ (Array)</vt:lpstr>
      <vt:lpstr>ความหมาย</vt:lpstr>
      <vt:lpstr>ความหมาย</vt:lpstr>
      <vt:lpstr>ตัวอย่างการนำไปใช้</vt:lpstr>
      <vt:lpstr>การประกาศตัวแปรแบบอาร์เรย์</vt:lpstr>
      <vt:lpstr>ตัวแปรชุด 1 มิติ (One Dimension Array)</vt:lpstr>
      <vt:lpstr>ตัวแปรชุด 1 มิติ (One Dimension Array)</vt:lpstr>
      <vt:lpstr> ตัวอย่างการใช้อาร์เรย์ 1 มิติ </vt:lpstr>
      <vt:lpstr>งานนำเสนอ PowerPoint</vt:lpstr>
      <vt:lpstr>ตัวอย่างการใช้อาร์เรย์ 1 มิติร่วมกับโครงสร้างการทำงานซ้ำ</vt:lpstr>
      <vt:lpstr>อาร์เรย์หลายมิติ</vt:lpstr>
      <vt:lpstr>อาร์เรย์ 2 มิติ</vt:lpstr>
      <vt:lpstr>อาร์เรย์ 2 มิติ</vt:lpstr>
      <vt:lpstr>อาร์เรย์ 2 มิติ</vt:lpstr>
      <vt:lpstr>อาร์เรย์ 3 มิติ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owner</dc:creator>
  <cp:lastModifiedBy>lab</cp:lastModifiedBy>
  <cp:revision>158</cp:revision>
  <dcterms:created xsi:type="dcterms:W3CDTF">2006-06-16T02:47:42Z</dcterms:created>
  <dcterms:modified xsi:type="dcterms:W3CDTF">2014-12-09T02:05:56Z</dcterms:modified>
</cp:coreProperties>
</file>