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2" r:id="rId3"/>
    <p:sldId id="258" r:id="rId4"/>
    <p:sldId id="257" r:id="rId5"/>
    <p:sldId id="259" r:id="rId6"/>
    <p:sldId id="260" r:id="rId7"/>
    <p:sldId id="276" r:id="rId8"/>
    <p:sldId id="278" r:id="rId9"/>
    <p:sldId id="279" r:id="rId10"/>
    <p:sldId id="280" r:id="rId11"/>
    <p:sldId id="281" r:id="rId12"/>
    <p:sldId id="283" r:id="rId13"/>
    <p:sldId id="284" r:id="rId14"/>
    <p:sldId id="262" r:id="rId15"/>
    <p:sldId id="274" r:id="rId16"/>
  </p:sldIdLst>
  <p:sldSz cx="9144000" cy="6858000" type="screen4x3"/>
  <p:notesSz cx="6797675" cy="9926638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h-TH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th-TH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h-TH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EF8C4F-C644-4BFF-8B2C-0D6F4CD73521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32604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5CEF26-3FAE-400A-91AD-63901FBEB385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1D0418-DC53-43FD-9CDC-0C29BEBFD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90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1D0418-DC53-43FD-9CDC-0C29BEBFD02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06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106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4710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th-TH" sz="2400">
                <a:latin typeface="Times New Roman" pitchFamily="18" charset="0"/>
              </a:endParaRPr>
            </a:p>
          </p:txBody>
        </p:sp>
        <p:grpSp>
          <p:nvGrpSpPr>
            <p:cNvPr id="47108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47109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th-TH" sz="2400">
                  <a:latin typeface="Times New Roman" pitchFamily="18" charset="0"/>
                </a:endParaRPr>
              </a:p>
            </p:txBody>
          </p:sp>
          <p:sp>
            <p:nvSpPr>
              <p:cNvPr id="47110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th-TH" sz="2400">
                  <a:latin typeface="Times New Roman" pitchFamily="18" charset="0"/>
                </a:endParaRPr>
              </a:p>
            </p:txBody>
          </p:sp>
          <p:sp>
            <p:nvSpPr>
              <p:cNvPr id="47111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h-TH"/>
              </a:p>
            </p:txBody>
          </p:sp>
        </p:grpSp>
        <p:grpSp>
          <p:nvGrpSpPr>
            <p:cNvPr id="47112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47113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th-TH" sz="2400">
                  <a:latin typeface="Times New Roman" pitchFamily="18" charset="0"/>
                </a:endParaRPr>
              </a:p>
            </p:txBody>
          </p:sp>
          <p:sp>
            <p:nvSpPr>
              <p:cNvPr id="47114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h-TH"/>
              </a:p>
            </p:txBody>
          </p:sp>
        </p:grpSp>
      </p:grpSp>
      <p:sp>
        <p:nvSpPr>
          <p:cNvPr id="4711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th-TH"/>
              <a:t>คลิกเพื่อแก้ไขลักษณะต้นแบบชื่อเรื่อง</a:t>
            </a:r>
          </a:p>
        </p:txBody>
      </p:sp>
      <p:sp>
        <p:nvSpPr>
          <p:cNvPr id="4711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th-TH"/>
              <a:t>คลิกเพื่อแก้ไขลักษณะต้นแบบหัวข้อย่อย</a:t>
            </a:r>
          </a:p>
        </p:txBody>
      </p:sp>
      <p:sp>
        <p:nvSpPr>
          <p:cNvPr id="47117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47118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47119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42FAA2F-F597-43C1-8EC9-87A659FAC5D3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D5794D-3684-4AFA-9A2F-7260D9AA7D17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724E54-3CBB-4C5E-82AD-649BBF759B55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ชื่อเรื่อง ข้อความ 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C5E986B-146C-4C97-B5AB-A08511DF553B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ชื่อเรื่อง เนื้อหา 1 ส่วน และ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3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วันที่ 5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ตัวยึดท้ายกระดาษ 6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8" name="ตัวยึดหมายเลขภาพนิ่ง 7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7EEF154-54EE-40CC-B047-DD085B71C93A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ชื่อเรื่องและตารา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ตาราง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1A450DF-1B7F-40A8-9E9C-8A19B752B867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2E5598-C335-4AD5-8290-61DAD2915D4D}" type="datetime1">
              <a:rPr lang="th-TH"/>
              <a:pPr>
                <a:defRPr/>
              </a:pPr>
              <a:t>26/01/60</a:t>
            </a:fld>
            <a:endParaRPr lang="th-T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37B20F-38E8-4248-A963-084D0A6F148A}" type="slidenum">
              <a:rPr lang="en-US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602526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97D41E-6A74-46F1-AF4F-68440894F693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6BD395-662E-4F7A-B1F6-8621BD0A3380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964E2D-EDB7-47F9-A67C-4F2FA11D8BCB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E04E71-038F-4ED3-9988-3F35AFF06B62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9367FE-D66E-4491-AD61-40DF8B02C31B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3EE5A1-BFE4-4EBD-A1AF-A0B6854E9D76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F7E9EC-436A-40BC-90CF-4D8C317AF0B6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F7E08-8F79-42CE-88AE-F85712DFE870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82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4608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th-TH" sz="2400">
                <a:latin typeface="Times New Roman" pitchFamily="18" charset="0"/>
              </a:endParaRPr>
            </a:p>
          </p:txBody>
        </p:sp>
        <p:grpSp>
          <p:nvGrpSpPr>
            <p:cNvPr id="4608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4608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th-TH" sz="2400">
                  <a:latin typeface="Times New Roman" pitchFamily="18" charset="0"/>
                </a:endParaRPr>
              </a:p>
            </p:txBody>
          </p:sp>
          <p:sp>
            <p:nvSpPr>
              <p:cNvPr id="4608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h-TH"/>
              </a:p>
            </p:txBody>
          </p:sp>
        </p:grpSp>
      </p:grpSp>
      <p:sp>
        <p:nvSpPr>
          <p:cNvPr id="4608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คลิกเพื่อแก้ไขลักษณะต้นแบบชื่อเรื่อง</a:t>
            </a:r>
          </a:p>
        </p:txBody>
      </p:sp>
      <p:sp>
        <p:nvSpPr>
          <p:cNvPr id="4608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</a:p>
        </p:txBody>
      </p:sp>
      <p:sp>
        <p:nvSpPr>
          <p:cNvPr id="4608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th-TH"/>
          </a:p>
        </p:txBody>
      </p:sp>
      <p:sp>
        <p:nvSpPr>
          <p:cNvPr id="4609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th-TH"/>
          </a:p>
        </p:txBody>
      </p:sp>
      <p:sp>
        <p:nvSpPr>
          <p:cNvPr id="4609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3DB7F854-BB87-429A-B601-F8F37A8395EB}" type="slidenum">
              <a:rPr lang="en-US"/>
              <a:pPr/>
              <a:t>‹#›</a:t>
            </a:fld>
            <a:endParaRPr lang="th-TH"/>
          </a:p>
        </p:txBody>
      </p:sp>
      <p:sp>
        <p:nvSpPr>
          <p:cNvPr id="4609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ngsana New" pitchFamily="18" charset="-34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ngsana New" pitchFamily="18" charset="-34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ngsana New" pitchFamily="18" charset="-34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ngsana New" pitchFamily="18" charset="-34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ngsana New" pitchFamily="18" charset="-34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ngsana New" pitchFamily="18" charset="-34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ngsana New" pitchFamily="18" charset="-34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ngsana New" pitchFamily="18" charset="-34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7813" y="1143000"/>
            <a:ext cx="7138987" cy="2209800"/>
          </a:xfrm>
        </p:spPr>
        <p:txBody>
          <a:bodyPr/>
          <a:lstStyle/>
          <a:p>
            <a:pPr algn="ctr"/>
            <a:r>
              <a:rPr lang="th-TH" b="1">
                <a:latin typeface="Angsana New" pitchFamily="18" charset="-34"/>
              </a:rPr>
              <a:t>หน่วยที่ 1 บทนำ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th-TH"/>
              <a:t>กาญจนา  ทองบุญนาค</a:t>
            </a:r>
          </a:p>
          <a:p>
            <a:r>
              <a:rPr lang="th-TH"/>
              <a:t>สาขาวิชาคอมพิวเตอร์</a:t>
            </a:r>
          </a:p>
          <a:p>
            <a:r>
              <a:rPr lang="th-TH"/>
              <a:t>คณะวิทยาศาสตร์และเทคโนโลยี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ตัวยึดวันที่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8987104C-5E06-47B0-BB90-50C20D7C8F40}" type="datetime1">
              <a:rPr lang="th-TH" altLang="en-US" sz="1400" smtClean="0"/>
              <a:pPr eaLnBrk="1" hangingPunct="1"/>
              <a:t>26/01/60</a:t>
            </a:fld>
            <a:endParaRPr lang="th-TH" altLang="en-US" sz="1400" smtClean="0"/>
          </a:p>
        </p:txBody>
      </p:sp>
      <p:sp>
        <p:nvSpPr>
          <p:cNvPr id="4198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AC936CE8-D030-46B5-A46B-6787EA70F1AC}" type="slidenum">
              <a:rPr lang="en-US" altLang="en-US" sz="1400"/>
              <a:pPr eaLnBrk="1" hangingPunct="1"/>
              <a:t>10</a:t>
            </a:fld>
            <a:endParaRPr lang="th-TH" altLang="en-US" sz="1400"/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944" y="477639"/>
            <a:ext cx="7447856" cy="35274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h-TH" alt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ในเลขฐานสอง  </a:t>
            </a:r>
            <a:endParaRPr lang="en-US" altLang="en-US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eaLnBrk="1" hangingPunct="1">
              <a:buFontTx/>
              <a:buNone/>
            </a:pPr>
            <a:r>
              <a:rPr lang="th-TH" alt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เลขเศษส่วน  </a:t>
            </a:r>
            <a:r>
              <a:rPr lang="en-US" alt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0.00 </a:t>
            </a:r>
            <a:r>
              <a:rPr lang="th-TH" alt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บิตที่อยู่ด้านขวาของจุดทศนิยม มีค่าประจำหลักคือ</a:t>
            </a:r>
          </a:p>
          <a:p>
            <a:pPr eaLnBrk="1" hangingPunct="1">
              <a:buFontTx/>
              <a:buNone/>
            </a:pPr>
            <a:r>
              <a:rPr lang="en-US" alt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		R</a:t>
            </a:r>
            <a:r>
              <a:rPr lang="en-US" altLang="en-US" b="1" baseline="30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-1</a:t>
            </a:r>
            <a:r>
              <a:rPr lang="en-US" alt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, R</a:t>
            </a:r>
            <a:r>
              <a:rPr lang="en-US" altLang="en-US" b="1" baseline="30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-2</a:t>
            </a:r>
            <a:r>
              <a:rPr lang="en-US" alt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, R</a:t>
            </a:r>
            <a:r>
              <a:rPr lang="en-US" altLang="en-US" b="1" baseline="30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-3</a:t>
            </a:r>
            <a:r>
              <a:rPr lang="en-US" alt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, …</a:t>
            </a:r>
          </a:p>
          <a:p>
            <a:pPr eaLnBrk="1" hangingPunct="1">
              <a:buFontTx/>
              <a:buNone/>
            </a:pPr>
            <a:r>
              <a:rPr lang="th-TH" alt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โดยที่ </a:t>
            </a:r>
            <a:r>
              <a:rPr lang="en-US" alt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R </a:t>
            </a:r>
            <a:r>
              <a:rPr lang="th-TH" alt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คือ ฐานของระบบจำนวนใช้เพื่อแทนจำนวน</a:t>
            </a:r>
          </a:p>
          <a:p>
            <a:pPr eaLnBrk="1" hangingPunct="1">
              <a:buFontTx/>
              <a:buNone/>
            </a:pPr>
            <a:r>
              <a:rPr lang="th-TH" alt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ดังนั้น ในเลขฐานสิบ ค่าประจำหลักคือ </a:t>
            </a:r>
            <a:r>
              <a:rPr lang="en-US" alt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10</a:t>
            </a:r>
            <a:r>
              <a:rPr lang="en-US" altLang="en-US" b="1" baseline="30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-1</a:t>
            </a:r>
            <a:r>
              <a:rPr lang="en-US" alt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, 10</a:t>
            </a:r>
            <a:r>
              <a:rPr lang="en-US" altLang="en-US" b="1" baseline="30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-2</a:t>
            </a:r>
            <a:r>
              <a:rPr lang="en-US" alt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, 10</a:t>
            </a:r>
            <a:r>
              <a:rPr lang="en-US" altLang="en-US" b="1" baseline="30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-3</a:t>
            </a:r>
            <a:r>
              <a:rPr lang="en-US" alt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, …</a:t>
            </a:r>
            <a:endParaRPr lang="th-TH" altLang="en-US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eaLnBrk="1" hangingPunct="1">
              <a:buFontTx/>
              <a:buNone/>
            </a:pPr>
            <a:r>
              <a:rPr lang="th-TH" alt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ในเลขฐานสอง ค่าประจำหลักคือ </a:t>
            </a:r>
            <a:r>
              <a:rPr lang="en-US" alt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en-US" altLang="en-US" b="1" baseline="30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-1</a:t>
            </a:r>
            <a:r>
              <a:rPr lang="en-US" alt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, 2</a:t>
            </a:r>
            <a:r>
              <a:rPr lang="en-US" altLang="en-US" b="1" baseline="30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-2</a:t>
            </a:r>
            <a:r>
              <a:rPr lang="en-US" alt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, 2</a:t>
            </a:r>
            <a:r>
              <a:rPr lang="en-US" altLang="en-US" b="1" baseline="30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-3</a:t>
            </a:r>
            <a:r>
              <a:rPr lang="en-US" alt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, …</a:t>
            </a:r>
            <a:endParaRPr lang="th-TH" altLang="en-US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2784127" y="3624263"/>
            <a:ext cx="1058303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533400" indent="-5334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en-US" alt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</a:t>
            </a:r>
            <a:r>
              <a:rPr lang="en-US" alt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.75</a:t>
            </a:r>
            <a:endParaRPr lang="en-US" alt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eaLnBrk="1" hangingPunct="1"/>
            <a:r>
              <a:rPr lang="en-US" alt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</a:t>
            </a:r>
            <a:r>
              <a:rPr lang="en-US" alt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2</a:t>
            </a:r>
            <a:endParaRPr lang="en-US" alt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eaLnBrk="1" hangingPunct="1"/>
            <a:r>
              <a:rPr lang="en-US" alt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en-US" alt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--------</a:t>
            </a:r>
            <a:endParaRPr lang="en-US" alt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eaLnBrk="1" hangingPunct="1">
              <a:buFontTx/>
              <a:buAutoNum type="arabicPlain"/>
            </a:pPr>
            <a:r>
              <a:rPr lang="en-US" alt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.50</a:t>
            </a:r>
            <a:endParaRPr lang="en-US" alt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eaLnBrk="1" hangingPunct="1"/>
            <a:r>
              <a:rPr lang="en-US" alt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</a:t>
            </a:r>
            <a:r>
              <a:rPr lang="en-US" alt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2</a:t>
            </a:r>
            <a:endParaRPr lang="en-US" alt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eaLnBrk="1" hangingPunct="1"/>
            <a:r>
              <a:rPr lang="en-US" alt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en-US" alt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--------</a:t>
            </a:r>
            <a:endParaRPr lang="en-US" alt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eaLnBrk="1" hangingPunct="1"/>
            <a:r>
              <a:rPr lang="en-US" alt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   </a:t>
            </a:r>
            <a:r>
              <a:rPr lang="en-US" alt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.00</a:t>
            </a:r>
            <a:endParaRPr lang="th-TH" alt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4725291" y="4437063"/>
            <a:ext cx="2727029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en-US" alt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.75</a:t>
            </a:r>
            <a:r>
              <a:rPr lang="en-US" altLang="en-US" b="1" baseline="-25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10</a:t>
            </a:r>
            <a:r>
              <a:rPr lang="en-US" alt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alt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= </a:t>
            </a:r>
            <a:r>
              <a:rPr lang="en-US" alt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.11</a:t>
            </a:r>
            <a:r>
              <a:rPr lang="en-US" altLang="en-US" b="1" baseline="-25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endParaRPr lang="en-US" altLang="en-US" b="1" baseline="-25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eaLnBrk="1" hangingPunct="1"/>
            <a:r>
              <a:rPr lang="en-US" alt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.11</a:t>
            </a:r>
            <a:r>
              <a:rPr lang="en-US" altLang="en-US" b="1" baseline="-25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en-US" alt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en-US" alt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=  1x 2</a:t>
            </a:r>
            <a:r>
              <a:rPr lang="en-US" altLang="en-US" b="1" baseline="30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-1</a:t>
            </a:r>
            <a:r>
              <a:rPr lang="en-US" alt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+ 1 x 2</a:t>
            </a:r>
            <a:r>
              <a:rPr lang="en-US" altLang="en-US" b="1" baseline="30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-2</a:t>
            </a:r>
            <a:endParaRPr lang="th-TH" altLang="en-US" b="1" baseline="30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Down Arrow 1"/>
          <p:cNvSpPr/>
          <p:nvPr/>
        </p:nvSpPr>
        <p:spPr>
          <a:xfrm>
            <a:off x="2384870" y="5013176"/>
            <a:ext cx="287263" cy="15121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ตัวยึดวันที่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8B1E6D76-1A36-4888-92EF-5CC1D53CAF2F}" type="datetime1">
              <a:rPr lang="th-TH" altLang="en-US" sz="1400" smtClean="0"/>
              <a:pPr eaLnBrk="1" hangingPunct="1"/>
              <a:t>26/01/60</a:t>
            </a:fld>
            <a:endParaRPr lang="th-TH" altLang="en-US" sz="1400" smtClean="0"/>
          </a:p>
        </p:txBody>
      </p:sp>
      <p:sp>
        <p:nvSpPr>
          <p:cNvPr id="43011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33EABE46-4A09-4DCB-B9D9-8320514413F8}" type="slidenum">
              <a:rPr lang="en-US" altLang="en-US" sz="1400"/>
              <a:pPr eaLnBrk="1" hangingPunct="1"/>
              <a:t>11</a:t>
            </a:fld>
            <a:endParaRPr lang="th-TH" altLang="en-US" sz="1400"/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1149528" y="-99392"/>
            <a:ext cx="8392041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en-US" alt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5 = </a:t>
            </a:r>
            <a:r>
              <a:rPr lang="en-US" altLang="en-US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101</a:t>
            </a:r>
            <a:r>
              <a:rPr lang="en-US" altLang="en-US" sz="3200" b="1" baseline="-25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endParaRPr lang="en-US" alt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eaLnBrk="1" hangingPunct="1"/>
            <a:r>
              <a:rPr lang="en-US" alt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0.75 </a:t>
            </a:r>
            <a:r>
              <a:rPr lang="en-US" altLang="en-US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= 0.11</a:t>
            </a:r>
            <a:r>
              <a:rPr lang="en-US" altLang="en-US" sz="3200" b="1" baseline="-25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endParaRPr lang="en-US" alt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eaLnBrk="1" hangingPunct="1"/>
            <a:r>
              <a:rPr lang="en-US" alt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5.75 = 101.11</a:t>
            </a:r>
            <a:r>
              <a:rPr lang="en-US" altLang="en-US" sz="3200" b="1" baseline="-25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</a:p>
          <a:p>
            <a:pPr eaLnBrk="1" hangingPunct="1"/>
            <a:r>
              <a:rPr lang="th-TH" altLang="en-US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แสดง</a:t>
            </a:r>
            <a:r>
              <a:rPr lang="th-TH" alt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ในรูป </a:t>
            </a:r>
            <a:r>
              <a:rPr lang="en-US" alt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Scientific notation , exponent base B = 2</a:t>
            </a:r>
          </a:p>
          <a:p>
            <a:pPr eaLnBrk="1" hangingPunct="1"/>
            <a:r>
              <a:rPr lang="th-TH" alt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 </a:t>
            </a:r>
            <a:r>
              <a:rPr lang="en-US" alt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normalize </a:t>
            </a:r>
            <a:r>
              <a:rPr lang="th-TH" alt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ให้อยู่ในลักษณะที่บิตแรกอยู่ด้านขวาของจุดทศนิยม</a:t>
            </a:r>
            <a:r>
              <a:rPr lang="en-US" alt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</a:t>
            </a:r>
          </a:p>
          <a:p>
            <a:pPr eaLnBrk="1" hangingPunct="1"/>
            <a:r>
              <a:rPr lang="en-US" alt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= 101.11  x  2</a:t>
            </a:r>
            <a:r>
              <a:rPr lang="en-US" altLang="en-US" sz="3200" b="1" baseline="30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0</a:t>
            </a:r>
            <a:endParaRPr lang="th-TH" altLang="en-US" sz="3200" b="1" baseline="30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eaLnBrk="1" hangingPunct="1"/>
            <a:r>
              <a:rPr lang="th-TH" alt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</a:t>
            </a:r>
            <a:r>
              <a:rPr lang="en-US" alt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=</a:t>
            </a:r>
            <a:r>
              <a:rPr lang="th-TH" alt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alt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10.111  x  2</a:t>
            </a:r>
            <a:r>
              <a:rPr lang="en-US" altLang="en-US" sz="3200" b="1" baseline="30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</a:p>
          <a:p>
            <a:pPr eaLnBrk="1" hangingPunct="1"/>
            <a:r>
              <a:rPr lang="en-US" alt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= 1.0111  x  2</a:t>
            </a:r>
            <a:r>
              <a:rPr lang="en-US" altLang="en-US" sz="3200" b="1" baseline="30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endParaRPr lang="th-TH" altLang="en-US" sz="3200" b="1" baseline="30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eaLnBrk="1" hangingPunct="1"/>
            <a:r>
              <a:rPr lang="en-US" alt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=  .</a:t>
            </a:r>
            <a:r>
              <a:rPr lang="en-US" altLang="en-US" sz="3200" b="1" dirty="0">
                <a:solidFill>
                  <a:srgbClr val="FF5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en-US" alt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0</a:t>
            </a:r>
            <a:r>
              <a:rPr lang="en-US" altLang="en-US" sz="3200" b="1" dirty="0">
                <a:solidFill>
                  <a:schemeClr val="hlin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en-US" altLang="en-US" sz="3200" b="1" dirty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en-US" altLang="en-US" sz="3200" b="1" dirty="0">
                <a:solidFill>
                  <a:srgbClr val="CC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en-US" alt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x  2</a:t>
            </a:r>
            <a:r>
              <a:rPr lang="en-US" altLang="en-US" sz="3200" b="1" baseline="30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3     </a:t>
            </a:r>
          </a:p>
          <a:p>
            <a:pPr eaLnBrk="1" hangingPunct="1"/>
            <a:r>
              <a:rPr lang="en-US" altLang="en-US" sz="3200" b="1" baseline="30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</a:t>
            </a:r>
            <a:r>
              <a:rPr lang="en-US" alt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=</a:t>
            </a:r>
            <a:r>
              <a:rPr lang="en-US" altLang="en-US" sz="3200" b="1" baseline="30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</a:t>
            </a:r>
            <a:r>
              <a:rPr lang="en-US" alt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altLang="en-US" sz="3200" b="1" dirty="0">
                <a:solidFill>
                  <a:srgbClr val="FF5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1/2</a:t>
            </a:r>
            <a:r>
              <a:rPr lang="en-US" alt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+ </a:t>
            </a:r>
            <a:r>
              <a:rPr lang="en-US" altLang="en-US" sz="3200" b="1" dirty="0">
                <a:solidFill>
                  <a:schemeClr val="hlin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1/8</a:t>
            </a:r>
            <a:r>
              <a:rPr lang="en-US" alt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+ </a:t>
            </a:r>
            <a:r>
              <a:rPr lang="en-US" altLang="en-US" sz="3200" b="1" dirty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1/16</a:t>
            </a:r>
            <a:r>
              <a:rPr lang="en-US" alt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+ </a:t>
            </a:r>
            <a:r>
              <a:rPr lang="en-US" altLang="en-US" sz="3200" b="1" dirty="0">
                <a:solidFill>
                  <a:srgbClr val="CC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1/32</a:t>
            </a:r>
            <a:r>
              <a:rPr lang="en-US" alt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) * 8  = 5.75</a:t>
            </a:r>
            <a:endParaRPr lang="th-TH" alt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5" name="Group 57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589647262"/>
              </p:ext>
            </p:extLst>
          </p:nvPr>
        </p:nvGraphicFramePr>
        <p:xfrm>
          <a:off x="1331640" y="5734596"/>
          <a:ext cx="5495925" cy="518160"/>
        </p:xfrm>
        <a:graphic>
          <a:graphicData uri="http://schemas.openxmlformats.org/drawingml/2006/table">
            <a:tbl>
              <a:tblPr/>
              <a:tblGrid>
                <a:gridCol w="936625"/>
                <a:gridCol w="2401888"/>
                <a:gridCol w="981075"/>
                <a:gridCol w="1176337"/>
              </a:tblGrid>
              <a:tr h="3473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kumimoji="0" lang="th-TH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101110000</a:t>
                      </a:r>
                      <a:endParaRPr kumimoji="0" lang="th-TH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kumimoji="0" lang="th-TH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00011</a:t>
                      </a:r>
                      <a:endParaRPr kumimoji="0" lang="th-TH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 Box 48"/>
          <p:cNvSpPr txBox="1">
            <a:spLocks noChangeArrowheads="1"/>
          </p:cNvSpPr>
          <p:nvPr/>
        </p:nvSpPr>
        <p:spPr bwMode="auto">
          <a:xfrm>
            <a:off x="3563888" y="4777988"/>
            <a:ext cx="1691489" cy="52322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FF5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+.10111 x 2</a:t>
            </a:r>
            <a:r>
              <a:rPr lang="en-US" altLang="en-US" b="1" baseline="30000" dirty="0">
                <a:solidFill>
                  <a:srgbClr val="FF5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+3</a:t>
            </a:r>
            <a:endParaRPr lang="th-TH" altLang="en-US" b="1" baseline="30000" dirty="0">
              <a:solidFill>
                <a:srgbClr val="FF505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Text Box 49"/>
          <p:cNvSpPr txBox="1">
            <a:spLocks noChangeArrowheads="1"/>
          </p:cNvSpPr>
          <p:nvPr/>
        </p:nvSpPr>
        <p:spPr bwMode="auto">
          <a:xfrm>
            <a:off x="1259632" y="6237312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th-TH" altLang="en-US" sz="2000" b="1">
                <a:latin typeface="TH SarabunPSK" panose="020B0500040200020003" pitchFamily="34" charset="-34"/>
                <a:cs typeface="TH SarabunPSK" panose="020B0500040200020003" pitchFamily="34" charset="-34"/>
              </a:rPr>
              <a:t>เครื่องหมายของ</a:t>
            </a:r>
          </a:p>
          <a:p>
            <a:pPr eaLnBrk="1" hangingPunct="1"/>
            <a:r>
              <a:rPr lang="en-US" altLang="en-US" sz="2000" b="1">
                <a:latin typeface="TH SarabunPSK" panose="020B0500040200020003" pitchFamily="34" charset="-34"/>
                <a:cs typeface="TH SarabunPSK" panose="020B0500040200020003" pitchFamily="34" charset="-34"/>
              </a:rPr>
              <a:t>mantissa</a:t>
            </a:r>
            <a:endParaRPr lang="th-TH" altLang="en-US" sz="2000" b="1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Rectangle 53"/>
          <p:cNvSpPr>
            <a:spLocks noChangeArrowheads="1"/>
          </p:cNvSpPr>
          <p:nvPr/>
        </p:nvSpPr>
        <p:spPr bwMode="auto">
          <a:xfrm>
            <a:off x="2484165" y="5301208"/>
            <a:ext cx="18002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en-US" altLang="en-US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mantissa 9 </a:t>
            </a:r>
            <a:r>
              <a:rPr lang="th-TH" altLang="en-US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บิต</a:t>
            </a:r>
          </a:p>
        </p:txBody>
      </p:sp>
      <p:sp>
        <p:nvSpPr>
          <p:cNvPr id="9" name="Text Box 56"/>
          <p:cNvSpPr txBox="1">
            <a:spLocks noChangeArrowheads="1"/>
          </p:cNvSpPr>
          <p:nvPr/>
        </p:nvSpPr>
        <p:spPr bwMode="auto">
          <a:xfrm>
            <a:off x="4788645" y="6237312"/>
            <a:ext cx="130195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th-TH" altLang="en-US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เครื่องหมายของ</a:t>
            </a:r>
          </a:p>
          <a:p>
            <a:pPr eaLnBrk="1" hangingPunct="1"/>
            <a:r>
              <a:rPr lang="en-US" altLang="en-US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exponent</a:t>
            </a:r>
            <a:endParaRPr lang="th-TH" altLang="en-US" sz="2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0" name="Rectangle 58"/>
          <p:cNvSpPr>
            <a:spLocks noChangeArrowheads="1"/>
          </p:cNvSpPr>
          <p:nvPr/>
        </p:nvSpPr>
        <p:spPr bwMode="auto">
          <a:xfrm>
            <a:off x="5508353" y="5301208"/>
            <a:ext cx="18716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en-US" altLang="en-US" sz="2000" b="1">
                <a:latin typeface="TH SarabunPSK" panose="020B0500040200020003" pitchFamily="34" charset="-34"/>
                <a:cs typeface="TH SarabunPSK" panose="020B0500040200020003" pitchFamily="34" charset="-34"/>
              </a:rPr>
              <a:t>exponent 5 </a:t>
            </a:r>
            <a:r>
              <a:rPr lang="th-TH" altLang="en-US" sz="2000" b="1">
                <a:latin typeface="TH SarabunPSK" panose="020B0500040200020003" pitchFamily="34" charset="-34"/>
                <a:cs typeface="TH SarabunPSK" panose="020B0500040200020003" pitchFamily="34" charset="-34"/>
              </a:rPr>
              <a:t>บิต</a:t>
            </a:r>
          </a:p>
        </p:txBody>
      </p:sp>
    </p:spTree>
    <p:extLst>
      <p:ext uri="{BB962C8B-B14F-4D97-AF65-F5344CB8AC3E}">
        <p14:creationId xmlns:p14="http://schemas.microsoft.com/office/powerpoint/2010/main" val="56976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ตัวยึดวันที่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B25816EF-DC46-4E9F-A90E-38E905708F8D}" type="datetime1">
              <a:rPr lang="th-TH" altLang="en-US" sz="1400" smtClean="0"/>
              <a:pPr eaLnBrk="1" hangingPunct="1"/>
              <a:t>26/01/60</a:t>
            </a:fld>
            <a:endParaRPr lang="th-TH" altLang="en-US" sz="1400" smtClean="0"/>
          </a:p>
        </p:txBody>
      </p:sp>
      <p:sp>
        <p:nvSpPr>
          <p:cNvPr id="45059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87EFD816-444E-4A8A-B849-2531C3AC4F18}" type="slidenum">
              <a:rPr lang="en-US" altLang="en-US" sz="1400"/>
              <a:pPr eaLnBrk="1" hangingPunct="1"/>
              <a:t>12</a:t>
            </a:fld>
            <a:endParaRPr lang="th-TH" altLang="en-US" sz="1400"/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3131840" y="1551756"/>
            <a:ext cx="2845651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en-US" alt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-0.3125 = -.</a:t>
            </a:r>
            <a:r>
              <a:rPr lang="en-US" altLang="en-US" b="1" dirty="0">
                <a:solidFill>
                  <a:srgbClr val="FF5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0101</a:t>
            </a:r>
          </a:p>
          <a:p>
            <a:pPr eaLnBrk="1" hangingPunct="1"/>
            <a:r>
              <a:rPr lang="en-US" altLang="en-US" b="1" dirty="0">
                <a:solidFill>
                  <a:srgbClr val="FF5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</a:t>
            </a:r>
            <a:r>
              <a:rPr lang="en-US" alt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= -.0101 x 2</a:t>
            </a:r>
            <a:r>
              <a:rPr lang="en-US" altLang="en-US" b="1" baseline="30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0</a:t>
            </a:r>
          </a:p>
          <a:p>
            <a:pPr eaLnBrk="1" hangingPunct="1"/>
            <a:r>
              <a:rPr lang="en-US" alt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= -.101   x 2</a:t>
            </a:r>
            <a:r>
              <a:rPr lang="en-US" altLang="en-US" b="1" baseline="30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-1</a:t>
            </a:r>
            <a:r>
              <a:rPr lang="en-US" alt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th-TH" alt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1116013" y="333375"/>
            <a:ext cx="1192955" cy="569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en-US" alt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0.3125</a:t>
            </a:r>
          </a:p>
          <a:p>
            <a:pPr eaLnBrk="1" hangingPunct="1"/>
            <a:r>
              <a:rPr lang="en-US" alt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x        2</a:t>
            </a:r>
          </a:p>
          <a:p>
            <a:pPr eaLnBrk="1" hangingPunct="1"/>
            <a:r>
              <a:rPr lang="en-US" alt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----------</a:t>
            </a:r>
          </a:p>
          <a:p>
            <a:pPr eaLnBrk="1" hangingPunct="1"/>
            <a:r>
              <a:rPr lang="en-US" altLang="en-US" b="1" dirty="0">
                <a:solidFill>
                  <a:srgbClr val="FF5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0 </a:t>
            </a:r>
            <a:r>
              <a:rPr lang="en-US" alt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6250  </a:t>
            </a:r>
          </a:p>
          <a:p>
            <a:pPr eaLnBrk="1" hangingPunct="1"/>
            <a:r>
              <a:rPr lang="en-US" alt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x        2</a:t>
            </a:r>
          </a:p>
          <a:p>
            <a:pPr eaLnBrk="1" hangingPunct="1"/>
            <a:r>
              <a:rPr lang="en-US" alt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----------</a:t>
            </a:r>
          </a:p>
          <a:p>
            <a:pPr eaLnBrk="1" hangingPunct="1"/>
            <a:r>
              <a:rPr lang="en-US" altLang="en-US" b="1" dirty="0">
                <a:solidFill>
                  <a:srgbClr val="FF5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en-US" alt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2500</a:t>
            </a:r>
          </a:p>
          <a:p>
            <a:pPr eaLnBrk="1" hangingPunct="1"/>
            <a:r>
              <a:rPr lang="en-US" alt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x        2</a:t>
            </a:r>
          </a:p>
          <a:p>
            <a:pPr eaLnBrk="1" hangingPunct="1"/>
            <a:r>
              <a:rPr lang="en-US" alt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---------- </a:t>
            </a:r>
          </a:p>
          <a:p>
            <a:pPr eaLnBrk="1" hangingPunct="1"/>
            <a:r>
              <a:rPr lang="en-US" altLang="en-US" b="1" dirty="0">
                <a:solidFill>
                  <a:srgbClr val="FF5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0</a:t>
            </a:r>
            <a:r>
              <a:rPr lang="en-US" alt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5000</a:t>
            </a:r>
          </a:p>
          <a:p>
            <a:pPr eaLnBrk="1" hangingPunct="1"/>
            <a:r>
              <a:rPr lang="en-US" alt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X        2</a:t>
            </a:r>
          </a:p>
          <a:p>
            <a:pPr eaLnBrk="1" hangingPunct="1"/>
            <a:r>
              <a:rPr lang="en-US" alt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----------</a:t>
            </a:r>
          </a:p>
          <a:p>
            <a:pPr eaLnBrk="1" hangingPunct="1"/>
            <a:r>
              <a:rPr lang="en-US" altLang="en-US" b="1" dirty="0">
                <a:solidFill>
                  <a:srgbClr val="FF5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 </a:t>
            </a:r>
            <a:r>
              <a:rPr lang="en-US" alt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alt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0000 </a:t>
            </a:r>
            <a:endParaRPr lang="th-TH" alt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5062" name="AutoShape 6"/>
          <p:cNvSpPr>
            <a:spLocks noChangeArrowheads="1"/>
          </p:cNvSpPr>
          <p:nvPr/>
        </p:nvSpPr>
        <p:spPr bwMode="auto">
          <a:xfrm>
            <a:off x="611188" y="620713"/>
            <a:ext cx="360362" cy="5329237"/>
          </a:xfrm>
          <a:prstGeom prst="downArrow">
            <a:avLst>
              <a:gd name="adj1" fmla="val 50000"/>
              <a:gd name="adj2" fmla="val 3697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40981" name="Group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4006398"/>
              </p:ext>
            </p:extLst>
          </p:nvPr>
        </p:nvGraphicFramePr>
        <p:xfrm>
          <a:off x="2627784" y="4599905"/>
          <a:ext cx="5495925" cy="536575"/>
        </p:xfrm>
        <a:graphic>
          <a:graphicData uri="http://schemas.openxmlformats.org/drawingml/2006/table">
            <a:tbl>
              <a:tblPr/>
              <a:tblGrid>
                <a:gridCol w="936625"/>
                <a:gridCol w="2401888"/>
                <a:gridCol w="981075"/>
                <a:gridCol w="1176337"/>
              </a:tblGrid>
              <a:tr h="536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kumimoji="0" lang="th-TH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101000000</a:t>
                      </a:r>
                      <a:endParaRPr kumimoji="0" lang="th-TH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kumimoji="0" lang="th-TH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00001</a:t>
                      </a:r>
                      <a:endParaRPr kumimoji="0" lang="th-TH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5075" name="Text Box 33"/>
          <p:cNvSpPr txBox="1">
            <a:spLocks noChangeArrowheads="1"/>
          </p:cNvSpPr>
          <p:nvPr/>
        </p:nvSpPr>
        <p:spPr bwMode="auto">
          <a:xfrm>
            <a:off x="4608984" y="3302918"/>
            <a:ext cx="1306768" cy="52322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5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-.101 x 2</a:t>
            </a:r>
            <a:r>
              <a:rPr lang="en-US" altLang="en-US" b="1" baseline="30000">
                <a:solidFill>
                  <a:srgbClr val="FF5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-1</a:t>
            </a:r>
            <a:endParaRPr lang="th-TH" altLang="en-US" b="1" baseline="30000">
              <a:solidFill>
                <a:srgbClr val="FF505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5076" name="Text Box 34"/>
          <p:cNvSpPr txBox="1">
            <a:spLocks noChangeArrowheads="1"/>
          </p:cNvSpPr>
          <p:nvPr/>
        </p:nvSpPr>
        <p:spPr bwMode="auto">
          <a:xfrm>
            <a:off x="2664297" y="524760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th-TH" altLang="en-US" sz="2000" b="1">
                <a:latin typeface="TH SarabunPSK" panose="020B0500040200020003" pitchFamily="34" charset="-34"/>
                <a:cs typeface="TH SarabunPSK" panose="020B0500040200020003" pitchFamily="34" charset="-34"/>
              </a:rPr>
              <a:t>เครื่องหมายของ</a:t>
            </a:r>
          </a:p>
          <a:p>
            <a:pPr eaLnBrk="1" hangingPunct="1"/>
            <a:r>
              <a:rPr lang="en-US" altLang="en-US" sz="2000" b="1">
                <a:latin typeface="TH SarabunPSK" panose="020B0500040200020003" pitchFamily="34" charset="-34"/>
                <a:cs typeface="TH SarabunPSK" panose="020B0500040200020003" pitchFamily="34" charset="-34"/>
              </a:rPr>
              <a:t>mantissa</a:t>
            </a:r>
            <a:endParaRPr lang="th-TH" altLang="en-US" sz="2000" b="1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5077" name="Rectangle 35"/>
          <p:cNvSpPr>
            <a:spLocks noChangeArrowheads="1"/>
          </p:cNvSpPr>
          <p:nvPr/>
        </p:nvSpPr>
        <p:spPr bwMode="auto">
          <a:xfrm>
            <a:off x="3780309" y="4166518"/>
            <a:ext cx="18002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en-US" altLang="en-US" sz="2000" b="1">
                <a:latin typeface="TH SarabunPSK" panose="020B0500040200020003" pitchFamily="34" charset="-34"/>
                <a:cs typeface="TH SarabunPSK" panose="020B0500040200020003" pitchFamily="34" charset="-34"/>
              </a:rPr>
              <a:t>mantissa 9 </a:t>
            </a:r>
            <a:r>
              <a:rPr lang="th-TH" altLang="en-US" sz="2000" b="1">
                <a:latin typeface="TH SarabunPSK" panose="020B0500040200020003" pitchFamily="34" charset="-34"/>
                <a:cs typeface="TH SarabunPSK" panose="020B0500040200020003" pitchFamily="34" charset="-34"/>
              </a:rPr>
              <a:t>บิต</a:t>
            </a:r>
          </a:p>
        </p:txBody>
      </p:sp>
      <p:sp>
        <p:nvSpPr>
          <p:cNvPr id="45078" name="Text Box 36"/>
          <p:cNvSpPr txBox="1">
            <a:spLocks noChangeArrowheads="1"/>
          </p:cNvSpPr>
          <p:nvPr/>
        </p:nvSpPr>
        <p:spPr bwMode="auto">
          <a:xfrm>
            <a:off x="5867872" y="5247605"/>
            <a:ext cx="130195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th-TH" altLang="en-US" sz="2000" b="1">
                <a:latin typeface="TH SarabunPSK" panose="020B0500040200020003" pitchFamily="34" charset="-34"/>
                <a:cs typeface="TH SarabunPSK" panose="020B0500040200020003" pitchFamily="34" charset="-34"/>
              </a:rPr>
              <a:t>เครื่องหมายของ</a:t>
            </a:r>
          </a:p>
          <a:p>
            <a:pPr eaLnBrk="1" hangingPunct="1"/>
            <a:r>
              <a:rPr lang="en-US" altLang="en-US" sz="2000" b="1">
                <a:latin typeface="TH SarabunPSK" panose="020B0500040200020003" pitchFamily="34" charset="-34"/>
                <a:cs typeface="TH SarabunPSK" panose="020B0500040200020003" pitchFamily="34" charset="-34"/>
              </a:rPr>
              <a:t>exponent</a:t>
            </a:r>
            <a:endParaRPr lang="th-TH" altLang="en-US" sz="2000" b="1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5079" name="Rectangle 37"/>
          <p:cNvSpPr>
            <a:spLocks noChangeArrowheads="1"/>
          </p:cNvSpPr>
          <p:nvPr/>
        </p:nvSpPr>
        <p:spPr bwMode="auto">
          <a:xfrm>
            <a:off x="6804497" y="4166518"/>
            <a:ext cx="18716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en-US" altLang="en-US" sz="2000" b="1">
                <a:latin typeface="TH SarabunPSK" panose="020B0500040200020003" pitchFamily="34" charset="-34"/>
                <a:cs typeface="TH SarabunPSK" panose="020B0500040200020003" pitchFamily="34" charset="-34"/>
              </a:rPr>
              <a:t>exponent 5 </a:t>
            </a:r>
            <a:r>
              <a:rPr lang="th-TH" altLang="en-US" sz="2000" b="1">
                <a:latin typeface="TH SarabunPSK" panose="020B0500040200020003" pitchFamily="34" charset="-34"/>
                <a:cs typeface="TH SarabunPSK" panose="020B0500040200020003" pitchFamily="34" charset="-34"/>
              </a:rPr>
              <a:t>บิต</a:t>
            </a:r>
          </a:p>
        </p:txBody>
      </p:sp>
    </p:spTree>
    <p:extLst>
      <p:ext uri="{BB962C8B-B14F-4D97-AF65-F5344CB8AC3E}">
        <p14:creationId xmlns:p14="http://schemas.microsoft.com/office/powerpoint/2010/main" val="263488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ตัวยึดวันที่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9858804C-BAD8-4E08-9F32-C4A48A18AF45}" type="datetime1">
              <a:rPr lang="th-TH" altLang="en-US" sz="1400" smtClean="0"/>
              <a:pPr eaLnBrk="1" hangingPunct="1"/>
              <a:t>26/01/60</a:t>
            </a:fld>
            <a:endParaRPr lang="th-TH" altLang="en-US" sz="1400" smtClean="0"/>
          </a:p>
        </p:txBody>
      </p:sp>
      <p:sp>
        <p:nvSpPr>
          <p:cNvPr id="46083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009F8AF0-F67F-47DD-BAA9-1A03C37B8300}" type="slidenum">
              <a:rPr lang="en-US" altLang="en-US" sz="1400"/>
              <a:pPr eaLnBrk="1" hangingPunct="1"/>
              <a:t>13</a:t>
            </a:fld>
            <a:endParaRPr lang="th-TH" altLang="en-US" sz="1400"/>
          </a:p>
        </p:txBody>
      </p:sp>
      <p:graphicFrame>
        <p:nvGraphicFramePr>
          <p:cNvPr id="11981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4720130"/>
              </p:ext>
            </p:extLst>
          </p:nvPr>
        </p:nvGraphicFramePr>
        <p:xfrm>
          <a:off x="1854498" y="2289333"/>
          <a:ext cx="5495925" cy="536575"/>
        </p:xfrm>
        <a:graphic>
          <a:graphicData uri="http://schemas.openxmlformats.org/drawingml/2006/table">
            <a:tbl>
              <a:tblPr/>
              <a:tblGrid>
                <a:gridCol w="936625"/>
                <a:gridCol w="2401888"/>
                <a:gridCol w="981075"/>
                <a:gridCol w="1176337"/>
              </a:tblGrid>
              <a:tr h="536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6096" name="Text Box 16"/>
          <p:cNvSpPr txBox="1">
            <a:spLocks noChangeArrowheads="1"/>
          </p:cNvSpPr>
          <p:nvPr/>
        </p:nvSpPr>
        <p:spPr bwMode="auto">
          <a:xfrm>
            <a:off x="1565573" y="2937033"/>
            <a:ext cx="171028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th-TH" alt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เครื่องหมายของ</a:t>
            </a:r>
          </a:p>
          <a:p>
            <a:pPr eaLnBrk="1" hangingPunct="1"/>
            <a:r>
              <a:rPr lang="en-US" alt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mantissa</a:t>
            </a:r>
            <a:endParaRPr lang="th-TH" altLang="en-US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6097" name="Rectangle 17"/>
          <p:cNvSpPr>
            <a:spLocks noChangeArrowheads="1"/>
          </p:cNvSpPr>
          <p:nvPr/>
        </p:nvSpPr>
        <p:spPr bwMode="auto">
          <a:xfrm>
            <a:off x="3007023" y="1855946"/>
            <a:ext cx="20161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en-US" altLang="en-US" sz="2400" b="1">
                <a:latin typeface="TH SarabunPSK" panose="020B0500040200020003" pitchFamily="34" charset="-34"/>
                <a:cs typeface="TH SarabunPSK" panose="020B0500040200020003" pitchFamily="34" charset="-34"/>
              </a:rPr>
              <a:t>mantissa 22 </a:t>
            </a:r>
            <a:r>
              <a:rPr lang="th-TH" altLang="en-US" sz="2400" b="1">
                <a:latin typeface="TH SarabunPSK" panose="020B0500040200020003" pitchFamily="34" charset="-34"/>
                <a:cs typeface="TH SarabunPSK" panose="020B0500040200020003" pitchFamily="34" charset="-34"/>
              </a:rPr>
              <a:t>บิต</a:t>
            </a:r>
          </a:p>
        </p:txBody>
      </p:sp>
      <p:sp>
        <p:nvSpPr>
          <p:cNvPr id="46098" name="Text Box 18"/>
          <p:cNvSpPr txBox="1">
            <a:spLocks noChangeArrowheads="1"/>
          </p:cNvSpPr>
          <p:nvPr/>
        </p:nvSpPr>
        <p:spPr bwMode="auto">
          <a:xfrm>
            <a:off x="5094586" y="2937033"/>
            <a:ext cx="152638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th-TH" altLang="en-US" sz="2400" b="1">
                <a:latin typeface="TH SarabunPSK" panose="020B0500040200020003" pitchFamily="34" charset="-34"/>
                <a:cs typeface="TH SarabunPSK" panose="020B0500040200020003" pitchFamily="34" charset="-34"/>
              </a:rPr>
              <a:t>เครื่องหมายของ</a:t>
            </a:r>
          </a:p>
          <a:p>
            <a:pPr eaLnBrk="1" hangingPunct="1"/>
            <a:r>
              <a:rPr lang="en-US" altLang="en-US" sz="2400" b="1">
                <a:latin typeface="TH SarabunPSK" panose="020B0500040200020003" pitchFamily="34" charset="-34"/>
                <a:cs typeface="TH SarabunPSK" panose="020B0500040200020003" pitchFamily="34" charset="-34"/>
              </a:rPr>
              <a:t>exponent</a:t>
            </a:r>
            <a:endParaRPr lang="th-TH" altLang="en-US" sz="2400" b="1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6099" name="Rectangle 19"/>
          <p:cNvSpPr>
            <a:spLocks noChangeArrowheads="1"/>
          </p:cNvSpPr>
          <p:nvPr/>
        </p:nvSpPr>
        <p:spPr bwMode="auto">
          <a:xfrm>
            <a:off x="5959773" y="1857533"/>
            <a:ext cx="18716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en-US" altLang="en-US" sz="2400" b="1">
                <a:latin typeface="TH SarabunPSK" panose="020B0500040200020003" pitchFamily="34" charset="-34"/>
                <a:cs typeface="TH SarabunPSK" panose="020B0500040200020003" pitchFamily="34" charset="-34"/>
              </a:rPr>
              <a:t>exponent 8 </a:t>
            </a:r>
            <a:r>
              <a:rPr lang="th-TH" altLang="en-US" sz="2400" b="1">
                <a:latin typeface="TH SarabunPSK" panose="020B0500040200020003" pitchFamily="34" charset="-34"/>
                <a:cs typeface="TH SarabunPSK" panose="020B0500040200020003" pitchFamily="34" charset="-34"/>
              </a:rPr>
              <a:t>บิต</a:t>
            </a:r>
          </a:p>
        </p:txBody>
      </p:sp>
      <p:graphicFrame>
        <p:nvGraphicFramePr>
          <p:cNvPr id="119828" name="Group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2590662"/>
              </p:ext>
            </p:extLst>
          </p:nvPr>
        </p:nvGraphicFramePr>
        <p:xfrm>
          <a:off x="1783061" y="4881721"/>
          <a:ext cx="5495925" cy="536575"/>
        </p:xfrm>
        <a:graphic>
          <a:graphicData uri="http://schemas.openxmlformats.org/drawingml/2006/table">
            <a:tbl>
              <a:tblPr/>
              <a:tblGrid>
                <a:gridCol w="936625"/>
                <a:gridCol w="2401887"/>
                <a:gridCol w="981075"/>
                <a:gridCol w="1176338"/>
              </a:tblGrid>
              <a:tr h="536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6112" name="Text Box 32"/>
          <p:cNvSpPr txBox="1">
            <a:spLocks noChangeArrowheads="1"/>
          </p:cNvSpPr>
          <p:nvPr/>
        </p:nvSpPr>
        <p:spPr bwMode="auto">
          <a:xfrm>
            <a:off x="1494136" y="5529421"/>
            <a:ext cx="178172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th-TH" alt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เครื่องหมายของ</a:t>
            </a:r>
          </a:p>
          <a:p>
            <a:pPr eaLnBrk="1" hangingPunct="1"/>
            <a:r>
              <a:rPr lang="en-US" alt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mantissa</a:t>
            </a:r>
            <a:endParaRPr lang="th-TH" altLang="en-US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6113" name="Rectangle 33"/>
          <p:cNvSpPr>
            <a:spLocks noChangeArrowheads="1"/>
          </p:cNvSpPr>
          <p:nvPr/>
        </p:nvSpPr>
        <p:spPr bwMode="auto">
          <a:xfrm>
            <a:off x="2935586" y="4448333"/>
            <a:ext cx="20161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en-US" altLang="en-US" sz="2400" b="1">
                <a:latin typeface="TH SarabunPSK" panose="020B0500040200020003" pitchFamily="34" charset="-34"/>
                <a:cs typeface="TH SarabunPSK" panose="020B0500040200020003" pitchFamily="34" charset="-34"/>
              </a:rPr>
              <a:t>mantissa 52 </a:t>
            </a:r>
            <a:r>
              <a:rPr lang="th-TH" altLang="en-US" sz="2400" b="1">
                <a:latin typeface="TH SarabunPSK" panose="020B0500040200020003" pitchFamily="34" charset="-34"/>
                <a:cs typeface="TH SarabunPSK" panose="020B0500040200020003" pitchFamily="34" charset="-34"/>
              </a:rPr>
              <a:t>บิต</a:t>
            </a:r>
          </a:p>
        </p:txBody>
      </p:sp>
      <p:sp>
        <p:nvSpPr>
          <p:cNvPr id="46114" name="Text Box 34"/>
          <p:cNvSpPr txBox="1">
            <a:spLocks noChangeArrowheads="1"/>
          </p:cNvSpPr>
          <p:nvPr/>
        </p:nvSpPr>
        <p:spPr bwMode="auto">
          <a:xfrm>
            <a:off x="5023148" y="5529421"/>
            <a:ext cx="152638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th-TH" altLang="en-US" sz="2400" b="1">
                <a:latin typeface="TH SarabunPSK" panose="020B0500040200020003" pitchFamily="34" charset="-34"/>
                <a:cs typeface="TH SarabunPSK" panose="020B0500040200020003" pitchFamily="34" charset="-34"/>
              </a:rPr>
              <a:t>เครื่องหมายของ</a:t>
            </a:r>
          </a:p>
          <a:p>
            <a:pPr eaLnBrk="1" hangingPunct="1"/>
            <a:r>
              <a:rPr lang="en-US" altLang="en-US" sz="2400" b="1">
                <a:latin typeface="TH SarabunPSK" panose="020B0500040200020003" pitchFamily="34" charset="-34"/>
                <a:cs typeface="TH SarabunPSK" panose="020B0500040200020003" pitchFamily="34" charset="-34"/>
              </a:rPr>
              <a:t>exponent</a:t>
            </a:r>
            <a:endParaRPr lang="th-TH" altLang="en-US" sz="2400" b="1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6115" name="Rectangle 35"/>
          <p:cNvSpPr>
            <a:spLocks noChangeArrowheads="1"/>
          </p:cNvSpPr>
          <p:nvPr/>
        </p:nvSpPr>
        <p:spPr bwMode="auto">
          <a:xfrm>
            <a:off x="5815311" y="4449921"/>
            <a:ext cx="18716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en-US" altLang="en-US" sz="2400" b="1">
                <a:latin typeface="TH SarabunPSK" panose="020B0500040200020003" pitchFamily="34" charset="-34"/>
                <a:cs typeface="TH SarabunPSK" panose="020B0500040200020003" pitchFamily="34" charset="-34"/>
              </a:rPr>
              <a:t>exponent 10 </a:t>
            </a:r>
            <a:r>
              <a:rPr lang="th-TH" altLang="en-US" sz="2400" b="1">
                <a:latin typeface="TH SarabunPSK" panose="020B0500040200020003" pitchFamily="34" charset="-34"/>
                <a:cs typeface="TH SarabunPSK" panose="020B0500040200020003" pitchFamily="34" charset="-34"/>
              </a:rPr>
              <a:t>บิต</a:t>
            </a:r>
          </a:p>
        </p:txBody>
      </p:sp>
      <p:sp>
        <p:nvSpPr>
          <p:cNvPr id="46116" name="Text Box 36"/>
          <p:cNvSpPr txBox="1">
            <a:spLocks noChangeArrowheads="1"/>
          </p:cNvSpPr>
          <p:nvPr/>
        </p:nvSpPr>
        <p:spPr bwMode="auto">
          <a:xfrm>
            <a:off x="732899" y="714325"/>
            <a:ext cx="440537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en-US" alt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IEEE standards for floating-point</a:t>
            </a:r>
            <a:endParaRPr lang="th-TH" alt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447013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b="1"/>
              <a:t>การแทนค่าอักขระ</a:t>
            </a:r>
          </a:p>
        </p:txBody>
      </p:sp>
      <p:sp>
        <p:nvSpPr>
          <p:cNvPr id="54276" name="Line 4"/>
          <p:cNvSpPr>
            <a:spLocks noChangeShapeType="1"/>
          </p:cNvSpPr>
          <p:nvPr/>
        </p:nvSpPr>
        <p:spPr bwMode="auto">
          <a:xfrm>
            <a:off x="4859338" y="6453188"/>
            <a:ext cx="4284662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5260975" y="6515100"/>
            <a:ext cx="34242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14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กาญจนา  ทองบุญนาค สาขาวิชาคอมพิวเตอร์</a:t>
            </a:r>
          </a:p>
        </p:txBody>
      </p:sp>
      <p:sp>
        <p:nvSpPr>
          <p:cNvPr id="54282" name="Rectangle 10"/>
          <p:cNvSpPr>
            <a:spLocks noChangeArrowheads="1"/>
          </p:cNvSpPr>
          <p:nvPr/>
        </p:nvSpPr>
        <p:spPr bwMode="auto">
          <a:xfrm>
            <a:off x="976313" y="1816100"/>
            <a:ext cx="7772400" cy="326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sz="3600" b="1">
                <a:latin typeface="Angsana New" pitchFamily="18" charset="-34"/>
              </a:rPr>
              <a:t>8 </a:t>
            </a:r>
            <a:r>
              <a:rPr lang="th-TH" sz="3600" b="1">
                <a:latin typeface="Angsana New" pitchFamily="18" charset="-34"/>
              </a:rPr>
              <a:t>บิต แทน 1 อักขระ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th-TH" sz="3600" b="1">
                <a:latin typeface="Angsana New" pitchFamily="18" charset="-34"/>
              </a:rPr>
              <a:t>รหัสอักขระมาตรฐานคือ </a:t>
            </a:r>
            <a:r>
              <a:rPr lang="en-US" sz="3600" b="1">
                <a:latin typeface="Angsana New" pitchFamily="18" charset="-34"/>
              </a:rPr>
              <a:t>ASCII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th-TH" sz="3600" b="1">
                <a:latin typeface="Angsana New" pitchFamily="18" charset="-34"/>
              </a:rPr>
              <a:t>ใช้ 128 ค่าแรก สำหรับอักษรภาษาอังกฤษและสัญลักษณ์พิเศษ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th-TH" sz="3600" b="1">
                <a:latin typeface="Angsana New" pitchFamily="18" charset="-34"/>
              </a:rPr>
              <a:t>ส่วนที่เหลือสำหรับภาษาอื่น ๆ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th-TH" sz="3600" b="1">
              <a:latin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b="1"/>
              <a:t>การแทนสายอักขระหรือสตริง</a:t>
            </a:r>
          </a:p>
        </p:txBody>
      </p:sp>
      <p:sp>
        <p:nvSpPr>
          <p:cNvPr id="71683" name="Line 3"/>
          <p:cNvSpPr>
            <a:spLocks noChangeShapeType="1"/>
          </p:cNvSpPr>
          <p:nvPr/>
        </p:nvSpPr>
        <p:spPr bwMode="auto">
          <a:xfrm>
            <a:off x="4859338" y="6453188"/>
            <a:ext cx="4284662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5260975" y="6515100"/>
            <a:ext cx="34242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14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กาญจนา  ทองบุญนาค สาขาวิชาคอมพิวเตอร์</a:t>
            </a:r>
          </a:p>
        </p:txBody>
      </p:sp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914400" y="1600200"/>
            <a:ext cx="7772400" cy="434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sz="3600" b="1">
                <a:latin typeface="Angsana New" pitchFamily="18" charset="-34"/>
              </a:rPr>
              <a:t>array 1 </a:t>
            </a:r>
            <a:r>
              <a:rPr lang="th-TH" sz="3600" b="1">
                <a:latin typeface="Angsana New" pitchFamily="18" charset="-34"/>
              </a:rPr>
              <a:t>มิติของอักขระ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th-TH" sz="3600" b="1">
                <a:latin typeface="Angsana New" pitchFamily="18" charset="-34"/>
              </a:rPr>
              <a:t>จบด้วยอักขระ </a:t>
            </a:r>
            <a:r>
              <a:rPr lang="en-US" sz="3600" b="1">
                <a:latin typeface="Angsana New" pitchFamily="18" charset="-34"/>
              </a:rPr>
              <a:t>NUL (ASCII 0) </a:t>
            </a:r>
            <a:r>
              <a:rPr lang="th-TH" sz="3600" b="1">
                <a:latin typeface="Angsana New" pitchFamily="18" charset="-34"/>
              </a:rPr>
              <a:t>หรือเขียนในภาษาซี </a:t>
            </a:r>
            <a:r>
              <a:rPr lang="en-US" sz="3600" b="1">
                <a:latin typeface="Angsana New" pitchFamily="18" charset="-34"/>
              </a:rPr>
              <a:t>‘\0’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th-TH" sz="3600" b="1">
                <a:latin typeface="Angsana New" pitchFamily="18" charset="-34"/>
              </a:rPr>
              <a:t>ตัวอย่าง  </a:t>
            </a:r>
            <a:r>
              <a:rPr lang="en-US" sz="3600" b="1">
                <a:latin typeface="Angsana New" pitchFamily="18" charset="-34"/>
              </a:rPr>
              <a:t>s1 </a:t>
            </a:r>
            <a:r>
              <a:rPr lang="th-TH" sz="3600" b="1">
                <a:latin typeface="Angsana New" pitchFamily="18" charset="-34"/>
              </a:rPr>
              <a:t>เก็บค่า </a:t>
            </a:r>
            <a:r>
              <a:rPr lang="en-US" sz="3600" b="1">
                <a:latin typeface="Angsana New" pitchFamily="18" charset="-34"/>
              </a:rPr>
              <a:t>“good bye!”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3600" b="1">
                <a:latin typeface="Angsana New" pitchFamily="18" charset="-34"/>
              </a:rPr>
              <a:t>	</a:t>
            </a:r>
            <a:r>
              <a:rPr lang="th-TH" sz="3600" b="1">
                <a:latin typeface="Angsana New" pitchFamily="18" charset="-34"/>
              </a:rPr>
              <a:t>สตริง </a:t>
            </a:r>
            <a:r>
              <a:rPr lang="en-US" sz="3600" b="1">
                <a:latin typeface="Angsana New" pitchFamily="18" charset="-34"/>
              </a:rPr>
              <a:t>s1 </a:t>
            </a:r>
            <a:r>
              <a:rPr lang="th-TH" sz="3600" b="1">
                <a:latin typeface="Angsana New" pitchFamily="18" charset="-34"/>
              </a:rPr>
              <a:t>จะถูกจัดเก็บใน </a:t>
            </a:r>
            <a:r>
              <a:rPr lang="en-US" sz="3600" b="1">
                <a:latin typeface="Angsana New" pitchFamily="18" charset="-34"/>
              </a:rPr>
              <a:t>array </a:t>
            </a:r>
            <a:r>
              <a:rPr lang="th-TH" sz="3600" b="1">
                <a:latin typeface="Angsana New" pitchFamily="18" charset="-34"/>
              </a:rPr>
              <a:t>1 มิติ ได้ดังนี้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th-TH" sz="3600" b="1">
              <a:latin typeface="Angsana New" pitchFamily="18" charset="-34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sz="3600" b="1">
                <a:latin typeface="Angsana New" pitchFamily="18" charset="-34"/>
              </a:rPr>
              <a:t>String Processing </a:t>
            </a:r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sz="3500" b="1">
                <a:latin typeface="Angsana New" pitchFamily="18" charset="-34"/>
              </a:rPr>
              <a:t>String Searching</a:t>
            </a:r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sz="3500" b="1">
                <a:latin typeface="Angsana New" pitchFamily="18" charset="-34"/>
              </a:rPr>
              <a:t>Pattern Matching</a:t>
            </a:r>
            <a:endParaRPr lang="th-TH" sz="3500" b="1">
              <a:latin typeface="Angsana New" pitchFamily="18" charset="-34"/>
            </a:endParaRPr>
          </a:p>
        </p:txBody>
      </p:sp>
      <p:grpSp>
        <p:nvGrpSpPr>
          <p:cNvPr id="71751" name="Group 71"/>
          <p:cNvGrpSpPr>
            <a:grpSpLocks/>
          </p:cNvGrpSpPr>
          <p:nvPr/>
        </p:nvGrpSpPr>
        <p:grpSpPr bwMode="auto">
          <a:xfrm>
            <a:off x="1331913" y="4365625"/>
            <a:ext cx="6553200" cy="455613"/>
            <a:chOff x="884" y="3089"/>
            <a:chExt cx="4128" cy="287"/>
          </a:xfrm>
        </p:grpSpPr>
        <p:sp>
          <p:nvSpPr>
            <p:cNvPr id="71691" name="Rectangle 11"/>
            <p:cNvSpPr>
              <a:spLocks noChangeArrowheads="1"/>
            </p:cNvSpPr>
            <p:nvPr/>
          </p:nvSpPr>
          <p:spPr bwMode="auto">
            <a:xfrm>
              <a:off x="2590" y="3089"/>
              <a:ext cx="426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endParaRPr lang="th-TH" sz="2400"/>
            </a:p>
          </p:txBody>
        </p:sp>
        <p:sp>
          <p:nvSpPr>
            <p:cNvPr id="71690" name="Rectangle 10"/>
            <p:cNvSpPr>
              <a:spLocks noChangeArrowheads="1"/>
            </p:cNvSpPr>
            <p:nvPr/>
          </p:nvSpPr>
          <p:spPr bwMode="auto">
            <a:xfrm>
              <a:off x="2163" y="3089"/>
              <a:ext cx="427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sz="2400"/>
                <a:t>d</a:t>
              </a:r>
              <a:endParaRPr lang="th-TH" sz="2400"/>
            </a:p>
          </p:txBody>
        </p:sp>
        <p:sp>
          <p:nvSpPr>
            <p:cNvPr id="71689" name="Rectangle 9"/>
            <p:cNvSpPr>
              <a:spLocks noChangeArrowheads="1"/>
            </p:cNvSpPr>
            <p:nvPr/>
          </p:nvSpPr>
          <p:spPr bwMode="auto">
            <a:xfrm>
              <a:off x="1737" y="3089"/>
              <a:ext cx="426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sz="2400"/>
                <a:t>o</a:t>
              </a:r>
              <a:endParaRPr lang="th-TH" sz="2400"/>
            </a:p>
          </p:txBody>
        </p:sp>
        <p:sp>
          <p:nvSpPr>
            <p:cNvPr id="71688" name="Rectangle 8"/>
            <p:cNvSpPr>
              <a:spLocks noChangeArrowheads="1"/>
            </p:cNvSpPr>
            <p:nvPr/>
          </p:nvSpPr>
          <p:spPr bwMode="auto">
            <a:xfrm>
              <a:off x="1310" y="3089"/>
              <a:ext cx="427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sz="2400"/>
                <a:t>o</a:t>
              </a:r>
              <a:endParaRPr lang="th-TH" sz="2400"/>
            </a:p>
          </p:txBody>
        </p:sp>
        <p:sp>
          <p:nvSpPr>
            <p:cNvPr id="71687" name="Rectangle 7"/>
            <p:cNvSpPr>
              <a:spLocks noChangeArrowheads="1"/>
            </p:cNvSpPr>
            <p:nvPr/>
          </p:nvSpPr>
          <p:spPr bwMode="auto">
            <a:xfrm>
              <a:off x="884" y="3089"/>
              <a:ext cx="426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sz="2400"/>
                <a:t>g</a:t>
              </a:r>
              <a:endParaRPr lang="th-TH" sz="2400"/>
            </a:p>
          </p:txBody>
        </p:sp>
        <p:sp>
          <p:nvSpPr>
            <p:cNvPr id="71692" name="Line 12"/>
            <p:cNvSpPr>
              <a:spLocks noChangeShapeType="1"/>
            </p:cNvSpPr>
            <p:nvPr/>
          </p:nvSpPr>
          <p:spPr bwMode="auto">
            <a:xfrm>
              <a:off x="884" y="3089"/>
              <a:ext cx="213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71693" name="Line 13"/>
            <p:cNvSpPr>
              <a:spLocks noChangeShapeType="1"/>
            </p:cNvSpPr>
            <p:nvPr/>
          </p:nvSpPr>
          <p:spPr bwMode="auto">
            <a:xfrm>
              <a:off x="884" y="3376"/>
              <a:ext cx="213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71694" name="Line 14"/>
            <p:cNvSpPr>
              <a:spLocks noChangeShapeType="1"/>
            </p:cNvSpPr>
            <p:nvPr/>
          </p:nvSpPr>
          <p:spPr bwMode="auto">
            <a:xfrm>
              <a:off x="884" y="3089"/>
              <a:ext cx="0" cy="28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71695" name="Line 15"/>
            <p:cNvSpPr>
              <a:spLocks noChangeShapeType="1"/>
            </p:cNvSpPr>
            <p:nvPr/>
          </p:nvSpPr>
          <p:spPr bwMode="auto">
            <a:xfrm>
              <a:off x="1310" y="3089"/>
              <a:ext cx="0" cy="2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71696" name="Line 16"/>
            <p:cNvSpPr>
              <a:spLocks noChangeShapeType="1"/>
            </p:cNvSpPr>
            <p:nvPr/>
          </p:nvSpPr>
          <p:spPr bwMode="auto">
            <a:xfrm>
              <a:off x="1737" y="3089"/>
              <a:ext cx="0" cy="2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71697" name="Line 17"/>
            <p:cNvSpPr>
              <a:spLocks noChangeShapeType="1"/>
            </p:cNvSpPr>
            <p:nvPr/>
          </p:nvSpPr>
          <p:spPr bwMode="auto">
            <a:xfrm>
              <a:off x="2163" y="3089"/>
              <a:ext cx="0" cy="2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71698" name="Line 18"/>
            <p:cNvSpPr>
              <a:spLocks noChangeShapeType="1"/>
            </p:cNvSpPr>
            <p:nvPr/>
          </p:nvSpPr>
          <p:spPr bwMode="auto">
            <a:xfrm>
              <a:off x="2590" y="3089"/>
              <a:ext cx="0" cy="2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71699" name="Line 19"/>
            <p:cNvSpPr>
              <a:spLocks noChangeShapeType="1"/>
            </p:cNvSpPr>
            <p:nvPr/>
          </p:nvSpPr>
          <p:spPr bwMode="auto">
            <a:xfrm>
              <a:off x="3016" y="3089"/>
              <a:ext cx="0" cy="28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71734" name="Rectangle 54"/>
            <p:cNvSpPr>
              <a:spLocks noChangeArrowheads="1"/>
            </p:cNvSpPr>
            <p:nvPr/>
          </p:nvSpPr>
          <p:spPr bwMode="auto">
            <a:xfrm>
              <a:off x="4612" y="3089"/>
              <a:ext cx="400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sz="2400"/>
                <a:t>\0</a:t>
              </a:r>
              <a:endParaRPr lang="th-TH" sz="2400"/>
            </a:p>
          </p:txBody>
        </p:sp>
        <p:sp>
          <p:nvSpPr>
            <p:cNvPr id="71735" name="Rectangle 55"/>
            <p:cNvSpPr>
              <a:spLocks noChangeArrowheads="1"/>
            </p:cNvSpPr>
            <p:nvPr/>
          </p:nvSpPr>
          <p:spPr bwMode="auto">
            <a:xfrm>
              <a:off x="4211" y="3089"/>
              <a:ext cx="401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sz="2400"/>
                <a:t>!</a:t>
              </a:r>
              <a:endParaRPr lang="th-TH" sz="2400"/>
            </a:p>
          </p:txBody>
        </p:sp>
        <p:sp>
          <p:nvSpPr>
            <p:cNvPr id="71736" name="Rectangle 56"/>
            <p:cNvSpPr>
              <a:spLocks noChangeArrowheads="1"/>
            </p:cNvSpPr>
            <p:nvPr/>
          </p:nvSpPr>
          <p:spPr bwMode="auto">
            <a:xfrm>
              <a:off x="3811" y="3089"/>
              <a:ext cx="400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sz="2400"/>
                <a:t>e</a:t>
              </a:r>
              <a:endParaRPr lang="th-TH" sz="2400"/>
            </a:p>
          </p:txBody>
        </p:sp>
        <p:sp>
          <p:nvSpPr>
            <p:cNvPr id="71737" name="Rectangle 57"/>
            <p:cNvSpPr>
              <a:spLocks noChangeArrowheads="1"/>
            </p:cNvSpPr>
            <p:nvPr/>
          </p:nvSpPr>
          <p:spPr bwMode="auto">
            <a:xfrm>
              <a:off x="3410" y="3089"/>
              <a:ext cx="401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sz="2400"/>
                <a:t>y</a:t>
              </a:r>
              <a:endParaRPr lang="th-TH" sz="2400"/>
            </a:p>
          </p:txBody>
        </p:sp>
        <p:sp>
          <p:nvSpPr>
            <p:cNvPr id="71738" name="Rectangle 58"/>
            <p:cNvSpPr>
              <a:spLocks noChangeArrowheads="1"/>
            </p:cNvSpPr>
            <p:nvPr/>
          </p:nvSpPr>
          <p:spPr bwMode="auto">
            <a:xfrm>
              <a:off x="3010" y="3089"/>
              <a:ext cx="400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sz="2400"/>
                <a:t>b</a:t>
              </a:r>
              <a:endParaRPr lang="th-TH" sz="2400"/>
            </a:p>
          </p:txBody>
        </p:sp>
        <p:sp>
          <p:nvSpPr>
            <p:cNvPr id="71739" name="Line 59"/>
            <p:cNvSpPr>
              <a:spLocks noChangeShapeType="1"/>
            </p:cNvSpPr>
            <p:nvPr/>
          </p:nvSpPr>
          <p:spPr bwMode="auto">
            <a:xfrm>
              <a:off x="3010" y="3089"/>
              <a:ext cx="200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71740" name="Line 60"/>
            <p:cNvSpPr>
              <a:spLocks noChangeShapeType="1"/>
            </p:cNvSpPr>
            <p:nvPr/>
          </p:nvSpPr>
          <p:spPr bwMode="auto">
            <a:xfrm>
              <a:off x="3010" y="3376"/>
              <a:ext cx="200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71741" name="Line 61"/>
            <p:cNvSpPr>
              <a:spLocks noChangeShapeType="1"/>
            </p:cNvSpPr>
            <p:nvPr/>
          </p:nvSpPr>
          <p:spPr bwMode="auto">
            <a:xfrm>
              <a:off x="3010" y="3089"/>
              <a:ext cx="0" cy="28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71742" name="Line 62"/>
            <p:cNvSpPr>
              <a:spLocks noChangeShapeType="1"/>
            </p:cNvSpPr>
            <p:nvPr/>
          </p:nvSpPr>
          <p:spPr bwMode="auto">
            <a:xfrm>
              <a:off x="3410" y="3089"/>
              <a:ext cx="0" cy="2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71743" name="Line 63"/>
            <p:cNvSpPr>
              <a:spLocks noChangeShapeType="1"/>
            </p:cNvSpPr>
            <p:nvPr/>
          </p:nvSpPr>
          <p:spPr bwMode="auto">
            <a:xfrm>
              <a:off x="3811" y="3089"/>
              <a:ext cx="0" cy="2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71744" name="Line 64"/>
            <p:cNvSpPr>
              <a:spLocks noChangeShapeType="1"/>
            </p:cNvSpPr>
            <p:nvPr/>
          </p:nvSpPr>
          <p:spPr bwMode="auto">
            <a:xfrm>
              <a:off x="4211" y="3089"/>
              <a:ext cx="0" cy="2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71745" name="Line 65"/>
            <p:cNvSpPr>
              <a:spLocks noChangeShapeType="1"/>
            </p:cNvSpPr>
            <p:nvPr/>
          </p:nvSpPr>
          <p:spPr bwMode="auto">
            <a:xfrm>
              <a:off x="4612" y="3089"/>
              <a:ext cx="0" cy="2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71746" name="Line 66"/>
            <p:cNvSpPr>
              <a:spLocks noChangeShapeType="1"/>
            </p:cNvSpPr>
            <p:nvPr/>
          </p:nvSpPr>
          <p:spPr bwMode="auto">
            <a:xfrm>
              <a:off x="5012" y="3089"/>
              <a:ext cx="0" cy="28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h-TH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b="1"/>
              <a:t>โครงสร้างข้อมูล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1628775"/>
            <a:ext cx="7772400" cy="4421188"/>
          </a:xfrm>
        </p:spPr>
        <p:txBody>
          <a:bodyPr/>
          <a:lstStyle/>
          <a:p>
            <a:r>
              <a:rPr lang="th-TH" sz="3600" b="1">
                <a:latin typeface="Angsana New" pitchFamily="18" charset="-34"/>
              </a:rPr>
              <a:t>หน่วยของข้อมูลที่มีรูปแบบการ </a:t>
            </a:r>
            <a:r>
              <a:rPr lang="en-US" sz="3600" b="1">
                <a:latin typeface="Angsana New" pitchFamily="18" charset="-34"/>
              </a:rPr>
              <a:t>organize </a:t>
            </a:r>
            <a:r>
              <a:rPr lang="th-TH" sz="3600" b="1">
                <a:latin typeface="Angsana New" pitchFamily="18" charset="-34"/>
              </a:rPr>
              <a:t>(จัดวาง) ในหน่วยความจำอย่างเหมาะสม และมีการกำหนดความสัมพันธ์ และความเชื่อมโยงทางตรรกะ (</a:t>
            </a:r>
            <a:r>
              <a:rPr lang="en-US" sz="3600" b="1">
                <a:latin typeface="Angsana New" pitchFamily="18" charset="-34"/>
              </a:rPr>
              <a:t>logic linkage) </a:t>
            </a:r>
            <a:r>
              <a:rPr lang="th-TH" sz="3600" b="1">
                <a:latin typeface="Angsana New" pitchFamily="18" charset="-34"/>
              </a:rPr>
              <a:t>เพื่อการนำมาประยุกต์ใช้งานในโปรแกรม</a:t>
            </a:r>
          </a:p>
          <a:p>
            <a:r>
              <a:rPr lang="th-TH" sz="3600" b="1">
                <a:latin typeface="Angsana New" pitchFamily="18" charset="-34"/>
              </a:rPr>
              <a:t>ค่าของข้อมูลอาจเป็นข้อมูลเชิงเดี่ยว เช่น จำนวนเต็ม อักขระ จำนวนจริง</a:t>
            </a:r>
          </a:p>
          <a:p>
            <a:r>
              <a:rPr lang="th-TH" sz="3600" b="1">
                <a:latin typeface="Angsana New" pitchFamily="18" charset="-34"/>
              </a:rPr>
              <a:t>ข้อมูลเชิงโครงสร้าง เช่น อะเรย์ เรคคอร์ด ลิงค์ลิสต์</a:t>
            </a:r>
          </a:p>
        </p:txBody>
      </p:sp>
      <p:sp>
        <p:nvSpPr>
          <p:cNvPr id="68612" name="Line 4"/>
          <p:cNvSpPr>
            <a:spLocks noChangeShapeType="1"/>
          </p:cNvSpPr>
          <p:nvPr/>
        </p:nvSpPr>
        <p:spPr bwMode="auto">
          <a:xfrm>
            <a:off x="4859338" y="6453188"/>
            <a:ext cx="4284662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5260975" y="6515100"/>
            <a:ext cx="34242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14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กาญจนา  ทองบุญนาค สาขาวิชาคอมพิวเตอร์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3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b="1"/>
              <a:t>การจัดเก็บข้อมูล</a:t>
            </a:r>
          </a:p>
        </p:txBody>
      </p:sp>
      <p:sp>
        <p:nvSpPr>
          <p:cNvPr id="50180" name="Line 4"/>
          <p:cNvSpPr>
            <a:spLocks noChangeShapeType="1"/>
          </p:cNvSpPr>
          <p:nvPr/>
        </p:nvSpPr>
        <p:spPr bwMode="auto">
          <a:xfrm>
            <a:off x="4859338" y="6453188"/>
            <a:ext cx="4284662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5260975" y="6515100"/>
            <a:ext cx="34242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14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กาญจนา  ทองบุญนาค สาขาวิชาคอมพิวเตอร์</a:t>
            </a:r>
          </a:p>
        </p:txBody>
      </p:sp>
      <p:sp>
        <p:nvSpPr>
          <p:cNvPr id="50190" name="Rectangle 14"/>
          <p:cNvSpPr>
            <a:spLocks noChangeArrowheads="1"/>
          </p:cNvSpPr>
          <p:nvPr/>
        </p:nvSpPr>
        <p:spPr bwMode="auto">
          <a:xfrm>
            <a:off x="1116013" y="1771650"/>
            <a:ext cx="7772400" cy="352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sz="3600" b="1">
                <a:latin typeface="Angsana New" pitchFamily="18" charset="-34"/>
              </a:rPr>
              <a:t>bit</a:t>
            </a:r>
            <a:r>
              <a:rPr lang="th-TH" sz="3600" b="1">
                <a:latin typeface="Angsana New" pitchFamily="18" charset="-34"/>
              </a:rPr>
              <a:t> </a:t>
            </a:r>
            <a:r>
              <a:rPr lang="en-US" sz="3600" b="1">
                <a:latin typeface="Angsana New" pitchFamily="18" charset="-34"/>
              </a:rPr>
              <a:t>: </a:t>
            </a:r>
            <a:r>
              <a:rPr lang="th-TH" sz="3600" b="1">
                <a:latin typeface="Angsana New" pitchFamily="18" charset="-34"/>
              </a:rPr>
              <a:t>หน่วยของข้อมูลที่เล็กที่สุด เป็น </a:t>
            </a:r>
            <a:r>
              <a:rPr lang="en-US" sz="3600" b="1">
                <a:latin typeface="Angsana New" pitchFamily="18" charset="-34"/>
              </a:rPr>
              <a:t>binary code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sz="3600" b="1">
                <a:latin typeface="Angsana New" pitchFamily="18" charset="-34"/>
              </a:rPr>
              <a:t>byte : 8 </a:t>
            </a:r>
            <a:r>
              <a:rPr lang="th-TH" sz="3600" b="1">
                <a:latin typeface="Angsana New" pitchFamily="18" charset="-34"/>
              </a:rPr>
              <a:t> </a:t>
            </a:r>
            <a:r>
              <a:rPr lang="en-US" sz="3600" b="1">
                <a:latin typeface="Angsana New" pitchFamily="18" charset="-34"/>
              </a:rPr>
              <a:t>bit = 1 byte = 2</a:t>
            </a:r>
            <a:r>
              <a:rPr lang="en-US" sz="3600" b="1" baseline="30000">
                <a:latin typeface="Angsana New" pitchFamily="18" charset="-34"/>
              </a:rPr>
              <a:t>8</a:t>
            </a:r>
            <a:r>
              <a:rPr lang="en-US" sz="3600" b="1">
                <a:latin typeface="Angsana New" pitchFamily="18" charset="-34"/>
              </a:rPr>
              <a:t> = 256 </a:t>
            </a:r>
            <a:r>
              <a:rPr lang="th-TH" sz="3600" b="1">
                <a:latin typeface="Angsana New" pitchFamily="18" charset="-34"/>
              </a:rPr>
              <a:t>ค่า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sz="3600" b="1">
                <a:latin typeface="Angsana New" pitchFamily="18" charset="-34"/>
              </a:rPr>
              <a:t>word : 16 bit = 2</a:t>
            </a:r>
            <a:r>
              <a:rPr lang="en-US" sz="3600" b="1" baseline="30000">
                <a:latin typeface="Angsana New" pitchFamily="18" charset="-34"/>
              </a:rPr>
              <a:t>16</a:t>
            </a:r>
            <a:r>
              <a:rPr lang="en-US" sz="3600" b="1">
                <a:latin typeface="Angsana New" pitchFamily="18" charset="-34"/>
              </a:rPr>
              <a:t> = 65536 </a:t>
            </a:r>
            <a:r>
              <a:rPr lang="th-TH" sz="3600" b="1">
                <a:latin typeface="Angsana New" pitchFamily="18" charset="-34"/>
              </a:rPr>
              <a:t>ค่า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th-TH" sz="3600" b="1">
                <a:latin typeface="Angsana New" pitchFamily="18" charset="-34"/>
              </a:rPr>
              <a:t>ดังนั้น จำนวนรหัสที่สามารถแทนค่าได้ หาได้จาก 2</a:t>
            </a:r>
            <a:r>
              <a:rPr lang="en-US" sz="3600" b="1" baseline="30000">
                <a:latin typeface="Angsana New" pitchFamily="18" charset="-34"/>
              </a:rPr>
              <a:t>n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th-TH" sz="3600" b="1">
                <a:latin typeface="Angsana New" pitchFamily="18" charset="-34"/>
              </a:rPr>
              <a:t>ข้อมูลแต่ละชนิดจะใช้ค่า </a:t>
            </a:r>
            <a:r>
              <a:rPr lang="en-US" sz="3600" b="1">
                <a:latin typeface="Angsana New" pitchFamily="18" charset="-34"/>
              </a:rPr>
              <a:t>n </a:t>
            </a:r>
            <a:r>
              <a:rPr lang="th-TH" sz="3600" b="1">
                <a:latin typeface="Angsana New" pitchFamily="18" charset="-34"/>
              </a:rPr>
              <a:t>ต่างกัน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b="1"/>
              <a:t>องค์ประกอบของข้อมูล</a:t>
            </a:r>
            <a:r>
              <a:rPr lang="th-TH"/>
              <a:t>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00113" y="2133600"/>
            <a:ext cx="7775575" cy="2879725"/>
          </a:xfrm>
        </p:spPr>
        <p:txBody>
          <a:bodyPr/>
          <a:lstStyle/>
          <a:p>
            <a:pPr lvl="1"/>
            <a:r>
              <a:rPr lang="en-US" sz="4000" b="1">
                <a:latin typeface="Angsana New" pitchFamily="18" charset="-34"/>
              </a:rPr>
              <a:t>Data Value : </a:t>
            </a:r>
            <a:r>
              <a:rPr lang="th-TH" sz="4000" b="1">
                <a:latin typeface="Angsana New" pitchFamily="18" charset="-34"/>
              </a:rPr>
              <a:t>ค่าของข้อมูล</a:t>
            </a:r>
          </a:p>
          <a:p>
            <a:pPr lvl="1"/>
            <a:r>
              <a:rPr lang="en-US" sz="4000" b="1">
                <a:latin typeface="Angsana New" pitchFamily="18" charset="-34"/>
              </a:rPr>
              <a:t>Property or Attribute : </a:t>
            </a:r>
            <a:r>
              <a:rPr lang="th-TH" sz="4000" b="1">
                <a:latin typeface="Angsana New" pitchFamily="18" charset="-34"/>
              </a:rPr>
              <a:t>คุณสมบัติ</a:t>
            </a:r>
          </a:p>
          <a:p>
            <a:pPr lvl="1"/>
            <a:r>
              <a:rPr lang="en-US" sz="4000" b="1">
                <a:latin typeface="Angsana New" pitchFamily="18" charset="-34"/>
              </a:rPr>
              <a:t>Operations : </a:t>
            </a:r>
            <a:r>
              <a:rPr lang="th-TH" sz="4000" b="1">
                <a:latin typeface="Angsana New" pitchFamily="18" charset="-34"/>
              </a:rPr>
              <a:t>การดำเนินการ (ปฏิบัติการที่เกี่ยวข้อง)</a:t>
            </a: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4859338" y="6453188"/>
            <a:ext cx="4284662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5260975" y="6515100"/>
            <a:ext cx="34242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14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กาญจนา  ทองบุญนาค สาขาวิชาคอมพิวเตอร์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8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b="1"/>
              <a:t>จำนวนเต็ม (</a:t>
            </a:r>
            <a:r>
              <a:rPr lang="en-US" b="1"/>
              <a:t>int) </a:t>
            </a:r>
            <a:endParaRPr lang="th-TH" b="1"/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>
            <a:off x="4859338" y="6453188"/>
            <a:ext cx="4284662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5260975" y="6515100"/>
            <a:ext cx="34242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14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กาญจนา  ทองบุญนาค สาขาวิชาคอมพิวเตอร์</a:t>
            </a:r>
          </a:p>
        </p:txBody>
      </p:sp>
      <p:sp>
        <p:nvSpPr>
          <p:cNvPr id="51211" name="Rectangle 11"/>
          <p:cNvSpPr>
            <a:spLocks noChangeArrowheads="1"/>
          </p:cNvSpPr>
          <p:nvPr/>
        </p:nvSpPr>
        <p:spPr bwMode="auto">
          <a:xfrm>
            <a:off x="900113" y="1484313"/>
            <a:ext cx="7775575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sz="3600" b="1">
                <a:latin typeface="Angsana New" pitchFamily="18" charset="-34"/>
              </a:rPr>
              <a:t>Data Value : </a:t>
            </a:r>
            <a:r>
              <a:rPr lang="th-TH" sz="3600" b="1">
                <a:latin typeface="Angsana New" pitchFamily="18" charset="-34"/>
              </a:rPr>
              <a:t>เป็นเลขจำนวนเต็มที่มีค่าตั้งแต่ </a:t>
            </a:r>
            <a:r>
              <a:rPr lang="en-US" sz="3600" b="1">
                <a:latin typeface="Angsana New" pitchFamily="18" charset="-34"/>
              </a:rPr>
              <a:t>–Maxint </a:t>
            </a:r>
            <a:r>
              <a:rPr lang="th-TH" sz="3600" b="1">
                <a:latin typeface="Angsana New" pitchFamily="18" charset="-34"/>
              </a:rPr>
              <a:t>ถึง </a:t>
            </a:r>
            <a:r>
              <a:rPr lang="en-US" sz="3600" b="1">
                <a:latin typeface="Angsana New" pitchFamily="18" charset="-34"/>
              </a:rPr>
              <a:t>+Maxint</a:t>
            </a:r>
            <a:endParaRPr lang="th-TH" sz="3600" b="1">
              <a:latin typeface="Angsana New" pitchFamily="18" charset="-34"/>
            </a:endParaRPr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sz="3600" b="1">
                <a:latin typeface="Angsana New" pitchFamily="18" charset="-34"/>
              </a:rPr>
              <a:t>Property or Attribute : </a:t>
            </a:r>
            <a:r>
              <a:rPr lang="th-TH" sz="3600" b="1">
                <a:latin typeface="Angsana New" pitchFamily="18" charset="-34"/>
              </a:rPr>
              <a:t>เป็น </a:t>
            </a:r>
            <a:r>
              <a:rPr lang="en-US" sz="3600" b="1">
                <a:latin typeface="Angsana New" pitchFamily="18" charset="-34"/>
              </a:rPr>
              <a:t>linear </a:t>
            </a:r>
            <a:r>
              <a:rPr lang="th-TH" sz="3600" b="1">
                <a:latin typeface="Angsana New" pitchFamily="18" charset="-34"/>
              </a:rPr>
              <a:t>คือสามารถระบุค่าข้อมูลที่อยู่ก่อนหน้า และถัดไปได้</a:t>
            </a:r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sz="3600" b="1">
                <a:latin typeface="Angsana New" pitchFamily="18" charset="-34"/>
              </a:rPr>
              <a:t>Operations : </a:t>
            </a:r>
            <a:endParaRPr lang="th-TH" sz="3600" b="1">
              <a:latin typeface="Angsana New" pitchFamily="18" charset="-34"/>
            </a:endParaRPr>
          </a:p>
          <a:p>
            <a:pPr marL="1143000" lvl="2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th-TH" sz="3400" b="1">
                <a:latin typeface="Angsana New" pitchFamily="18" charset="-34"/>
              </a:rPr>
              <a:t>กำหนดค่า </a:t>
            </a:r>
            <a:r>
              <a:rPr lang="en-US" sz="3400" b="1">
                <a:latin typeface="Angsana New" pitchFamily="18" charset="-34"/>
              </a:rPr>
              <a:t>( = )</a:t>
            </a:r>
          </a:p>
          <a:p>
            <a:pPr marL="1143000" lvl="2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th-TH" sz="3400" b="1">
                <a:latin typeface="Angsana New" pitchFamily="18" charset="-34"/>
              </a:rPr>
              <a:t>คำนวณ  </a:t>
            </a:r>
            <a:r>
              <a:rPr lang="en-US" sz="3400" b="1">
                <a:latin typeface="Angsana New" pitchFamily="18" charset="-34"/>
              </a:rPr>
              <a:t>( + , - , * , / , %)</a:t>
            </a:r>
          </a:p>
          <a:p>
            <a:pPr marL="1143000" lvl="2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th-TH" sz="3400" b="1">
                <a:latin typeface="Angsana New" pitchFamily="18" charset="-34"/>
              </a:rPr>
              <a:t>เปรียบเทียบ  </a:t>
            </a:r>
            <a:r>
              <a:rPr lang="en-US" sz="3400" b="1">
                <a:latin typeface="Angsana New" pitchFamily="18" charset="-34"/>
              </a:rPr>
              <a:t>( = = , != , &lt; , &lt;= ,  &gt; ,  &gt;= )</a:t>
            </a:r>
            <a:endParaRPr lang="th-TH" sz="3400" b="1">
              <a:latin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b="1"/>
              <a:t>อักขระ </a:t>
            </a:r>
            <a:r>
              <a:rPr lang="en-US" b="1"/>
              <a:t>(char)</a:t>
            </a:r>
            <a:endParaRPr lang="th-TH" b="1"/>
          </a:p>
        </p:txBody>
      </p:sp>
      <p:sp>
        <p:nvSpPr>
          <p:cNvPr id="52228" name="Line 4"/>
          <p:cNvSpPr>
            <a:spLocks noChangeShapeType="1"/>
          </p:cNvSpPr>
          <p:nvPr/>
        </p:nvSpPr>
        <p:spPr bwMode="auto">
          <a:xfrm>
            <a:off x="4859338" y="6453188"/>
            <a:ext cx="4284662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5260975" y="6515100"/>
            <a:ext cx="34242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14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กาญจนา  ทองบุญนาค สาขาวิชาคอมพิวเตอร์</a:t>
            </a:r>
          </a:p>
        </p:txBody>
      </p:sp>
      <p:sp>
        <p:nvSpPr>
          <p:cNvPr id="52239" name="Rectangle 15"/>
          <p:cNvSpPr>
            <a:spLocks noChangeArrowheads="1"/>
          </p:cNvSpPr>
          <p:nvPr/>
        </p:nvSpPr>
        <p:spPr bwMode="auto">
          <a:xfrm>
            <a:off x="900113" y="1484313"/>
            <a:ext cx="7775575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sz="3600" b="1">
                <a:latin typeface="Angsana New" pitchFamily="18" charset="-34"/>
              </a:rPr>
              <a:t>Data Value : </a:t>
            </a:r>
            <a:r>
              <a:rPr lang="th-TH" sz="3600" b="1">
                <a:latin typeface="Angsana New" pitchFamily="18" charset="-34"/>
              </a:rPr>
              <a:t>256 ตัว (ตามตาราง </a:t>
            </a:r>
            <a:r>
              <a:rPr lang="en-US" sz="3600" b="1">
                <a:latin typeface="Angsana New" pitchFamily="18" charset="-34"/>
              </a:rPr>
              <a:t>ASCII)</a:t>
            </a:r>
            <a:endParaRPr lang="th-TH" sz="3600" b="1">
              <a:latin typeface="Angsana New" pitchFamily="18" charset="-34"/>
            </a:endParaRPr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sz="3600" b="1">
                <a:latin typeface="Angsana New" pitchFamily="18" charset="-34"/>
              </a:rPr>
              <a:t>Property or Attribute : </a:t>
            </a:r>
            <a:r>
              <a:rPr lang="th-TH" sz="3600" b="1">
                <a:latin typeface="Angsana New" pitchFamily="18" charset="-34"/>
              </a:rPr>
              <a:t>เป็น </a:t>
            </a:r>
            <a:r>
              <a:rPr lang="en-US" sz="3600" b="1">
                <a:latin typeface="Angsana New" pitchFamily="18" charset="-34"/>
              </a:rPr>
              <a:t>linear </a:t>
            </a:r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sz="3600" b="1">
                <a:latin typeface="Angsana New" pitchFamily="18" charset="-34"/>
              </a:rPr>
              <a:t>Operations : </a:t>
            </a:r>
            <a:endParaRPr lang="th-TH" sz="3600" b="1">
              <a:latin typeface="Angsana New" pitchFamily="18" charset="-34"/>
            </a:endParaRPr>
          </a:p>
          <a:p>
            <a:pPr marL="1143000" lvl="2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th-TH" sz="3400" b="1">
                <a:latin typeface="Angsana New" pitchFamily="18" charset="-34"/>
              </a:rPr>
              <a:t>กำหนดค่า </a:t>
            </a:r>
            <a:r>
              <a:rPr lang="en-US" sz="3400" b="1">
                <a:latin typeface="Angsana New" pitchFamily="18" charset="-34"/>
              </a:rPr>
              <a:t>( = )</a:t>
            </a:r>
          </a:p>
          <a:p>
            <a:pPr marL="1143000" lvl="2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th-TH" sz="3400" b="1">
                <a:latin typeface="Angsana New" pitchFamily="18" charset="-34"/>
              </a:rPr>
              <a:t>เปรียบเทียบ  </a:t>
            </a:r>
            <a:r>
              <a:rPr lang="en-US" sz="3400" b="1">
                <a:latin typeface="Angsana New" pitchFamily="18" charset="-34"/>
              </a:rPr>
              <a:t>( = = , != , &lt; , &lt;= ,  &gt; ,  &gt;= )</a:t>
            </a:r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th-TH" sz="3600" b="1">
                <a:latin typeface="Angsana New" pitchFamily="18" charset="-34"/>
              </a:rPr>
              <a:t>เราสามารถนำอักขระมาประกอบเป็นคำที่มีความหมายได้ แต่ไม่สามารถนำไป +  -  *  /  ได้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b="1"/>
              <a:t>การแทนค่าจำนวนเต็ม</a:t>
            </a:r>
          </a:p>
        </p:txBody>
      </p:sp>
      <p:sp>
        <p:nvSpPr>
          <p:cNvPr id="73731" name="Line 3"/>
          <p:cNvSpPr>
            <a:spLocks noChangeShapeType="1"/>
          </p:cNvSpPr>
          <p:nvPr/>
        </p:nvSpPr>
        <p:spPr bwMode="auto">
          <a:xfrm>
            <a:off x="4859338" y="6453188"/>
            <a:ext cx="4284662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5260975" y="6515100"/>
            <a:ext cx="34242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14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กาญจนา  ทองบุญนาค สาขาวิชาคอมพิวเตอร์</a:t>
            </a:r>
          </a:p>
        </p:txBody>
      </p:sp>
      <p:sp>
        <p:nvSpPr>
          <p:cNvPr id="73747" name="Rectangle 19"/>
          <p:cNvSpPr>
            <a:spLocks noChangeArrowheads="1"/>
          </p:cNvSpPr>
          <p:nvPr/>
        </p:nvSpPr>
        <p:spPr bwMode="auto">
          <a:xfrm>
            <a:off x="395288" y="1627188"/>
            <a:ext cx="8497887" cy="439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lang="en-US" sz="2000" b="1">
                <a:latin typeface="Tahoma" pitchFamily="34" charset="0"/>
                <a:cs typeface="Tahoma" pitchFamily="34" charset="0"/>
              </a:rPr>
              <a:t>	</a:t>
            </a:r>
            <a:r>
              <a:rPr lang="th-TH" sz="2000" b="1">
                <a:latin typeface="Tahoma" pitchFamily="34" charset="0"/>
                <a:cs typeface="Tahoma" pitchFamily="34" charset="0"/>
              </a:rPr>
              <a:t>ใช้ ระบบ 2</a:t>
            </a:r>
            <a:r>
              <a:rPr lang="en-US" sz="2000" b="1">
                <a:latin typeface="Tahoma" pitchFamily="34" charset="0"/>
                <a:cs typeface="Tahoma" pitchFamily="34" charset="0"/>
              </a:rPr>
              <a:t>’s Complement </a:t>
            </a:r>
            <a:r>
              <a:rPr lang="th-TH" sz="2000" b="1">
                <a:latin typeface="Tahoma" pitchFamily="34" charset="0"/>
                <a:cs typeface="Tahoma" pitchFamily="34" charset="0"/>
              </a:rPr>
              <a:t>กรณีเป็นจำนวนเต็มลบ ( - )</a:t>
            </a:r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lang="th-TH" sz="2000" b="1">
                <a:latin typeface="Tahoma" pitchFamily="34" charset="0"/>
                <a:cs typeface="Tahoma" pitchFamily="34" charset="0"/>
              </a:rPr>
              <a:t>		ตัวอย่าง</a:t>
            </a:r>
            <a:r>
              <a:rPr lang="en-US" sz="2000" b="1">
                <a:latin typeface="Tahoma" pitchFamily="34" charset="0"/>
                <a:cs typeface="Tahoma" pitchFamily="34" charset="0"/>
              </a:rPr>
              <a:t>		 	     0000  0000  0000  1100	= 12</a:t>
            </a:r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lang="th-TH" sz="2000" b="1">
                <a:latin typeface="Tahoma" pitchFamily="34" charset="0"/>
                <a:cs typeface="Tahoma" pitchFamily="34" charset="0"/>
              </a:rPr>
              <a:t>		หากเรากลับบิต จะได้เป็น    1111  1111  1111  0011	</a:t>
            </a:r>
            <a:r>
              <a:rPr lang="en-US" sz="2000" b="1">
                <a:latin typeface="Tahoma" pitchFamily="34" charset="0"/>
                <a:cs typeface="Tahoma" pitchFamily="34" charset="0"/>
              </a:rPr>
              <a:t>= -12</a:t>
            </a:r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lang="en-US" sz="2000" b="1">
                <a:latin typeface="Tahoma" pitchFamily="34" charset="0"/>
                <a:cs typeface="Tahoma" pitchFamily="34" charset="0"/>
              </a:rPr>
              <a:t>	   </a:t>
            </a:r>
            <a:r>
              <a:rPr lang="th-TH" sz="2000" b="1">
                <a:latin typeface="Tahoma" pitchFamily="34" charset="0"/>
                <a:cs typeface="Tahoma" pitchFamily="34" charset="0"/>
              </a:rPr>
              <a:t>เรียกว่า 1</a:t>
            </a:r>
            <a:r>
              <a:rPr lang="en-US" sz="2000" b="1">
                <a:latin typeface="Tahoma" pitchFamily="34" charset="0"/>
                <a:cs typeface="Tahoma" pitchFamily="34" charset="0"/>
              </a:rPr>
              <a:t>’s Complement</a:t>
            </a:r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lang="en-US" sz="2000" b="1">
                <a:latin typeface="Tahoma" pitchFamily="34" charset="0"/>
                <a:cs typeface="Tahoma" pitchFamily="34" charset="0"/>
              </a:rPr>
              <a:t>	   </a:t>
            </a:r>
            <a:r>
              <a:rPr lang="th-TH" sz="2000" b="1" u="sng">
                <a:latin typeface="Tahoma" pitchFamily="34" charset="0"/>
                <a:cs typeface="Tahoma" pitchFamily="34" charset="0"/>
              </a:rPr>
              <a:t>ปัญหา</a:t>
            </a:r>
            <a:r>
              <a:rPr lang="th-TH" sz="2000" b="1">
                <a:latin typeface="Tahoma" pitchFamily="34" charset="0"/>
                <a:cs typeface="Tahoma" pitchFamily="34" charset="0"/>
              </a:rPr>
              <a:t> 	เลข 0 สามารถแทนได้ 2 แบบ</a:t>
            </a:r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lang="th-TH" sz="2000" b="1">
                <a:latin typeface="Tahoma" pitchFamily="34" charset="0"/>
                <a:cs typeface="Tahoma" pitchFamily="34" charset="0"/>
              </a:rPr>
              <a:t>					   0000  0000  0000  0000	</a:t>
            </a:r>
            <a:r>
              <a:rPr lang="en-US" sz="2000" b="1">
                <a:latin typeface="Tahoma" pitchFamily="34" charset="0"/>
                <a:cs typeface="Tahoma" pitchFamily="34" charset="0"/>
              </a:rPr>
              <a:t>= +0</a:t>
            </a:r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lang="en-US" sz="2000" b="1">
                <a:latin typeface="Tahoma" pitchFamily="34" charset="0"/>
                <a:cs typeface="Tahoma" pitchFamily="34" charset="0"/>
              </a:rPr>
              <a:t>					   1111  1111  1111  1111	= -0</a:t>
            </a:r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lang="en-US" sz="2000" b="1">
                <a:latin typeface="Tahoma" pitchFamily="34" charset="0"/>
                <a:cs typeface="Tahoma" pitchFamily="34" charset="0"/>
              </a:rPr>
              <a:t>	  </a:t>
            </a:r>
            <a:r>
              <a:rPr lang="th-TH" sz="2000" b="1" u="sng">
                <a:latin typeface="Tahoma" pitchFamily="34" charset="0"/>
                <a:cs typeface="Tahoma" pitchFamily="34" charset="0"/>
              </a:rPr>
              <a:t>ทางแก้</a:t>
            </a:r>
            <a:r>
              <a:rPr lang="th-TH" sz="2000" b="1">
                <a:latin typeface="Tahoma" pitchFamily="34" charset="0"/>
                <a:cs typeface="Tahoma" pitchFamily="34" charset="0"/>
              </a:rPr>
              <a:t>	ใช้ 2</a:t>
            </a:r>
            <a:r>
              <a:rPr lang="en-US" sz="2000" b="1">
                <a:latin typeface="Tahoma" pitchFamily="34" charset="0"/>
                <a:cs typeface="Tahoma" pitchFamily="34" charset="0"/>
              </a:rPr>
              <a:t>’s Complement</a:t>
            </a:r>
            <a:endParaRPr lang="th-TH" sz="2000" b="1" u="sng">
              <a:latin typeface="Tahoma" pitchFamily="34" charset="0"/>
              <a:cs typeface="Tahoma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lang="th-TH" sz="2000" b="1">
                <a:latin typeface="Tahoma" pitchFamily="34" charset="0"/>
                <a:cs typeface="Tahoma" pitchFamily="34" charset="0"/>
              </a:rPr>
              <a:t>					   </a:t>
            </a:r>
            <a:r>
              <a:rPr lang="en-US" sz="2000" b="1">
                <a:latin typeface="Tahoma" pitchFamily="34" charset="0"/>
                <a:cs typeface="Tahoma" pitchFamily="34" charset="0"/>
              </a:rPr>
              <a:t>1111  1111  1111  1111 </a:t>
            </a:r>
            <a:r>
              <a:rPr lang="en-US" b="1" baseline="-25000">
                <a:latin typeface="Tahoma" pitchFamily="34" charset="0"/>
                <a:cs typeface="Tahoma" pitchFamily="34" charset="0"/>
              </a:rPr>
              <a:t>+</a:t>
            </a:r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lang="en-US" sz="2000" b="1">
                <a:latin typeface="Tahoma" pitchFamily="34" charset="0"/>
                <a:cs typeface="Tahoma" pitchFamily="34" charset="0"/>
              </a:rPr>
              <a:t>								     1</a:t>
            </a:r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lang="en-US" sz="2000" b="1">
                <a:latin typeface="Tahoma" pitchFamily="34" charset="0"/>
                <a:cs typeface="Tahoma" pitchFamily="34" charset="0"/>
              </a:rPr>
              <a:t>				          1   0000  0000   0000  0000</a:t>
            </a:r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endParaRPr lang="th-TH" sz="2000" b="1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ตัวยึดวันที่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0FD4B068-ED23-4FE8-B8DD-FE78D465F56F}" type="datetime1">
              <a:rPr lang="th-TH" altLang="en-US" sz="1400" smtClean="0"/>
              <a:pPr eaLnBrk="1" hangingPunct="1"/>
              <a:t>26/01/60</a:t>
            </a:fld>
            <a:endParaRPr lang="th-TH" altLang="en-US" sz="1400" smtClean="0"/>
          </a:p>
        </p:txBody>
      </p:sp>
      <p:sp>
        <p:nvSpPr>
          <p:cNvPr id="39939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757B992A-5BB0-48C1-B534-C0D57793AB42}" type="slidenum">
              <a:rPr lang="en-US" altLang="en-US" sz="1400"/>
              <a:pPr eaLnBrk="1" hangingPunct="1"/>
              <a:t>8</a:t>
            </a:fld>
            <a:endParaRPr lang="th-TH" altLang="en-US" sz="1400"/>
          </a:p>
        </p:txBody>
      </p:sp>
      <p:sp>
        <p:nvSpPr>
          <p:cNvPr id="39940" name="Text Box 5"/>
          <p:cNvSpPr txBox="1">
            <a:spLocks noChangeArrowheads="1"/>
          </p:cNvSpPr>
          <p:nvPr/>
        </p:nvSpPr>
        <p:spPr bwMode="auto">
          <a:xfrm>
            <a:off x="654681" y="488866"/>
            <a:ext cx="750077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th-TH" altLang="en-US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การแทนค่าจำนวน</a:t>
            </a:r>
            <a:r>
              <a:rPr lang="th-TH" alt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เศษส่วน (</a:t>
            </a:r>
            <a:r>
              <a:rPr lang="en-US" alt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Fractional numbers</a:t>
            </a:r>
            <a:r>
              <a:rPr lang="th-TH" alt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</a:p>
        </p:txBody>
      </p:sp>
      <p:sp>
        <p:nvSpPr>
          <p:cNvPr id="39941" name="Text Box 6"/>
          <p:cNvSpPr txBox="1">
            <a:spLocks noChangeArrowheads="1"/>
          </p:cNvSpPr>
          <p:nvPr/>
        </p:nvSpPr>
        <p:spPr bwMode="auto">
          <a:xfrm>
            <a:off x="686941" y="1633786"/>
            <a:ext cx="7999859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th-TH" alt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จำนวนเศษส่วน เช่น 25.68 หรือ -354.27</a:t>
            </a:r>
          </a:p>
          <a:p>
            <a:pPr eaLnBrk="1" hangingPunct="1"/>
            <a:r>
              <a:rPr lang="th-TH" alt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สามารถแทนด้วยเลขฐานสอง</a:t>
            </a:r>
          </a:p>
          <a:p>
            <a:pPr eaLnBrk="1" hangingPunct="1"/>
            <a:r>
              <a:rPr lang="th-TH" alt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ด้วยการใช้เทคนิคจำนวนเต็มมีเครื่องหมาย (</a:t>
            </a:r>
            <a:r>
              <a:rPr lang="en-US" alt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Signed-integer techniques</a:t>
            </a:r>
            <a:r>
              <a:rPr lang="th-TH" alt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</a:p>
          <a:p>
            <a:pPr eaLnBrk="1" hangingPunct="1"/>
            <a:r>
              <a:rPr lang="th-TH" alt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โดยจะต้องเริ่มต้นที่ แปลงจำนวนดังกล่าว ให้เป็น </a:t>
            </a:r>
            <a:r>
              <a:rPr lang="en-US" alt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Scientific notation</a:t>
            </a:r>
          </a:p>
          <a:p>
            <a:pPr eaLnBrk="1" hangingPunct="1"/>
            <a:endParaRPr lang="th-TH" alt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9942" name="Rectangle 8"/>
          <p:cNvSpPr>
            <a:spLocks noChangeArrowheads="1"/>
          </p:cNvSpPr>
          <p:nvPr/>
        </p:nvSpPr>
        <p:spPr bwMode="auto">
          <a:xfrm>
            <a:off x="2052191" y="3789363"/>
            <a:ext cx="610936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en-US" alt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+-M x B </a:t>
            </a:r>
            <a:r>
              <a:rPr lang="en-US" altLang="en-US" sz="3200" b="1" baseline="30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+-E</a:t>
            </a:r>
          </a:p>
          <a:p>
            <a:pPr eaLnBrk="1" hangingPunct="1"/>
            <a:endParaRPr lang="th-TH" alt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eaLnBrk="1" hangingPunct="1"/>
            <a:r>
              <a:rPr lang="th-TH" alt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โดยที่ </a:t>
            </a:r>
            <a:r>
              <a:rPr lang="en-US" alt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M </a:t>
            </a:r>
            <a:r>
              <a:rPr lang="th-TH" alt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คือ </a:t>
            </a:r>
            <a:r>
              <a:rPr lang="th-TH" altLang="en-US" sz="32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แมนทิสสา</a:t>
            </a:r>
            <a:endParaRPr lang="th-TH" alt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eaLnBrk="1" hangingPunct="1"/>
            <a:r>
              <a:rPr lang="th-TH" alt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</a:t>
            </a:r>
            <a:r>
              <a:rPr lang="en-US" alt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B </a:t>
            </a:r>
            <a:r>
              <a:rPr lang="th-TH" alt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คือ ฐาน</a:t>
            </a:r>
            <a:r>
              <a:rPr lang="th-TH" altLang="en-US" sz="32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ของเอ็กโพเนนท์</a:t>
            </a:r>
            <a:r>
              <a:rPr lang="th-TH" alt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(โดยทั่วไปใช้ฐาน 2)</a:t>
            </a:r>
          </a:p>
          <a:p>
            <a:pPr eaLnBrk="1" hangingPunct="1"/>
            <a:r>
              <a:rPr lang="th-TH" alt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</a:t>
            </a:r>
            <a:r>
              <a:rPr lang="en-US" alt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E </a:t>
            </a:r>
            <a:r>
              <a:rPr lang="th-TH" alt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คือ </a:t>
            </a:r>
            <a:r>
              <a:rPr lang="th-TH" altLang="en-US" sz="32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เอ็กโพเนนท์</a:t>
            </a:r>
            <a:endParaRPr lang="en-US" alt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6816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ตัวยึดวันที่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7D98EDBC-BE1D-464C-93C8-2E3F52150DF5}" type="datetime1">
              <a:rPr lang="th-TH" altLang="en-US" sz="1400" smtClean="0"/>
              <a:pPr eaLnBrk="1" hangingPunct="1"/>
              <a:t>26/01/60</a:t>
            </a:fld>
            <a:endParaRPr lang="th-TH" altLang="en-US" sz="1400" smtClean="0"/>
          </a:p>
        </p:txBody>
      </p:sp>
      <p:sp>
        <p:nvSpPr>
          <p:cNvPr id="40963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FC17DF17-97D6-4306-B56E-C0509A11BC71}" type="slidenum">
              <a:rPr lang="en-US" altLang="en-US" sz="1400"/>
              <a:pPr eaLnBrk="1" hangingPunct="1"/>
              <a:t>9</a:t>
            </a:fld>
            <a:endParaRPr lang="th-TH" altLang="en-US" sz="1400"/>
          </a:p>
        </p:txBody>
      </p:sp>
      <p:sp>
        <p:nvSpPr>
          <p:cNvPr id="40964" name="Text Box 5"/>
          <p:cNvSpPr txBox="1">
            <a:spLocks noChangeArrowheads="1"/>
          </p:cNvSpPr>
          <p:nvPr/>
        </p:nvSpPr>
        <p:spPr bwMode="auto">
          <a:xfrm>
            <a:off x="1109117" y="789732"/>
            <a:ext cx="6219972" cy="3662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th-TH" altLang="en-US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</a:t>
            </a:r>
            <a:r>
              <a:rPr lang="th-TH" alt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alt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ใช้เลขฐานสอง 16 บิต แทน   </a:t>
            </a:r>
            <a:r>
              <a:rPr lang="en-US" alt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+</a:t>
            </a:r>
            <a:r>
              <a:rPr lang="th-TH" alt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5.75</a:t>
            </a:r>
          </a:p>
          <a:p>
            <a:pPr eaLnBrk="1" hangingPunct="1"/>
            <a:endParaRPr lang="th-TH" alt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eaLnBrk="1" hangingPunct="1"/>
            <a:r>
              <a:rPr lang="th-TH" alt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10 บิตใช้แทน </a:t>
            </a:r>
            <a:r>
              <a:rPr lang="th-TH" altLang="en-US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แมนทิสสา</a:t>
            </a:r>
            <a:endParaRPr lang="th-TH" alt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eaLnBrk="1" hangingPunct="1"/>
            <a:r>
              <a:rPr lang="th-TH" alt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6 บิตใช้แทน </a:t>
            </a:r>
            <a:r>
              <a:rPr lang="th-TH" altLang="en-US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เอ็กโพเนนท์</a:t>
            </a:r>
            <a:r>
              <a:rPr lang="th-TH" alt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pPr eaLnBrk="1" hangingPunct="1"/>
            <a:r>
              <a:rPr lang="th-TH" alt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ฐาน</a:t>
            </a:r>
            <a:r>
              <a:rPr lang="th-TH" altLang="en-US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ของเอ็กโพเนนท์</a:t>
            </a:r>
            <a:r>
              <a:rPr lang="en-US" alt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B = 2</a:t>
            </a:r>
          </a:p>
          <a:p>
            <a:pPr eaLnBrk="1" hangingPunct="1"/>
            <a:r>
              <a:rPr lang="th-TH" alt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ทั้ง</a:t>
            </a:r>
            <a:r>
              <a:rPr lang="th-TH" altLang="en-US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แมนทิสสาและเอ็กโพเนนท์</a:t>
            </a:r>
            <a:r>
              <a:rPr lang="th-TH" alt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ต่างเป็น  จำนวนที่มีเครื่องหมาย</a:t>
            </a:r>
          </a:p>
          <a:p>
            <a:pPr eaLnBrk="1" hangingPunct="1"/>
            <a:r>
              <a:rPr lang="th-TH" alt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และสามารถใช้ได้ทั้งวิธี </a:t>
            </a:r>
            <a:r>
              <a:rPr lang="en-US" alt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sign/magnitude </a:t>
            </a:r>
            <a:r>
              <a:rPr lang="th-TH" alt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</a:t>
            </a:r>
          </a:p>
          <a:p>
            <a:pPr eaLnBrk="1" hangingPunct="1"/>
            <a:r>
              <a:rPr lang="th-TH" alt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 วิธี </a:t>
            </a:r>
            <a:r>
              <a:rPr lang="en-US" alt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Two’s </a:t>
            </a:r>
            <a:r>
              <a:rPr lang="en-US" alt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complement</a:t>
            </a:r>
            <a:endParaRPr lang="th-TH" alt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0965" name="Rectangle 6"/>
          <p:cNvSpPr>
            <a:spLocks noChangeArrowheads="1"/>
          </p:cNvSpPr>
          <p:nvPr/>
        </p:nvSpPr>
        <p:spPr bwMode="auto">
          <a:xfrm>
            <a:off x="2195513" y="4504581"/>
            <a:ext cx="5371983" cy="2246769"/>
          </a:xfrm>
          <a:prstGeom prst="rect">
            <a:avLst/>
          </a:prstGeom>
          <a:noFill/>
          <a:ln w="9525">
            <a:solidFill>
              <a:srgbClr val="FF5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en-US" alt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+-M x B </a:t>
            </a:r>
            <a:r>
              <a:rPr lang="en-US" altLang="en-US" b="1" baseline="30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+-E</a:t>
            </a:r>
          </a:p>
          <a:p>
            <a:pPr eaLnBrk="1" hangingPunct="1"/>
            <a:endParaRPr lang="th-TH" alt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eaLnBrk="1" hangingPunct="1"/>
            <a:r>
              <a:rPr lang="th-TH" alt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โดยที่ </a:t>
            </a:r>
            <a:r>
              <a:rPr lang="en-US" alt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M </a:t>
            </a:r>
            <a:r>
              <a:rPr lang="th-TH" alt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คือ </a:t>
            </a:r>
            <a:r>
              <a:rPr lang="th-TH" altLang="en-US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แมนทิสสา</a:t>
            </a:r>
            <a:endParaRPr lang="th-TH" alt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eaLnBrk="1" hangingPunct="1"/>
            <a:r>
              <a:rPr lang="th-TH" alt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</a:t>
            </a:r>
            <a:r>
              <a:rPr lang="en-US" alt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B </a:t>
            </a:r>
            <a:r>
              <a:rPr lang="th-TH" alt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คือ ฐาน</a:t>
            </a:r>
            <a:r>
              <a:rPr lang="th-TH" altLang="en-US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ของเอ็กโพเนนท์</a:t>
            </a:r>
            <a:r>
              <a:rPr lang="th-TH" alt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(โดยทั่วไปใช้ฐาน 2)</a:t>
            </a:r>
          </a:p>
          <a:p>
            <a:pPr eaLnBrk="1" hangingPunct="1"/>
            <a:r>
              <a:rPr lang="th-TH" alt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</a:t>
            </a:r>
            <a:r>
              <a:rPr lang="en-US" alt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E </a:t>
            </a:r>
            <a:r>
              <a:rPr lang="th-TH" alt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คือ </a:t>
            </a:r>
            <a:r>
              <a:rPr lang="th-TH" altLang="en-US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เอ็กโพเนนท์</a:t>
            </a:r>
            <a:endParaRPr lang="en-US" alt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1881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Angsana New"/>
      </a:majorFont>
      <a:minorFont>
        <a:latin typeface="Arial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ชุดรูปแบบขอ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1328</TotalTime>
  <Words>798</Words>
  <Application>Microsoft Office PowerPoint</Application>
  <PresentationFormat>On-screen Show (4:3)</PresentationFormat>
  <Paragraphs>187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 Unicode MS</vt:lpstr>
      <vt:lpstr>Angsana New</vt:lpstr>
      <vt:lpstr>Arial</vt:lpstr>
      <vt:lpstr>Calibri</vt:lpstr>
      <vt:lpstr>Tahoma</vt:lpstr>
      <vt:lpstr>TH SarabunPSK</vt:lpstr>
      <vt:lpstr>Times New Roman</vt:lpstr>
      <vt:lpstr>Wingdings</vt:lpstr>
      <vt:lpstr>Layers</vt:lpstr>
      <vt:lpstr>หน่วยที่ 1 บทนำ</vt:lpstr>
      <vt:lpstr>โครงสร้างข้อมูล</vt:lpstr>
      <vt:lpstr>การจัดเก็บข้อมูล</vt:lpstr>
      <vt:lpstr>องค์ประกอบของข้อมูล </vt:lpstr>
      <vt:lpstr>จำนวนเต็ม (int) </vt:lpstr>
      <vt:lpstr>อักขระ (char)</vt:lpstr>
      <vt:lpstr>การแทนค่าจำนวนเต็ม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การแทนค่าอักขระ</vt:lpstr>
      <vt:lpstr>การแทนสายอักขระหรือสตริง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owner</dc:creator>
  <cp:lastModifiedBy>ASUSv</cp:lastModifiedBy>
  <cp:revision>62</cp:revision>
  <dcterms:created xsi:type="dcterms:W3CDTF">2006-06-16T02:47:42Z</dcterms:created>
  <dcterms:modified xsi:type="dcterms:W3CDTF">2017-01-25T23:52:39Z</dcterms:modified>
</cp:coreProperties>
</file>