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2" r:id="rId3"/>
    <p:sldId id="292" r:id="rId4"/>
    <p:sldId id="291" r:id="rId5"/>
    <p:sldId id="290" r:id="rId6"/>
    <p:sldId id="288" r:id="rId7"/>
    <p:sldId id="273" r:id="rId8"/>
    <p:sldId id="274" r:id="rId9"/>
    <p:sldId id="276" r:id="rId10"/>
    <p:sldId id="278" r:id="rId11"/>
    <p:sldId id="277" r:id="rId12"/>
    <p:sldId id="279" r:id="rId13"/>
    <p:sldId id="280" r:id="rId14"/>
    <p:sldId id="281" r:id="rId15"/>
    <p:sldId id="282" r:id="rId16"/>
    <p:sldId id="289" r:id="rId17"/>
    <p:sldId id="286" r:id="rId18"/>
    <p:sldId id="287" r:id="rId19"/>
  </p:sldIdLst>
  <p:sldSz cx="9144000" cy="6858000" type="screen4x3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25E5076-3810-47DD-B79F-674D7AD40C01}" styleName="ลักษณะสีเข้ม 1 - เน้น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FD0F851-EC5A-4D38-B0AD-8093EC10F338}" styleName="ลักษณะสีอ่อน 1 - เน้น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ลักษณะ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6" d="100"/>
          <a:sy n="76" d="100"/>
        </p:scale>
        <p:origin x="-33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83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83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7585AA7-944F-4FFA-8377-41E5F38CE06E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ED323BB-E64F-4664-9872-D85A9E68550E}" type="datetimeFigureOut">
              <a:rPr lang="th-TH"/>
              <a:pPr>
                <a:defRPr/>
              </a:pPr>
              <a:t>21/01/59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F3DE3E3-C1D7-4D3C-90B4-0AD594896FB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ตัวแทนรูปบนภาพนิ่ง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th-TH" smtClean="0"/>
          </a:p>
        </p:txBody>
      </p:sp>
      <p:sp>
        <p:nvSpPr>
          <p:cNvPr id="22532" name="ตัวแทนหมายเลขภาพนิ่ง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B22B580-1D5F-474E-A08E-9D4E8055BE83}" type="slidenum">
              <a:rPr lang="th-TH"/>
              <a:pPr/>
              <a:t>10</a:t>
            </a:fld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altLang="th-TH" sz="2400"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 altLang="th-TH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 altLang="th-TH" sz="2400"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 altLang="th-TH" sz="2400"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471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th-TH" altLang="th-TH" noProof="0" smtClean="0"/>
              <a:t>คลิกเพื่อแก้ไขลักษณะต้นแบบชื่อเรื่อง</a:t>
            </a:r>
          </a:p>
        </p:txBody>
      </p:sp>
      <p:sp>
        <p:nvSpPr>
          <p:cNvPr id="471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altLang="th-TH" noProof="0" smtClean="0"/>
              <a:t>คลิกเพื่อแก้ไขลักษณะต้นแบบหัวข้อย่อย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810DC2-E9DE-4AD6-AE51-7C28E09DE381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D3D91-28D5-4134-B6F2-564F0E477BA3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D3B88D-0B03-4943-8BA0-78EABCAC3505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998CF-A0A9-4FC8-84D2-BAF3002BAC08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FB8D2-9BB3-49E4-B307-ACD1CB5417B1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65DE0-AFBD-4CB0-9F92-370856900BD4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7079B-B8F5-4204-BB81-6200DC3ED685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F43B0F-E489-474A-BEF2-1A1B0AF3ADC7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7BDB2-6519-441E-BE15-5E6BA330EFEA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D7D0C3-EAF7-4C37-933E-72F84EB72FBB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C11BD3-D24A-4143-9321-2E6B8F07830A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th-TH" altLang="th-TH" sz="2400">
                <a:latin typeface="Times New Roman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/>
                <a:endParaRPr lang="th-TH" altLang="th-TH" sz="2400">
                  <a:latin typeface="Times New Roman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th-TH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 smtClean="0"/>
              <a:t>ระดับที่สอง</a:t>
            </a:r>
          </a:p>
          <a:p>
            <a:pPr lvl="2"/>
            <a:r>
              <a:rPr lang="th-TH" altLang="th-TH" smtClean="0"/>
              <a:t>ระดับที่สาม</a:t>
            </a:r>
          </a:p>
          <a:p>
            <a:pPr lvl="3"/>
            <a:r>
              <a:rPr lang="th-TH" altLang="th-TH" smtClean="0"/>
              <a:t>ระดับที่สี่</a:t>
            </a:r>
          </a:p>
          <a:p>
            <a:pPr lvl="4"/>
            <a:r>
              <a:rPr lang="th-TH" altLang="th-TH" smtClean="0"/>
              <a:t>ระดับที่ห้า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endParaRPr lang="th-TH" altLang="th-TH"/>
          </a:p>
        </p:txBody>
      </p:sp>
      <p:sp>
        <p:nvSpPr>
          <p:cNvPr id="4609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CD242C59-9E93-4E0B-8732-2D47D3F9C5E7}" type="slidenum">
              <a:rPr lang="en-US" altLang="th-TH"/>
              <a:pPr>
                <a:defRPr/>
              </a:pPr>
              <a:t>‹#›</a:t>
            </a:fld>
            <a:endParaRPr lang="th-TH" altLang="th-TH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813" y="1143000"/>
            <a:ext cx="7138987" cy="2209800"/>
          </a:xfrm>
        </p:spPr>
        <p:txBody>
          <a:bodyPr/>
          <a:lstStyle/>
          <a:p>
            <a:pPr algn="ctr" eaLnBrk="1" hangingPunct="1">
              <a:defRPr/>
            </a:pPr>
            <a:r>
              <a:rPr lang="th-TH" altLang="th-TH" sz="4400" b="1" smtClean="0">
                <a:latin typeface="Angsana New" pitchFamily="18" charset="-34"/>
              </a:rPr>
              <a:t>หน่วยที่ </a:t>
            </a:r>
            <a:r>
              <a:rPr lang="en-US" altLang="th-TH" sz="4400" b="1" smtClean="0">
                <a:latin typeface="Angsana New" pitchFamily="18" charset="-34"/>
              </a:rPr>
              <a:t>2 </a:t>
            </a:r>
            <a:br>
              <a:rPr lang="en-US" altLang="th-TH" sz="4400" b="1" smtClean="0">
                <a:latin typeface="Angsana New" pitchFamily="18" charset="-34"/>
              </a:rPr>
            </a:br>
            <a:r>
              <a:rPr lang="en-US" altLang="th-TH" sz="44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ngsana New" pitchFamily="18" charset="-34"/>
              </a:rPr>
              <a:t>Introduction to Algorithm Analysis</a:t>
            </a:r>
            <a:endParaRPr lang="th-TH" altLang="th-TH" sz="4400" b="1" smtClean="0">
              <a:effectLst>
                <a:outerShdw blurRad="38100" dist="38100" dir="2700000" algn="tl">
                  <a:srgbClr val="000000"/>
                </a:outerShdw>
              </a:effectLst>
              <a:latin typeface="Angsana New" pitchFamily="18" charset="-34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th-TH" altLang="th-TH" smtClean="0"/>
              <a:t>กาญจนา  ทองบุญนาค</a:t>
            </a:r>
          </a:p>
          <a:p>
            <a:pPr eaLnBrk="1" hangingPunct="1"/>
            <a:r>
              <a:rPr lang="th-TH" altLang="th-TH" smtClean="0"/>
              <a:t>สาขาวิชาคอมพิวเตอร์</a:t>
            </a:r>
          </a:p>
          <a:p>
            <a:pPr eaLnBrk="1" hangingPunct="1"/>
            <a:r>
              <a:rPr lang="th-TH" altLang="th-TH" smtClean="0"/>
              <a:t>คณะวิทยาศาสตร์และเทคโนโลยี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81987" cy="1143000"/>
          </a:xfrm>
          <a:noFill/>
        </p:spPr>
        <p:txBody>
          <a:bodyPr/>
          <a:lstStyle/>
          <a:p>
            <a:pPr eaLnBrk="1" hangingPunct="1"/>
            <a:r>
              <a:rPr lang="th-TH" altLang="th-TH" b="1" smtClean="0">
                <a:latin typeface="Angsana New" pitchFamily="18" charset="-34"/>
              </a:rPr>
              <a:t>โอเล็ก </a:t>
            </a:r>
            <a:r>
              <a:rPr lang="en-US" altLang="th-TH" b="1" smtClean="0">
                <a:latin typeface="Angsana New" pitchFamily="18" charset="-34"/>
              </a:rPr>
              <a:t>(Little-o : o)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7993063" cy="4530725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th-TH" sz="3000" kern="1200" dirty="0" smtClean="0">
                <a:latin typeface="Angsana New" pitchFamily="18" charset="-34"/>
              </a:rPr>
              <a:t>นิยาม </a:t>
            </a:r>
            <a:r>
              <a:rPr lang="en-US" altLang="th-TH" sz="3000" kern="1200" dirty="0" smtClean="0">
                <a:latin typeface="Angsana New" pitchFamily="18" charset="-34"/>
              </a:rPr>
              <a:t>: </a:t>
            </a:r>
            <a:r>
              <a:rPr lang="th-TH" altLang="th-TH" sz="3000" kern="1200" dirty="0" smtClean="0">
                <a:latin typeface="Angsana New" pitchFamily="18" charset="-34"/>
              </a:rPr>
              <a:t>ความหมายของ </a:t>
            </a:r>
            <a:r>
              <a:rPr lang="en-US" altLang="th-TH" sz="3000" kern="1200" dirty="0" smtClean="0">
                <a:latin typeface="Angsana New" pitchFamily="18" charset="-34"/>
              </a:rPr>
              <a:t>O(n) </a:t>
            </a:r>
            <a:r>
              <a:rPr lang="th-TH" altLang="th-TH" sz="3000" kern="1200" dirty="0" smtClean="0">
                <a:latin typeface="Angsana New" pitchFamily="18" charset="-34"/>
              </a:rPr>
              <a:t>คือ ฟังก์ชั่นนั้น ๆ ใช้เวลาทำงานช้าที่สุด </a:t>
            </a:r>
            <a:r>
              <a:rPr lang="en-US" altLang="th-TH" sz="3000" kern="1200" dirty="0" smtClean="0">
                <a:latin typeface="Angsana New" pitchFamily="18" charset="-34"/>
              </a:rPr>
              <a:t>&lt; n </a:t>
            </a:r>
            <a:endParaRPr lang="th-TH" altLang="th-TH" sz="3000" kern="1200" dirty="0" smtClean="0">
              <a:latin typeface="Angsana New" pitchFamily="18" charset="-34"/>
            </a:endParaRPr>
          </a:p>
          <a:p>
            <a:pPr eaLnBrk="1" hangingPunct="1">
              <a:defRPr/>
            </a:pPr>
            <a:r>
              <a:rPr lang="th-TH" altLang="th-TH" sz="3000" kern="1200" dirty="0" smtClean="0">
                <a:latin typeface="Angsana New" pitchFamily="18" charset="-34"/>
              </a:rPr>
              <a:t>ต่างจาก </a:t>
            </a:r>
            <a:r>
              <a:rPr lang="en-US" altLang="th-TH" sz="3000" kern="1200" dirty="0" smtClean="0">
                <a:latin typeface="Angsana New" pitchFamily="18" charset="-34"/>
              </a:rPr>
              <a:t>Big-O </a:t>
            </a:r>
            <a:r>
              <a:rPr lang="th-TH" altLang="th-TH" sz="3000" kern="1200" dirty="0" smtClean="0">
                <a:latin typeface="Angsana New" pitchFamily="18" charset="-34"/>
              </a:rPr>
              <a:t>ตรงที่ </a:t>
            </a:r>
            <a:r>
              <a:rPr lang="en-US" altLang="th-TH" sz="3000" kern="1200" dirty="0" smtClean="0">
                <a:latin typeface="Angsana New" pitchFamily="18" charset="-34"/>
              </a:rPr>
              <a:t>Little-o</a:t>
            </a:r>
            <a:r>
              <a:rPr lang="th-TH" altLang="th-TH" sz="3000" kern="1200" dirty="0" smtClean="0">
                <a:latin typeface="Angsana New" pitchFamily="18" charset="-34"/>
              </a:rPr>
              <a:t> จะไม่แตะขอบบน นั่นคือ ฟังก์ชั่นนี้ ทำงานช้าที่สุดไม่ถึง</a:t>
            </a:r>
            <a:endParaRPr lang="en-US" altLang="th-TH" sz="3000" kern="1200" dirty="0" smtClean="0">
              <a:latin typeface="Angsana New" pitchFamily="18" charset="-34"/>
            </a:endParaRPr>
          </a:p>
          <a:p>
            <a:pPr lvl="1" eaLnBrk="1" hangingPunct="1">
              <a:defRPr/>
            </a:pPr>
            <a:endParaRPr lang="en-US" altLang="th-TH" sz="3000" kern="1200" dirty="0" smtClean="0">
              <a:latin typeface="Angsana New" pitchFamily="18" charset="-34"/>
              <a:ea typeface="+mn-ea"/>
            </a:endParaRPr>
          </a:p>
          <a:p>
            <a:pPr lvl="1" eaLnBrk="1" hangingPunct="1">
              <a:defRPr/>
            </a:pP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เช่น หากเรามี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t(n) = n0.98 + 0.05√n  </a:t>
            </a: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เราสามารถเขียนได้เป็น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O(n) </a:t>
            </a: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หรือ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o(n) </a:t>
            </a: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แต่หากระบุเป็น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   Little-o </a:t>
            </a: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จะเน้นให้เห็นชัดว่าไม่ถึง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n </a:t>
            </a: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(เพราะค่ากำลังของ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n </a:t>
            </a: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คือ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1</a:t>
            </a: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 แต่ในฟังก์ชั่น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t(n) </a:t>
            </a: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ค่ากำลังของ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n </a:t>
            </a: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คือ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0.98)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altLang="th-TH" sz="240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2294" name="Line 6"/>
          <p:cNvSpPr>
            <a:spLocks noChangeShapeType="1"/>
          </p:cNvSpPr>
          <p:nvPr/>
        </p:nvSpPr>
        <p:spPr bwMode="auto">
          <a:xfrm>
            <a:off x="5110163" y="3908425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81987" cy="1143000"/>
          </a:xfrm>
          <a:noFill/>
        </p:spPr>
        <p:txBody>
          <a:bodyPr/>
          <a:lstStyle/>
          <a:p>
            <a:pPr eaLnBrk="1" hangingPunct="1"/>
            <a:r>
              <a:rPr lang="th-TH" altLang="th-TH" b="1" smtClean="0">
                <a:latin typeface="Angsana New" pitchFamily="18" charset="-34"/>
              </a:rPr>
              <a:t>โอเมก้าเล็ก </a:t>
            </a:r>
            <a:r>
              <a:rPr lang="en-US" altLang="th-TH" b="1" smtClean="0">
                <a:latin typeface="Angsana New" pitchFamily="18" charset="-34"/>
              </a:rPr>
              <a:t>(Little-omega : </a:t>
            </a:r>
            <a:r>
              <a:rPr lang="el-GR" altLang="th-TH" sz="3600" b="1" smtClean="0">
                <a:latin typeface="Angsana New" pitchFamily="18" charset="-34"/>
              </a:rPr>
              <a:t>ω</a:t>
            </a:r>
            <a:r>
              <a:rPr lang="en-US" altLang="th-TH" b="1" smtClean="0">
                <a:latin typeface="Angsana New" pitchFamily="18" charset="-34"/>
              </a:rPr>
              <a:t>)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8137525" cy="4530725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th-TH" sz="3000" kern="1200" dirty="0" smtClean="0">
                <a:latin typeface="Angsana New" pitchFamily="18" charset="-34"/>
              </a:rPr>
              <a:t>นิยาม </a:t>
            </a:r>
            <a:r>
              <a:rPr lang="en-US" altLang="th-TH" sz="3000" kern="1200" dirty="0" smtClean="0">
                <a:latin typeface="Angsana New" pitchFamily="18" charset="-34"/>
              </a:rPr>
              <a:t>: </a:t>
            </a:r>
            <a:r>
              <a:rPr lang="th-TH" altLang="th-TH" sz="3000" dirty="0" smtClean="0">
                <a:latin typeface="Angsana New" pitchFamily="18" charset="-34"/>
              </a:rPr>
              <a:t>ความหมายของ </a:t>
            </a:r>
            <a:r>
              <a:rPr lang="el-GR" altLang="th-TH" sz="3000" dirty="0" smtClean="0">
                <a:latin typeface="Angsana New" pitchFamily="18" charset="-34"/>
              </a:rPr>
              <a:t>Ω</a:t>
            </a:r>
            <a:r>
              <a:rPr lang="en-US" altLang="th-TH" sz="3000" dirty="0" smtClean="0">
                <a:latin typeface="Angsana New" pitchFamily="18" charset="-34"/>
              </a:rPr>
              <a:t>(n) </a:t>
            </a:r>
            <a:r>
              <a:rPr lang="th-TH" altLang="th-TH" sz="3000" dirty="0" smtClean="0">
                <a:latin typeface="Angsana New" pitchFamily="18" charset="-34"/>
              </a:rPr>
              <a:t>คือ ฟังก์ชั่นนั้น ๆ </a:t>
            </a:r>
            <a:r>
              <a:rPr lang="th-TH" altLang="th-TH" sz="3000" b="1" dirty="0" smtClean="0">
                <a:latin typeface="Angsana New" pitchFamily="18" charset="-34"/>
              </a:rPr>
              <a:t>ใช้เวลาทำงานเร็วที่สุด</a:t>
            </a:r>
            <a:r>
              <a:rPr lang="th-TH" altLang="th-TH" sz="3000" dirty="0" smtClean="0">
                <a:latin typeface="Angsana New" pitchFamily="18" charset="-34"/>
              </a:rPr>
              <a:t> </a:t>
            </a:r>
            <a:r>
              <a:rPr lang="en-US" altLang="th-TH" sz="3000" dirty="0" smtClean="0">
                <a:latin typeface="Angsana New" pitchFamily="18" charset="-34"/>
              </a:rPr>
              <a:t>&gt; n </a:t>
            </a:r>
            <a:endParaRPr lang="th-TH" altLang="th-TH" sz="3000" dirty="0" smtClean="0">
              <a:latin typeface="Angsana New" pitchFamily="18" charset="-34"/>
            </a:endParaRPr>
          </a:p>
          <a:p>
            <a:pPr lvl="1" eaLnBrk="1" hangingPunct="1">
              <a:defRPr/>
            </a:pPr>
            <a:endParaRPr lang="en-US" altLang="th-TH" sz="3000" kern="1200" dirty="0" smtClean="0">
              <a:latin typeface="Angsana New" pitchFamily="18" charset="-34"/>
              <a:ea typeface="+mn-ea"/>
            </a:endParaRPr>
          </a:p>
          <a:p>
            <a:pPr lvl="1" eaLnBrk="1" hangingPunct="1">
              <a:defRPr/>
            </a:pP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ต่างจาก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Big-omega </a:t>
            </a: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ตรงที่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Little-omega</a:t>
            </a:r>
            <a:r>
              <a:rPr lang="th-TH" altLang="th-TH" sz="3000" kern="1200" dirty="0" smtClean="0">
                <a:latin typeface="Angsana New" pitchFamily="18" charset="-34"/>
                <a:ea typeface="+mn-ea"/>
              </a:rPr>
              <a:t> จะไม่แตะขอบล่าง นั่นคือ ฟังก์ชั่นนี้ทำงานเร็วที่สุดมากกว่า </a:t>
            </a:r>
            <a:r>
              <a:rPr lang="en-US" altLang="th-TH" sz="3000" kern="1200" dirty="0" smtClean="0">
                <a:latin typeface="Angsana New" pitchFamily="18" charset="-34"/>
                <a:ea typeface="+mn-ea"/>
              </a:rPr>
              <a:t>n</a:t>
            </a:r>
          </a:p>
          <a:p>
            <a:pPr lvl="1" eaLnBrk="1" hangingPunct="1">
              <a:defRPr/>
            </a:pPr>
            <a:endParaRPr lang="en-US" altLang="th-TH" dirty="0" smtClean="0">
              <a:latin typeface="Tahoma" pitchFamily="34" charset="0"/>
              <a:cs typeface="Tahoma" pitchFamily="34" charset="0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endParaRPr lang="en-US" altLang="th-TH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h-TH" altLang="th-TH" b="1" smtClean="0"/>
              <a:t>สรุปสัญลักษณ์</a:t>
            </a:r>
            <a:endParaRPr lang="en-US" altLang="th-TH" b="1" smtClean="0"/>
          </a:p>
        </p:txBody>
      </p:sp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1187450" y="1773238"/>
          <a:ext cx="6985000" cy="3976687"/>
        </p:xfrm>
        <a:graphic>
          <a:graphicData uri="http://schemas.openxmlformats.org/presentationml/2006/ole">
            <p:oleObj spid="_x0000_s14341" name="แผนภูมิ" r:id="rId3" imgW="4667402" imgH="2657551" progId="Excel.Chart.8">
              <p:embed/>
            </p:oleObj>
          </a:graphicData>
        </a:graphic>
      </p:graphicFrame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7158038" y="23495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th-TH" sz="1800" b="1"/>
              <a:t>O(n)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7340600" y="2917825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th-TH" sz="1800" b="1"/>
              <a:t>o(n)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7164388" y="4005263"/>
            <a:ext cx="669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th-TH" sz="1800" b="1">
                <a:cs typeface="Arial" pitchFamily="34" charset="0"/>
              </a:rPr>
              <a:t>ω</a:t>
            </a:r>
            <a:r>
              <a:rPr lang="en-US" altLang="th-TH" sz="1800" b="1"/>
              <a:t>(n)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7164388" y="4603750"/>
            <a:ext cx="6588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l-GR" altLang="th-TH" sz="1800" b="1">
                <a:cs typeface="Arial" pitchFamily="34" charset="0"/>
              </a:rPr>
              <a:t>Ω</a:t>
            </a:r>
            <a:r>
              <a:rPr lang="en-US" altLang="th-TH" sz="1800" b="1"/>
              <a:t>(n)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h-TH" altLang="th-TH" b="1" smtClean="0">
                <a:latin typeface="Angsana New" pitchFamily="18" charset="-34"/>
              </a:rPr>
              <a:t>การหา </a:t>
            </a:r>
            <a:r>
              <a:rPr lang="en-US" altLang="th-TH" b="1" smtClean="0">
                <a:latin typeface="Angsana New" pitchFamily="18" charset="-34"/>
              </a:rPr>
              <a:t>Big-O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698500" y="1778000"/>
            <a:ext cx="8050213" cy="4530725"/>
          </a:xfrm>
          <a:noFill/>
        </p:spPr>
        <p:txBody>
          <a:bodyPr/>
          <a:lstStyle/>
          <a:p>
            <a:pPr eaLnBrk="1" hangingPunct="1"/>
            <a:r>
              <a:rPr lang="th-TH" altLang="th-TH" sz="3400" b="1" smtClean="0">
                <a:latin typeface="Angsana New" pitchFamily="18" charset="-34"/>
              </a:rPr>
              <a:t>ใช้เทอมที่มีค่ามากที่สุดหรือโตเร็วที่สุดในฟังก์ชั่น</a:t>
            </a:r>
          </a:p>
          <a:p>
            <a:pPr eaLnBrk="1" hangingPunct="1"/>
            <a:r>
              <a:rPr lang="th-TH" altLang="th-TH" sz="3400" b="1" smtClean="0">
                <a:latin typeface="Angsana New" pitchFamily="18" charset="-34"/>
              </a:rPr>
              <a:t>รูปแบบของฟังก์ชั่นที่มักพบบ่อยได้แก่ (</a:t>
            </a:r>
            <a:r>
              <a:rPr lang="en-US" altLang="th-TH" sz="3400" b="1" smtClean="0">
                <a:latin typeface="Angsana New" pitchFamily="18" charset="-34"/>
              </a:rPr>
              <a:t>a=2, n </a:t>
            </a:r>
            <a:r>
              <a:rPr lang="th-TH" altLang="th-TH" sz="3400" b="1" smtClean="0">
                <a:latin typeface="Angsana New" pitchFamily="18" charset="-34"/>
              </a:rPr>
              <a:t>คือจำนวนข้อมูล)</a:t>
            </a:r>
          </a:p>
          <a:p>
            <a:pPr lvl="1" eaLnBrk="1" hangingPunct="1"/>
            <a:r>
              <a:rPr lang="en-US" altLang="th-TH" sz="3400" b="1" smtClean="0">
                <a:latin typeface="Angsana New" pitchFamily="18" charset="-34"/>
              </a:rPr>
              <a:t>exponential </a:t>
            </a:r>
            <a:r>
              <a:rPr lang="th-TH" altLang="th-TH" sz="3400" b="1" smtClean="0">
                <a:latin typeface="Angsana New" pitchFamily="18" charset="-34"/>
              </a:rPr>
              <a:t>อยู่ในรูป </a:t>
            </a:r>
            <a:r>
              <a:rPr lang="en-US" altLang="th-TH" sz="3400" b="1" smtClean="0">
                <a:latin typeface="Angsana New" pitchFamily="18" charset="-34"/>
              </a:rPr>
              <a:t>a</a:t>
            </a:r>
            <a:r>
              <a:rPr lang="en-US" altLang="th-TH" sz="3400" b="1" baseline="30000" smtClean="0">
                <a:latin typeface="Angsana New" pitchFamily="18" charset="-34"/>
              </a:rPr>
              <a:t>n</a:t>
            </a:r>
          </a:p>
          <a:p>
            <a:pPr lvl="1" eaLnBrk="1" hangingPunct="1"/>
            <a:r>
              <a:rPr lang="en-US" altLang="th-TH" sz="3400" b="1" smtClean="0">
                <a:latin typeface="Angsana New" pitchFamily="18" charset="-34"/>
              </a:rPr>
              <a:t>polynomial  </a:t>
            </a:r>
            <a:r>
              <a:rPr lang="th-TH" altLang="th-TH" sz="3400" b="1" smtClean="0">
                <a:latin typeface="Angsana New" pitchFamily="18" charset="-34"/>
              </a:rPr>
              <a:t>อยู่ในรูป </a:t>
            </a:r>
            <a:r>
              <a:rPr lang="en-US" altLang="th-TH" sz="3400" b="1" smtClean="0">
                <a:latin typeface="Angsana New" pitchFamily="18" charset="-34"/>
              </a:rPr>
              <a:t>n</a:t>
            </a:r>
            <a:r>
              <a:rPr lang="en-US" altLang="th-TH" sz="3400" b="1" baseline="30000" smtClean="0">
                <a:latin typeface="Angsana New" pitchFamily="18" charset="-34"/>
              </a:rPr>
              <a:t>a</a:t>
            </a:r>
            <a:r>
              <a:rPr lang="en-US" altLang="th-TH" sz="3400" b="1" smtClean="0">
                <a:latin typeface="Angsana New" pitchFamily="18" charset="-34"/>
              </a:rPr>
              <a:t>  </a:t>
            </a:r>
          </a:p>
          <a:p>
            <a:pPr lvl="1" eaLnBrk="1" hangingPunct="1"/>
            <a:r>
              <a:rPr lang="en-US" altLang="th-TH" sz="3400" b="1" smtClean="0">
                <a:latin typeface="Angsana New" pitchFamily="18" charset="-34"/>
              </a:rPr>
              <a:t>linear  </a:t>
            </a:r>
            <a:r>
              <a:rPr lang="th-TH" altLang="th-TH" sz="3400" b="1" smtClean="0">
                <a:latin typeface="Angsana New" pitchFamily="18" charset="-34"/>
              </a:rPr>
              <a:t>อยู่ในรูป </a:t>
            </a:r>
            <a:r>
              <a:rPr lang="en-US" altLang="th-TH" sz="3400" b="1" smtClean="0">
                <a:latin typeface="Angsana New" pitchFamily="18" charset="-34"/>
              </a:rPr>
              <a:t>n</a:t>
            </a:r>
          </a:p>
          <a:p>
            <a:pPr lvl="1" eaLnBrk="1" hangingPunct="1"/>
            <a:r>
              <a:rPr lang="en-US" altLang="th-TH" sz="3400" b="1" smtClean="0">
                <a:latin typeface="Angsana New" pitchFamily="18" charset="-34"/>
              </a:rPr>
              <a:t>logarithmic </a:t>
            </a:r>
            <a:r>
              <a:rPr lang="th-TH" altLang="th-TH" sz="3400" b="1" smtClean="0">
                <a:latin typeface="Angsana New" pitchFamily="18" charset="-34"/>
              </a:rPr>
              <a:t> อยู่ในรูป </a:t>
            </a:r>
            <a:r>
              <a:rPr lang="en-US" altLang="th-TH" sz="3400" b="1" smtClean="0">
                <a:latin typeface="Angsana New" pitchFamily="18" charset="-34"/>
              </a:rPr>
              <a:t>log </a:t>
            </a:r>
            <a:r>
              <a:rPr lang="en-US" altLang="th-TH" sz="3400" b="1" baseline="-25000" smtClean="0">
                <a:latin typeface="Angsana New" pitchFamily="18" charset="-34"/>
              </a:rPr>
              <a:t>a</a:t>
            </a:r>
            <a:r>
              <a:rPr lang="en-US" altLang="th-TH" sz="3400" b="1" smtClean="0">
                <a:latin typeface="Angsana New" pitchFamily="18" charset="-34"/>
              </a:rPr>
              <a:t> n</a:t>
            </a:r>
          </a:p>
          <a:p>
            <a:pPr eaLnBrk="1" hangingPunct="1"/>
            <a:r>
              <a:rPr lang="th-TH" altLang="th-TH" sz="3400" b="1" smtClean="0">
                <a:latin typeface="Angsana New" pitchFamily="18" charset="-34"/>
              </a:rPr>
              <a:t>ทั้ง </a:t>
            </a:r>
            <a:r>
              <a:rPr lang="en-US" altLang="th-TH" sz="3400" b="1" smtClean="0">
                <a:latin typeface="Angsana New" pitchFamily="18" charset="-34"/>
              </a:rPr>
              <a:t>4 </a:t>
            </a:r>
            <a:r>
              <a:rPr lang="th-TH" altLang="th-TH" sz="3400" b="1" smtClean="0">
                <a:latin typeface="Angsana New" pitchFamily="18" charset="-34"/>
              </a:rPr>
              <a:t>รูปแบบ จะมีอัตราการเติบโตเรียงจากมากไปหาน้อย</a:t>
            </a:r>
            <a:endParaRPr lang="en-US" altLang="th-TH" sz="3400" b="1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16388" name="Rectangle 19"/>
          <p:cNvSpPr>
            <a:spLocks noChangeArrowheads="1"/>
          </p:cNvSpPr>
          <p:nvPr/>
        </p:nvSpPr>
        <p:spPr bwMode="auto">
          <a:xfrm>
            <a:off x="0" y="2549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 altLang="th-TH"/>
          </a:p>
        </p:txBody>
      </p:sp>
      <p:sp>
        <p:nvSpPr>
          <p:cNvPr id="16389" name="Rectangle 24"/>
          <p:cNvSpPr>
            <a:spLocks noChangeArrowheads="1"/>
          </p:cNvSpPr>
          <p:nvPr/>
        </p:nvSpPr>
        <p:spPr bwMode="auto">
          <a:xfrm>
            <a:off x="0" y="4306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th-TH" altLang="th-TH"/>
          </a:p>
        </p:txBody>
      </p:sp>
      <p:grpSp>
        <p:nvGrpSpPr>
          <p:cNvPr id="16390" name="Group 35"/>
          <p:cNvGrpSpPr>
            <a:grpSpLocks/>
          </p:cNvGrpSpPr>
          <p:nvPr/>
        </p:nvGrpSpPr>
        <p:grpSpPr bwMode="auto">
          <a:xfrm>
            <a:off x="1417638" y="2060575"/>
            <a:ext cx="6985000" cy="3121025"/>
            <a:chOff x="703" y="1374"/>
            <a:chExt cx="4400" cy="1966"/>
          </a:xfrm>
        </p:grpSpPr>
        <p:sp>
          <p:nvSpPr>
            <p:cNvPr id="16392" name="Rectangle 25"/>
            <p:cNvSpPr>
              <a:spLocks noChangeArrowheads="1"/>
            </p:cNvSpPr>
            <p:nvPr/>
          </p:nvSpPr>
          <p:spPr bwMode="auto">
            <a:xfrm>
              <a:off x="703" y="1420"/>
              <a:ext cx="1424" cy="192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393" name="Rectangle 26"/>
            <p:cNvSpPr>
              <a:spLocks noChangeArrowheads="1"/>
            </p:cNvSpPr>
            <p:nvPr/>
          </p:nvSpPr>
          <p:spPr bwMode="auto">
            <a:xfrm>
              <a:off x="881" y="1652"/>
              <a:ext cx="1068" cy="691"/>
            </a:xfrm>
            <a:prstGeom prst="rect">
              <a:avLst/>
            </a:prstGeom>
            <a:solidFill>
              <a:srgbClr val="FFCC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 eaLnBrk="0" hangingPunct="0"/>
              <a:endParaRPr lang="en-US" altLang="th-TH" b="1">
                <a:latin typeface="Angsana New" pitchFamily="18" charset="-34"/>
              </a:endParaRPr>
            </a:p>
          </p:txBody>
        </p:sp>
        <p:sp>
          <p:nvSpPr>
            <p:cNvPr id="16394" name="Rectangle 27"/>
            <p:cNvSpPr>
              <a:spLocks noChangeArrowheads="1"/>
            </p:cNvSpPr>
            <p:nvPr/>
          </p:nvSpPr>
          <p:spPr bwMode="auto">
            <a:xfrm>
              <a:off x="881" y="2497"/>
              <a:ext cx="1068" cy="691"/>
            </a:xfrm>
            <a:prstGeom prst="rect">
              <a:avLst/>
            </a:prstGeom>
            <a:solidFill>
              <a:srgbClr val="9999FF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395" name="Line 28"/>
            <p:cNvSpPr>
              <a:spLocks noChangeShapeType="1"/>
            </p:cNvSpPr>
            <p:nvPr/>
          </p:nvSpPr>
          <p:spPr bwMode="auto">
            <a:xfrm>
              <a:off x="2008" y="1959"/>
              <a:ext cx="35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6396" name="Text Box 29"/>
            <p:cNvSpPr txBox="1">
              <a:spLocks noChangeArrowheads="1"/>
            </p:cNvSpPr>
            <p:nvPr/>
          </p:nvSpPr>
          <p:spPr bwMode="auto">
            <a:xfrm>
              <a:off x="2424" y="1842"/>
              <a:ext cx="651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altLang="th-TH" sz="1600" b="1">
                  <a:latin typeface="Tahoma" pitchFamily="34" charset="0"/>
                  <a:cs typeface="Tahoma" pitchFamily="34" charset="0"/>
                </a:rPr>
                <a:t>Ө</a:t>
              </a:r>
              <a:r>
                <a:rPr lang="en-US" altLang="th-TH" sz="1600" b="1">
                  <a:latin typeface="Tahoma" pitchFamily="34" charset="0"/>
                  <a:cs typeface="Tahoma" pitchFamily="34" charset="0"/>
                </a:rPr>
                <a:t>(n</a:t>
              </a:r>
              <a:r>
                <a:rPr lang="en-US" altLang="th-TH" sz="1600" b="1" baseline="3000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altLang="th-TH" sz="1600" b="1">
                  <a:latin typeface="Tahoma" pitchFamily="34" charset="0"/>
                  <a:cs typeface="Tahoma" pitchFamily="34" charset="0"/>
                </a:rPr>
                <a:t>)</a:t>
              </a:r>
              <a:endParaRPr lang="ru-RU" altLang="th-TH" sz="16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397" name="Line 30"/>
            <p:cNvSpPr>
              <a:spLocks noChangeShapeType="1"/>
            </p:cNvSpPr>
            <p:nvPr/>
          </p:nvSpPr>
          <p:spPr bwMode="auto">
            <a:xfrm>
              <a:off x="2008" y="2880"/>
              <a:ext cx="355" cy="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6398" name="Text Box 31"/>
            <p:cNvSpPr txBox="1">
              <a:spLocks noChangeArrowheads="1"/>
            </p:cNvSpPr>
            <p:nvPr/>
          </p:nvSpPr>
          <p:spPr bwMode="auto">
            <a:xfrm>
              <a:off x="2424" y="2764"/>
              <a:ext cx="1066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ru-RU" altLang="th-TH" sz="1600" b="1">
                  <a:latin typeface="Tahoma" pitchFamily="34" charset="0"/>
                  <a:cs typeface="Tahoma" pitchFamily="34" charset="0"/>
                </a:rPr>
                <a:t>Ө</a:t>
              </a:r>
              <a:r>
                <a:rPr lang="en-US" altLang="th-TH" sz="1600" b="1">
                  <a:latin typeface="Tahoma" pitchFamily="34" charset="0"/>
                  <a:cs typeface="Tahoma" pitchFamily="34" charset="0"/>
                </a:rPr>
                <a:t>(n log n)</a:t>
              </a:r>
              <a:endParaRPr lang="ru-RU" altLang="th-TH" sz="16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6399" name="AutoShape 32"/>
            <p:cNvSpPr>
              <a:spLocks/>
            </p:cNvSpPr>
            <p:nvPr/>
          </p:nvSpPr>
          <p:spPr bwMode="auto">
            <a:xfrm>
              <a:off x="3560" y="1374"/>
              <a:ext cx="59" cy="1920"/>
            </a:xfrm>
            <a:prstGeom prst="rightBrace">
              <a:avLst>
                <a:gd name="adj1" fmla="val 271186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6400" name="Text Box 33"/>
            <p:cNvSpPr txBox="1">
              <a:spLocks noChangeArrowheads="1"/>
            </p:cNvSpPr>
            <p:nvPr/>
          </p:nvSpPr>
          <p:spPr bwMode="auto">
            <a:xfrm>
              <a:off x="3738" y="1737"/>
              <a:ext cx="1365" cy="1144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th-TH" altLang="th-TH" b="1">
                  <a:latin typeface="Angsana New" pitchFamily="18" charset="-34"/>
                </a:rPr>
                <a:t>เวลาในการทำงานทั้งหมดถูกกำหนดโดยส่วนที่ </a:t>
              </a:r>
              <a:r>
                <a:rPr lang="en-US" altLang="th-TH" b="1">
                  <a:latin typeface="Angsana New" pitchFamily="18" charset="-34"/>
                </a:rPr>
                <a:t>1 </a:t>
              </a:r>
              <a:r>
                <a:rPr lang="th-TH" altLang="th-TH" b="1">
                  <a:latin typeface="Angsana New" pitchFamily="18" charset="-34"/>
                </a:rPr>
                <a:t>เพราะมันโตเร็วกว่า</a:t>
              </a:r>
              <a:endParaRPr lang="ru-RU" altLang="th-TH" b="1">
                <a:latin typeface="Tahoma" pitchFamily="34" charset="0"/>
              </a:endParaRPr>
            </a:p>
          </p:txBody>
        </p:sp>
      </p:grpSp>
      <p:sp>
        <p:nvSpPr>
          <p:cNvPr id="16391" name="Rectangle 37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h-TH" altLang="th-TH" b="1" smtClean="0"/>
              <a:t>เทอมที่โตเร็วที่สุดในฟังก์ชั่น</a:t>
            </a:r>
            <a:endParaRPr lang="en-US" altLang="th-TH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grpSp>
        <p:nvGrpSpPr>
          <p:cNvPr id="17412" name="Group 17"/>
          <p:cNvGrpSpPr>
            <a:grpSpLocks/>
          </p:cNvGrpSpPr>
          <p:nvPr/>
        </p:nvGrpSpPr>
        <p:grpSpPr bwMode="auto">
          <a:xfrm>
            <a:off x="755650" y="1628775"/>
            <a:ext cx="8135938" cy="2089150"/>
            <a:chOff x="521" y="1026"/>
            <a:chExt cx="5125" cy="1316"/>
          </a:xfrm>
        </p:grpSpPr>
        <p:sp>
          <p:nvSpPr>
            <p:cNvPr id="17420" name="Rectangle 5"/>
            <p:cNvSpPr>
              <a:spLocks noChangeArrowheads="1"/>
            </p:cNvSpPr>
            <p:nvPr/>
          </p:nvSpPr>
          <p:spPr bwMode="auto">
            <a:xfrm>
              <a:off x="521" y="1026"/>
              <a:ext cx="2268" cy="1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</a:pPr>
              <a:r>
                <a:rPr lang="th-TH" altLang="th-TH" sz="2400">
                  <a:latin typeface="Tahoma" pitchFamily="34" charset="0"/>
                  <a:cs typeface="Tahoma" pitchFamily="34" charset="0"/>
                </a:rPr>
                <a:t>ตัวอย่าง </a:t>
              </a:r>
              <a:r>
                <a:rPr lang="en-US" altLang="th-TH" sz="2400">
                  <a:latin typeface="Tahoma" pitchFamily="34" charset="0"/>
                  <a:cs typeface="Tahoma" pitchFamily="34" charset="0"/>
                </a:rPr>
                <a:t>1</a:t>
              </a:r>
              <a:endParaRPr lang="th-TH" altLang="th-TH" sz="2400">
                <a:latin typeface="Tahoma" pitchFamily="34" charset="0"/>
                <a:cs typeface="Tahoma" pitchFamily="34" charset="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th-TH" altLang="th-TH" sz="2400">
                  <a:latin typeface="Tahoma" pitchFamily="34" charset="0"/>
                  <a:cs typeface="Tahoma" pitchFamily="34" charset="0"/>
                </a:rPr>
                <a:t>		</a:t>
              </a:r>
              <a:r>
                <a:rPr lang="en-US" altLang="th-TH" sz="2400">
                  <a:latin typeface="Tahoma" pitchFamily="34" charset="0"/>
                  <a:cs typeface="Tahoma" pitchFamily="34" charset="0"/>
                </a:rPr>
                <a:t>for i = 1 to 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th-TH" sz="2400">
                  <a:latin typeface="Tahoma" pitchFamily="34" charset="0"/>
                  <a:cs typeface="Tahoma" pitchFamily="34" charset="0"/>
                </a:rPr>
                <a:t>			c+=A[i]</a:t>
              </a:r>
            </a:p>
          </p:txBody>
        </p:sp>
        <p:sp>
          <p:nvSpPr>
            <p:cNvPr id="17421" name="AutoShape 6"/>
            <p:cNvSpPr>
              <a:spLocks/>
            </p:cNvSpPr>
            <p:nvPr/>
          </p:nvSpPr>
          <p:spPr bwMode="auto">
            <a:xfrm>
              <a:off x="2834" y="1344"/>
              <a:ext cx="46" cy="498"/>
            </a:xfrm>
            <a:prstGeom prst="rightBrace">
              <a:avLst>
                <a:gd name="adj1" fmla="val 90217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22" name="Text Box 7"/>
            <p:cNvSpPr txBox="1">
              <a:spLocks noChangeArrowheads="1"/>
            </p:cNvSpPr>
            <p:nvPr/>
          </p:nvSpPr>
          <p:spPr bwMode="auto">
            <a:xfrm>
              <a:off x="2971" y="1480"/>
              <a:ext cx="195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th-TH" altLang="th-TH" sz="1600" b="1">
                  <a:latin typeface="Tahoma" pitchFamily="34" charset="0"/>
                  <a:cs typeface="Tahoma" pitchFamily="34" charset="0"/>
                </a:rPr>
                <a:t>หมุน </a:t>
              </a:r>
              <a:r>
                <a:rPr lang="en-US" altLang="th-TH" sz="1600" b="1">
                  <a:latin typeface="Tahoma" pitchFamily="34" charset="0"/>
                  <a:cs typeface="Tahoma" pitchFamily="34" charset="0"/>
                </a:rPr>
                <a:t>n</a:t>
              </a:r>
              <a:r>
                <a:rPr lang="th-TH" altLang="th-TH" sz="1600" b="1">
                  <a:latin typeface="Tahoma" pitchFamily="34" charset="0"/>
                  <a:cs typeface="Tahoma" pitchFamily="34" charset="0"/>
                </a:rPr>
                <a:t> รอบ ใช้เวลาเป็น </a:t>
              </a:r>
              <a:r>
                <a:rPr lang="en-US" altLang="th-TH" sz="1600" b="1">
                  <a:latin typeface="Tahoma" pitchFamily="34" charset="0"/>
                  <a:cs typeface="Tahoma" pitchFamily="34" charset="0"/>
                </a:rPr>
                <a:t>O(n)</a:t>
              </a:r>
              <a:endParaRPr lang="ru-RU" altLang="th-TH" sz="16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7423" name="Freeform 8"/>
            <p:cNvSpPr>
              <a:spLocks/>
            </p:cNvSpPr>
            <p:nvPr/>
          </p:nvSpPr>
          <p:spPr bwMode="auto">
            <a:xfrm>
              <a:off x="2056" y="1888"/>
              <a:ext cx="687" cy="227"/>
            </a:xfrm>
            <a:custGeom>
              <a:avLst/>
              <a:gdLst>
                <a:gd name="T0" fmla="*/ 98 w 687"/>
                <a:gd name="T1" fmla="*/ 0 h 227"/>
                <a:gd name="T2" fmla="*/ 98 w 687"/>
                <a:gd name="T3" fmla="*/ 182 h 227"/>
                <a:gd name="T4" fmla="*/ 687 w 687"/>
                <a:gd name="T5" fmla="*/ 227 h 22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687" h="227">
                  <a:moveTo>
                    <a:pt x="98" y="0"/>
                  </a:moveTo>
                  <a:cubicBezTo>
                    <a:pt x="49" y="72"/>
                    <a:pt x="0" y="144"/>
                    <a:pt x="98" y="182"/>
                  </a:cubicBezTo>
                  <a:cubicBezTo>
                    <a:pt x="196" y="220"/>
                    <a:pt x="441" y="223"/>
                    <a:pt x="687" y="227"/>
                  </a:cubicBezTo>
                </a:path>
              </a:pathLst>
            </a:custGeom>
            <a:noFill/>
            <a:ln w="12700" cap="sq" cmpd="sng">
              <a:solidFill>
                <a:schemeClr val="tx1"/>
              </a:solidFill>
              <a:prstDash val="solid"/>
              <a:round/>
              <a:headEnd type="none" w="sm" len="sm"/>
              <a:tailEnd type="triangle" w="med" len="med"/>
            </a:ln>
            <a:effectLst/>
          </p:spPr>
          <p:txBody>
            <a:bodyPr/>
            <a:lstStyle/>
            <a:p>
              <a:endParaRPr lang="th-TH"/>
            </a:p>
          </p:txBody>
        </p:sp>
        <p:sp>
          <p:nvSpPr>
            <p:cNvPr id="17424" name="Text Box 9"/>
            <p:cNvSpPr txBox="1">
              <a:spLocks noChangeArrowheads="1"/>
            </p:cNvSpPr>
            <p:nvPr/>
          </p:nvSpPr>
          <p:spPr bwMode="auto">
            <a:xfrm>
              <a:off x="2834" y="1979"/>
              <a:ext cx="2812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th-TH" altLang="th-TH" sz="1600">
                  <a:latin typeface="Tahoma" pitchFamily="34" charset="0"/>
                  <a:cs typeface="Tahoma" pitchFamily="34" charset="0"/>
                </a:rPr>
                <a:t>เป็น </a:t>
              </a:r>
              <a:r>
                <a:rPr lang="en-US" altLang="th-TH" sz="1600">
                  <a:latin typeface="Tahoma" pitchFamily="34" charset="0"/>
                  <a:cs typeface="Tahoma" pitchFamily="34" charset="0"/>
                </a:rPr>
                <a:t>elementary operation </a:t>
              </a:r>
              <a:r>
                <a:rPr lang="th-TH" altLang="th-TH" sz="1600">
                  <a:latin typeface="Tahoma" pitchFamily="34" charset="0"/>
                  <a:cs typeface="Tahoma" pitchFamily="34" charset="0"/>
                </a:rPr>
                <a:t>ใช้เวลาคงที่เป็น  </a:t>
              </a:r>
              <a:r>
                <a:rPr lang="en-US" altLang="th-TH" sz="1600">
                  <a:latin typeface="Tahoma" pitchFamily="34" charset="0"/>
                  <a:cs typeface="Tahoma" pitchFamily="34" charset="0"/>
                </a:rPr>
                <a:t>O(1)</a:t>
              </a:r>
              <a:endParaRPr lang="ru-RU" altLang="th-TH" sz="1600">
                <a:latin typeface="Tahoma" pitchFamily="34" charset="0"/>
                <a:cs typeface="Tahoma" pitchFamily="34" charset="0"/>
              </a:endParaRPr>
            </a:p>
          </p:txBody>
        </p:sp>
      </p:grpSp>
      <p:grpSp>
        <p:nvGrpSpPr>
          <p:cNvPr id="17413" name="Group 10"/>
          <p:cNvGrpSpPr>
            <a:grpSpLocks/>
          </p:cNvGrpSpPr>
          <p:nvPr/>
        </p:nvGrpSpPr>
        <p:grpSpPr bwMode="auto">
          <a:xfrm>
            <a:off x="827088" y="3887788"/>
            <a:ext cx="6911975" cy="2493962"/>
            <a:chOff x="703" y="1298"/>
            <a:chExt cx="4354" cy="1571"/>
          </a:xfrm>
        </p:grpSpPr>
        <p:sp>
          <p:nvSpPr>
            <p:cNvPr id="17415" name="Rectangle 11"/>
            <p:cNvSpPr>
              <a:spLocks noChangeArrowheads="1"/>
            </p:cNvSpPr>
            <p:nvPr/>
          </p:nvSpPr>
          <p:spPr bwMode="auto">
            <a:xfrm>
              <a:off x="703" y="1298"/>
              <a:ext cx="3265" cy="15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Char char="n"/>
              </a:pPr>
              <a:r>
                <a:rPr lang="th-TH" altLang="th-TH" sz="2400">
                  <a:latin typeface="Tahoma" pitchFamily="34" charset="0"/>
                  <a:cs typeface="Tahoma" pitchFamily="34" charset="0"/>
                </a:rPr>
                <a:t>ตัวอย่าง</a:t>
              </a:r>
              <a:r>
                <a:rPr lang="en-US" altLang="th-TH" sz="2400">
                  <a:latin typeface="Tahoma" pitchFamily="34" charset="0"/>
                  <a:cs typeface="Tahoma" pitchFamily="34" charset="0"/>
                </a:rPr>
                <a:t> 2</a:t>
              </a:r>
              <a:endParaRPr lang="th-TH" altLang="th-TH" sz="2400">
                <a:latin typeface="Tahoma" pitchFamily="34" charset="0"/>
                <a:cs typeface="Tahoma" pitchFamily="34" charset="0"/>
              </a:endParaRP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th-TH" altLang="th-TH" sz="2400">
                  <a:latin typeface="Tahoma" pitchFamily="34" charset="0"/>
                  <a:cs typeface="Tahoma" pitchFamily="34" charset="0"/>
                </a:rPr>
                <a:t>		</a:t>
              </a:r>
              <a:r>
                <a:rPr lang="en-US" altLang="th-TH" sz="2400">
                  <a:latin typeface="Tahoma" pitchFamily="34" charset="0"/>
                  <a:cs typeface="Tahoma" pitchFamily="34" charset="0"/>
                </a:rPr>
                <a:t>for i = 1 to n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th-TH" sz="2400">
                  <a:latin typeface="Tahoma" pitchFamily="34" charset="0"/>
                  <a:cs typeface="Tahoma" pitchFamily="34" charset="0"/>
                </a:rPr>
                <a:t>			for j = n to 2</a:t>
              </a:r>
            </a:p>
            <a:p>
              <a:pPr marL="342900" indent="-342900">
                <a:spcBef>
                  <a:spcPct val="20000"/>
                </a:spcBef>
                <a:buClr>
                  <a:schemeClr val="folHlink"/>
                </a:buClr>
                <a:buSzPct val="90000"/>
                <a:buFont typeface="Wingdings" pitchFamily="2" charset="2"/>
                <a:buNone/>
              </a:pPr>
              <a:r>
                <a:rPr lang="en-US" altLang="th-TH" sz="2400">
                  <a:latin typeface="Tahoma" pitchFamily="34" charset="0"/>
                  <a:cs typeface="Tahoma" pitchFamily="34" charset="0"/>
                </a:rPr>
                <a:t>				c+=x[i][j]</a:t>
              </a:r>
            </a:p>
          </p:txBody>
        </p:sp>
        <p:sp>
          <p:nvSpPr>
            <p:cNvPr id="17416" name="AutoShape 12"/>
            <p:cNvSpPr>
              <a:spLocks/>
            </p:cNvSpPr>
            <p:nvPr/>
          </p:nvSpPr>
          <p:spPr bwMode="auto">
            <a:xfrm>
              <a:off x="3779" y="1938"/>
              <a:ext cx="54" cy="494"/>
            </a:xfrm>
            <a:prstGeom prst="rightBrace">
              <a:avLst>
                <a:gd name="adj1" fmla="val 76235"/>
                <a:gd name="adj2" fmla="val 50000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7" name="Text Box 13"/>
            <p:cNvSpPr txBox="1">
              <a:spLocks noChangeArrowheads="1"/>
            </p:cNvSpPr>
            <p:nvPr/>
          </p:nvSpPr>
          <p:spPr bwMode="auto">
            <a:xfrm>
              <a:off x="3874" y="2069"/>
              <a:ext cx="520" cy="212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th-TH" sz="1600" b="1">
                  <a:latin typeface="Tahoma" pitchFamily="34" charset="0"/>
                  <a:cs typeface="Tahoma" pitchFamily="34" charset="0"/>
                </a:rPr>
                <a:t>O(n)</a:t>
              </a:r>
              <a:endParaRPr lang="ru-RU" altLang="th-TH" sz="1600" b="1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17418" name="AutoShape 14"/>
            <p:cNvSpPr>
              <a:spLocks/>
            </p:cNvSpPr>
            <p:nvPr/>
          </p:nvSpPr>
          <p:spPr bwMode="auto">
            <a:xfrm>
              <a:off x="4300" y="1676"/>
              <a:ext cx="122" cy="847"/>
            </a:xfrm>
            <a:prstGeom prst="rightBrace">
              <a:avLst>
                <a:gd name="adj1" fmla="val 57855"/>
                <a:gd name="adj2" fmla="val 49218"/>
              </a:avLst>
            </a:prstGeom>
            <a:noFill/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7419" name="Text Box 15"/>
            <p:cNvSpPr txBox="1">
              <a:spLocks noChangeArrowheads="1"/>
            </p:cNvSpPr>
            <p:nvPr/>
          </p:nvSpPr>
          <p:spPr bwMode="auto">
            <a:xfrm>
              <a:off x="4536" y="1979"/>
              <a:ext cx="521" cy="21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th-TH" sz="1600" b="1">
                  <a:latin typeface="Tahoma" pitchFamily="34" charset="0"/>
                  <a:cs typeface="Tahoma" pitchFamily="34" charset="0"/>
                </a:rPr>
                <a:t>O(n</a:t>
              </a:r>
              <a:r>
                <a:rPr lang="en-US" altLang="th-TH" sz="1600" b="1" baseline="30000">
                  <a:latin typeface="Tahoma" pitchFamily="34" charset="0"/>
                  <a:cs typeface="Tahoma" pitchFamily="34" charset="0"/>
                </a:rPr>
                <a:t>2</a:t>
              </a:r>
              <a:r>
                <a:rPr lang="en-US" altLang="th-TH" sz="1600" b="1">
                  <a:latin typeface="Tahoma" pitchFamily="34" charset="0"/>
                  <a:cs typeface="Tahoma" pitchFamily="34" charset="0"/>
                </a:rPr>
                <a:t>)</a:t>
              </a:r>
              <a:endParaRPr lang="ru-RU" altLang="th-TH" sz="1600" b="1">
                <a:latin typeface="Tahoma" pitchFamily="34" charset="0"/>
                <a:cs typeface="Tahoma" pitchFamily="34" charset="0"/>
              </a:endParaRPr>
            </a:p>
          </p:txBody>
        </p:sp>
      </p:grpSp>
      <p:sp>
        <p:nvSpPr>
          <p:cNvPr id="17414" name="Rectangle 18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h-TH" altLang="th-TH" b="1" smtClean="0"/>
              <a:t>เทอมที่โตเร็วที่สุดในฟังก์ชั่น</a:t>
            </a:r>
            <a:endParaRPr lang="en-US" altLang="th-TH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18436" name="Rectangle 1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h-TH" altLang="th-TH" b="1" smtClean="0">
                <a:latin typeface="Angsana New" pitchFamily="18" charset="-34"/>
              </a:rPr>
              <a:t>ตัวอย่างการหา </a:t>
            </a:r>
            <a:r>
              <a:rPr lang="en-US" altLang="th-TH" b="1" smtClean="0">
                <a:latin typeface="Angsana New" pitchFamily="18" charset="-34"/>
              </a:rPr>
              <a:t>Big-O</a:t>
            </a:r>
          </a:p>
        </p:txBody>
      </p:sp>
      <p:sp>
        <p:nvSpPr>
          <p:cNvPr id="18437" name="Rectangle 17"/>
          <p:cNvSpPr>
            <a:spLocks noGrp="1" noChangeArrowheads="1"/>
          </p:cNvSpPr>
          <p:nvPr>
            <p:ph type="body" sz="half" idx="1"/>
          </p:nvPr>
        </p:nvSpPr>
        <p:spPr>
          <a:xfrm>
            <a:off x="914400" y="1778000"/>
            <a:ext cx="7113588" cy="4530725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h-TH" altLang="th-TH" sz="3200" b="1" smtClean="0">
                <a:latin typeface="Angsana New" pitchFamily="18" charset="-34"/>
              </a:rPr>
              <a:t>สมมติให้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th-TH" sz="3200" b="1" smtClean="0">
                <a:latin typeface="Angsana New" pitchFamily="18" charset="-34"/>
              </a:rPr>
              <a:t>	f</a:t>
            </a:r>
            <a:r>
              <a:rPr lang="en-US" altLang="th-TH" sz="3200" b="1" baseline="-25000" smtClean="0">
                <a:latin typeface="Angsana New" pitchFamily="18" charset="-34"/>
              </a:rPr>
              <a:t>1</a:t>
            </a:r>
            <a:r>
              <a:rPr lang="en-US" altLang="th-TH" sz="3200" b="1" smtClean="0">
                <a:latin typeface="Angsana New" pitchFamily="18" charset="-34"/>
              </a:rPr>
              <a:t> = 49n</a:t>
            </a:r>
            <a:r>
              <a:rPr lang="en-US" altLang="th-TH" sz="3200" b="1" baseline="30000" smtClean="0">
                <a:latin typeface="Angsana New" pitchFamily="18" charset="-34"/>
              </a:rPr>
              <a:t>3</a:t>
            </a:r>
            <a:r>
              <a:rPr lang="en-US" altLang="th-TH" sz="3200" b="1" smtClean="0">
                <a:latin typeface="Angsana New" pitchFamily="18" charset="-34"/>
              </a:rPr>
              <a:t>+600n+1024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th-TH" sz="3200" b="1" smtClean="0">
                <a:latin typeface="Angsana New" pitchFamily="18" charset="-34"/>
              </a:rPr>
              <a:t>	f</a:t>
            </a:r>
            <a:r>
              <a:rPr lang="en-US" altLang="th-TH" sz="3200" b="1" baseline="-25000" smtClean="0">
                <a:latin typeface="Angsana New" pitchFamily="18" charset="-34"/>
              </a:rPr>
              <a:t>2</a:t>
            </a:r>
            <a:r>
              <a:rPr lang="en-US" altLang="th-TH" sz="3200" b="1" smtClean="0">
                <a:latin typeface="Angsana New" pitchFamily="18" charset="-34"/>
              </a:rPr>
              <a:t> = </a:t>
            </a:r>
            <a:r>
              <a:rPr lang="en-US" altLang="th-TH" sz="1600" b="1" smtClean="0">
                <a:latin typeface="Angsana New" pitchFamily="18" charset="-34"/>
                <a:sym typeface="Symbol" pitchFamily="18" charset="2"/>
              </a:rPr>
              <a:t></a:t>
            </a:r>
            <a:r>
              <a:rPr lang="en-US" altLang="th-TH" sz="3200" b="1" smtClean="0">
                <a:latin typeface="Angsana New" pitchFamily="18" charset="-34"/>
                <a:sym typeface="Symbol" pitchFamily="18" charset="2"/>
              </a:rPr>
              <a:t>n+4n</a:t>
            </a:r>
            <a:r>
              <a:rPr lang="en-US" altLang="th-TH" sz="3200" b="1" baseline="30000" smtClean="0">
                <a:latin typeface="Angsana New" pitchFamily="18" charset="-34"/>
                <a:sym typeface="Symbol" pitchFamily="18" charset="2"/>
              </a:rPr>
              <a:t>2</a:t>
            </a:r>
            <a:r>
              <a:rPr lang="en-US" altLang="th-TH" sz="3200" b="1" smtClean="0">
                <a:latin typeface="Angsana New" pitchFamily="18" charset="-34"/>
                <a:sym typeface="Symbol" pitchFamily="18" charset="2"/>
              </a:rPr>
              <a:t>+n log n+32894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3200" b="1" smtClean="0">
                <a:latin typeface="Angsana New" pitchFamily="18" charset="-34"/>
                <a:sym typeface="Symbol" pitchFamily="18" charset="2"/>
              </a:rPr>
              <a:t>วิธีการหา </a:t>
            </a:r>
            <a:r>
              <a:rPr lang="en-US" altLang="th-TH" sz="3200" b="1" smtClean="0">
                <a:latin typeface="Angsana New" pitchFamily="18" charset="-34"/>
                <a:sym typeface="Symbol" pitchFamily="18" charset="2"/>
              </a:rPr>
              <a:t>Big-O </a:t>
            </a:r>
            <a:endParaRPr lang="th-TH" altLang="th-TH" sz="3200" b="1" smtClean="0">
              <a:latin typeface="Angsana New" pitchFamily="18" charset="-34"/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3200" b="1" smtClean="0">
                <a:latin typeface="Angsana New" pitchFamily="18" charset="-34"/>
                <a:sym typeface="Symbol" pitchFamily="18" charset="2"/>
              </a:rPr>
              <a:t>	- ตัดสัมประสิทธิ์และค่าคงที่ออก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3200" b="1" smtClean="0">
                <a:latin typeface="Angsana New" pitchFamily="18" charset="-34"/>
                <a:sym typeface="Symbol" pitchFamily="18" charset="2"/>
              </a:rPr>
              <a:t>	- เลือกเทอมที่ใหญ่ที่สุด เป็นตัวแทนของฟังก์ชั่น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th-TH" altLang="th-TH" sz="3200" b="1" smtClean="0">
                <a:latin typeface="Angsana New" pitchFamily="18" charset="-34"/>
              </a:rPr>
              <a:t>ดังนั้น</a:t>
            </a:r>
            <a:r>
              <a:rPr lang="en-US" altLang="th-TH" sz="3200" b="1" smtClean="0">
                <a:latin typeface="Angsana New" pitchFamily="18" charset="-34"/>
              </a:rPr>
              <a:t>  	f</a:t>
            </a:r>
            <a:r>
              <a:rPr lang="en-US" altLang="th-TH" sz="3200" b="1" baseline="-25000" smtClean="0">
                <a:latin typeface="Angsana New" pitchFamily="18" charset="-34"/>
              </a:rPr>
              <a:t>1</a:t>
            </a:r>
            <a:r>
              <a:rPr lang="en-US" altLang="th-TH" sz="3200" b="1" smtClean="0">
                <a:latin typeface="Angsana New" pitchFamily="18" charset="-34"/>
              </a:rPr>
              <a:t> = n</a:t>
            </a:r>
            <a:r>
              <a:rPr lang="en-US" altLang="th-TH" sz="3200" b="1" baseline="30000" smtClean="0">
                <a:latin typeface="Angsana New" pitchFamily="18" charset="-34"/>
              </a:rPr>
              <a:t>3</a:t>
            </a:r>
            <a:r>
              <a:rPr lang="en-US" altLang="th-TH" sz="3200" b="1" smtClean="0">
                <a:latin typeface="Angsana New" pitchFamily="18" charset="-34"/>
              </a:rPr>
              <a:t>+n = O(n</a:t>
            </a:r>
            <a:r>
              <a:rPr lang="en-US" altLang="th-TH" sz="3200" b="1" baseline="30000" smtClean="0">
                <a:latin typeface="Angsana New" pitchFamily="18" charset="-34"/>
              </a:rPr>
              <a:t>3</a:t>
            </a:r>
            <a:r>
              <a:rPr lang="en-US" altLang="th-TH" sz="3200" b="1" smtClean="0">
                <a:latin typeface="Angsana New" pitchFamily="18" charset="-34"/>
              </a:rPr>
              <a:t>)</a:t>
            </a:r>
            <a:endParaRPr lang="en-US" altLang="th-TH" sz="3200" b="1" smtClean="0">
              <a:latin typeface="Angsana New" pitchFamily="18" charset="-34"/>
              <a:sym typeface="Symbol" pitchFamily="18" charset="2"/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altLang="th-TH" sz="3200" b="1" smtClean="0">
                <a:latin typeface="Angsana New" pitchFamily="18" charset="-34"/>
              </a:rPr>
              <a:t>			f</a:t>
            </a:r>
            <a:r>
              <a:rPr lang="en-US" altLang="th-TH" sz="3200" b="1" baseline="-25000" smtClean="0">
                <a:latin typeface="Angsana New" pitchFamily="18" charset="-34"/>
              </a:rPr>
              <a:t>2</a:t>
            </a:r>
            <a:r>
              <a:rPr lang="en-US" altLang="th-TH" sz="3200" b="1" smtClean="0">
                <a:latin typeface="Angsana New" pitchFamily="18" charset="-34"/>
              </a:rPr>
              <a:t> = </a:t>
            </a:r>
            <a:r>
              <a:rPr lang="en-US" altLang="th-TH" sz="1600" b="1" smtClean="0">
                <a:latin typeface="Angsana New" pitchFamily="18" charset="-34"/>
                <a:sym typeface="Symbol" pitchFamily="18" charset="2"/>
              </a:rPr>
              <a:t></a:t>
            </a:r>
            <a:r>
              <a:rPr lang="en-US" altLang="th-TH" sz="3200" b="1" smtClean="0">
                <a:latin typeface="Angsana New" pitchFamily="18" charset="-34"/>
                <a:sym typeface="Symbol" pitchFamily="18" charset="2"/>
              </a:rPr>
              <a:t>n+n</a:t>
            </a:r>
            <a:r>
              <a:rPr lang="en-US" altLang="th-TH" sz="3200" b="1" baseline="30000" smtClean="0">
                <a:latin typeface="Angsana New" pitchFamily="18" charset="-34"/>
                <a:sym typeface="Symbol" pitchFamily="18" charset="2"/>
              </a:rPr>
              <a:t>2</a:t>
            </a:r>
            <a:r>
              <a:rPr lang="en-US" altLang="th-TH" sz="3200" b="1" smtClean="0">
                <a:latin typeface="Angsana New" pitchFamily="18" charset="-34"/>
                <a:sym typeface="Symbol" pitchFamily="18" charset="2"/>
              </a:rPr>
              <a:t>+n log n = O(n</a:t>
            </a:r>
            <a:r>
              <a:rPr lang="en-US" altLang="th-TH" sz="3200" b="1" baseline="30000" smtClean="0">
                <a:latin typeface="Angsana New" pitchFamily="18" charset="-34"/>
                <a:sym typeface="Symbol" pitchFamily="18" charset="2"/>
              </a:rPr>
              <a:t>2</a:t>
            </a:r>
            <a:r>
              <a:rPr lang="en-US" altLang="th-TH" sz="3200" b="1" smtClean="0">
                <a:latin typeface="Angsana New" pitchFamily="18" charset="-34"/>
                <a:sym typeface="Symbol" pitchFamily="18" charset="2"/>
              </a:rPr>
              <a:t>)</a:t>
            </a:r>
          </a:p>
        </p:txBody>
      </p:sp>
      <p:sp>
        <p:nvSpPr>
          <p:cNvPr id="18438" name="Line 18"/>
          <p:cNvSpPr>
            <a:spLocks noChangeShapeType="1"/>
          </p:cNvSpPr>
          <p:nvPr/>
        </p:nvSpPr>
        <p:spPr bwMode="auto">
          <a:xfrm>
            <a:off x="2293938" y="300990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8439" name="Line 19"/>
          <p:cNvSpPr>
            <a:spLocks noChangeShapeType="1"/>
          </p:cNvSpPr>
          <p:nvPr/>
        </p:nvSpPr>
        <p:spPr bwMode="auto">
          <a:xfrm>
            <a:off x="3394075" y="5683250"/>
            <a:ext cx="21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h-TH" altLang="th-TH" b="1" smtClean="0"/>
              <a:t>กราฟแสดงการเติบโตของฟังก์ชั่น</a:t>
            </a:r>
            <a:endParaRPr lang="en-US" altLang="th-TH" b="1" smtClean="0"/>
          </a:p>
        </p:txBody>
      </p:sp>
      <p:pic>
        <p:nvPicPr>
          <p:cNvPr id="19461" name="Picture 5" descr="Image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58888" y="1628775"/>
            <a:ext cx="7056437" cy="468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pic>
        <p:nvPicPr>
          <p:cNvPr id="20484" name="Picture 4" descr="226_3"/>
          <p:cNvPicPr>
            <a:picLocks noChangeAspect="1" noChangeArrowheads="1"/>
          </p:cNvPicPr>
          <p:nvPr/>
        </p:nvPicPr>
        <p:blipFill>
          <a:blip r:embed="rId2"/>
          <a:srcRect b="5574"/>
          <a:stretch>
            <a:fillRect/>
          </a:stretch>
        </p:blipFill>
        <p:spPr bwMode="auto">
          <a:xfrm>
            <a:off x="684213" y="1844675"/>
            <a:ext cx="8064500" cy="419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11188" y="765175"/>
            <a:ext cx="8153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h-TH" altLang="th-TH" sz="3600" b="1" dirty="0">
                <a:latin typeface="Angsana New" pitchFamily="18" charset="-34"/>
                <a:ea typeface="Arial Unicode MS" pitchFamily="34" charset="-128"/>
                <a:cs typeface="+mn-cs"/>
              </a:rPr>
              <a:t>มาตรวัดประสิทธิภาพสำหรับ </a:t>
            </a:r>
            <a:r>
              <a:rPr lang="en-US" altLang="th-TH" sz="3600" b="1" dirty="0">
                <a:latin typeface="Angsana New" pitchFamily="18" charset="-34"/>
                <a:ea typeface="Arial Unicode MS" pitchFamily="34" charset="-128"/>
                <a:cs typeface="+mn-cs"/>
              </a:rPr>
              <a:t>Big O notation </a:t>
            </a:r>
            <a:r>
              <a:rPr lang="th-TH" altLang="th-TH" sz="3600" b="1" dirty="0">
                <a:latin typeface="Angsana New" pitchFamily="18" charset="-34"/>
                <a:ea typeface="Arial Unicode MS" pitchFamily="34" charset="-128"/>
                <a:cs typeface="+mn-cs"/>
              </a:rPr>
              <a:t>จากมากไปน้อย</a:t>
            </a:r>
            <a:endParaRPr lang="th-TH" altLang="th-TH" sz="3600" b="1" baseline="30000" dirty="0">
              <a:latin typeface="Angsana New" pitchFamily="18" charset="-34"/>
              <a:ea typeface="Arial Unicode MS" pitchFamily="34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Line 4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4100" name="Rectangle 8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8208963" cy="1143000"/>
          </a:xfrm>
          <a:noFill/>
        </p:spPr>
        <p:txBody>
          <a:bodyPr/>
          <a:lstStyle/>
          <a:p>
            <a:pPr eaLnBrk="1" hangingPunct="1"/>
            <a:r>
              <a:rPr lang="th-TH" altLang="th-TH" b="1" smtClean="0">
                <a:latin typeface="Angsana New" pitchFamily="18" charset="-34"/>
              </a:rPr>
              <a:t>ประสิทธิภาพเชิงเวลา </a:t>
            </a:r>
            <a:r>
              <a:rPr lang="en-US" altLang="th-TH" b="1" smtClean="0">
                <a:latin typeface="Angsana New" pitchFamily="18" charset="-34"/>
              </a:rPr>
              <a:t>(Time Efficiency)</a:t>
            </a:r>
            <a:r>
              <a:rPr lang="en-US" altLang="th-TH" smtClean="0">
                <a:latin typeface="Angsana New" pitchFamily="18" charset="-34"/>
              </a:rPr>
              <a:t> </a:t>
            </a: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137525" cy="4535487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th-TH" sz="3400" b="1" dirty="0" smtClean="0"/>
              <a:t>หมายถึงเวลาที่ใช้ในการประมวลผลการทำงานของโปรแกรม (อัลกอริทึม) หรือ </a:t>
            </a:r>
            <a:r>
              <a:rPr lang="en-US" altLang="th-TH" sz="3600" b="1" dirty="0" smtClean="0">
                <a:latin typeface="Angsana New" pitchFamily="18" charset="-34"/>
              </a:rPr>
              <a:t>Running Time</a:t>
            </a:r>
            <a:endParaRPr lang="en-US" altLang="th-TH" sz="3400" b="1" dirty="0" smtClean="0"/>
          </a:p>
          <a:p>
            <a:pPr eaLnBrk="1" hangingPunct="1">
              <a:defRPr/>
            </a:pPr>
            <a:r>
              <a:rPr lang="th-TH" altLang="th-TH" sz="3400" b="1" dirty="0" smtClean="0">
                <a:latin typeface="Angsana New" pitchFamily="18" charset="-34"/>
              </a:rPr>
              <a:t>กรณีแย่สุด </a:t>
            </a:r>
            <a:r>
              <a:rPr lang="en-US" altLang="th-TH" sz="3600" b="1" dirty="0" smtClean="0">
                <a:latin typeface="Angsana New" pitchFamily="18" charset="-34"/>
              </a:rPr>
              <a:t>(Worst-case)</a:t>
            </a:r>
            <a:endParaRPr lang="th-TH" altLang="th-TH" sz="3400" b="1" dirty="0" smtClean="0">
              <a:latin typeface="Angsana New" pitchFamily="18" charset="-34"/>
            </a:endParaRPr>
          </a:p>
          <a:p>
            <a:pPr eaLnBrk="1" hangingPunct="1">
              <a:defRPr/>
            </a:pPr>
            <a:r>
              <a:rPr lang="th-TH" altLang="th-TH" sz="3400" b="1" dirty="0" smtClean="0">
                <a:latin typeface="Angsana New" pitchFamily="18" charset="-34"/>
              </a:rPr>
              <a:t>กรณีดีสุด </a:t>
            </a:r>
            <a:r>
              <a:rPr lang="en-US" altLang="th-TH" sz="3200" b="1" dirty="0" smtClean="0">
                <a:latin typeface="Angsana New" pitchFamily="18" charset="-34"/>
              </a:rPr>
              <a:t>(Best-case)</a:t>
            </a:r>
            <a:endParaRPr lang="th-TH" altLang="th-TH" sz="3200" b="1" dirty="0" smtClean="0">
              <a:latin typeface="Angsana New" pitchFamily="18" charset="-34"/>
            </a:endParaRPr>
          </a:p>
          <a:p>
            <a:pPr eaLnBrk="1" hangingPunct="1">
              <a:defRPr/>
            </a:pPr>
            <a:r>
              <a:rPr lang="th-TH" altLang="th-TH" sz="3400" b="1" dirty="0" smtClean="0">
                <a:latin typeface="Angsana New" pitchFamily="18" charset="-34"/>
              </a:rPr>
              <a:t>กรณีเฉลี่ย </a:t>
            </a:r>
            <a:r>
              <a:rPr lang="en-US" altLang="th-TH" sz="3200" b="1" dirty="0" smtClean="0">
                <a:latin typeface="Angsana New" pitchFamily="18" charset="-34"/>
              </a:rPr>
              <a:t>(Average-case)</a:t>
            </a:r>
          </a:p>
          <a:p>
            <a:pPr eaLnBrk="1" hangingPunct="1">
              <a:defRPr/>
            </a:pPr>
            <a:r>
              <a:rPr lang="th-TH" altLang="th-TH" sz="3200" b="1" dirty="0" smtClean="0">
                <a:latin typeface="Angsana New" pitchFamily="18" charset="-34"/>
              </a:rPr>
              <a:t>ตัวอย่างการค้นหาแบบตามลำดับ (จำนวนครั้งของการเปรียบเทียบ)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h-TH" altLang="th-TH" sz="3200" b="1" dirty="0" smtClean="0">
                <a:latin typeface="Angsana New" pitchFamily="18" charset="-34"/>
              </a:rPr>
              <a:t>9   5  13   89   56   2   73   20   34   61   92   17   46   37   29   68   59   81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Line 4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5124" name="Rectangle 8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8208963" cy="1143000"/>
          </a:xfrm>
          <a:noFill/>
        </p:spPr>
        <p:txBody>
          <a:bodyPr/>
          <a:lstStyle/>
          <a:p>
            <a:pPr eaLnBrk="1" hangingPunct="1"/>
            <a:r>
              <a:rPr lang="th-TH" altLang="th-TH" b="1" smtClean="0">
                <a:latin typeface="Angsana New" pitchFamily="18" charset="-34"/>
              </a:rPr>
              <a:t>การวิเคราะห์อัลกอริทึม</a:t>
            </a:r>
            <a:endParaRPr lang="en-US" altLang="th-TH" smtClean="0">
              <a:latin typeface="Angsana New" pitchFamily="18" charset="-34"/>
            </a:endParaRPr>
          </a:p>
        </p:txBody>
      </p:sp>
      <p:sp>
        <p:nvSpPr>
          <p:cNvPr id="686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137525" cy="45354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th-TH" sz="3200" b="1" dirty="0" smtClean="0">
                <a:latin typeface="Angsana New" pitchFamily="18" charset="-34"/>
              </a:rPr>
              <a:t>Mathematical Analysis</a:t>
            </a:r>
          </a:p>
          <a:p>
            <a:pPr eaLnBrk="1" hangingPunct="1">
              <a:defRPr/>
            </a:pPr>
            <a:r>
              <a:rPr lang="en-US" altLang="th-TH" sz="3200" b="1" dirty="0" smtClean="0">
                <a:latin typeface="Angsana New" pitchFamily="18" charset="-34"/>
              </a:rPr>
              <a:t>Experimental Analysis</a:t>
            </a:r>
          </a:p>
          <a:p>
            <a:pPr lvl="1" eaLnBrk="1" hangingPunct="1">
              <a:defRPr/>
            </a:pPr>
            <a:r>
              <a:rPr lang="th-TH" altLang="th-TH" sz="3000" b="1" dirty="0" smtClean="0">
                <a:latin typeface="Angsana New" pitchFamily="18" charset="-34"/>
              </a:rPr>
              <a:t>แปลงอัลกอริทึมเป็นโปรแกรม</a:t>
            </a:r>
          </a:p>
          <a:p>
            <a:pPr lvl="1" eaLnBrk="1" hangingPunct="1">
              <a:defRPr/>
            </a:pPr>
            <a:r>
              <a:rPr lang="th-TH" altLang="th-TH" sz="3000" b="1" dirty="0" smtClean="0">
                <a:latin typeface="Angsana New" pitchFamily="18" charset="-34"/>
              </a:rPr>
              <a:t>สั่งทำงานกับชุดข้อมูลทดสอบ</a:t>
            </a:r>
          </a:p>
          <a:p>
            <a:pPr lvl="1" eaLnBrk="1" hangingPunct="1">
              <a:defRPr/>
            </a:pPr>
            <a:r>
              <a:rPr lang="th-TH" altLang="th-TH" sz="3000" b="1" dirty="0" smtClean="0">
                <a:latin typeface="Angsana New" pitchFamily="18" charset="-34"/>
              </a:rPr>
              <a:t>จับเวลาการทำงาน</a:t>
            </a:r>
          </a:p>
          <a:p>
            <a:pPr lvl="1" eaLnBrk="1" hangingPunct="1">
              <a:defRPr/>
            </a:pPr>
            <a:r>
              <a:rPr lang="th-TH" altLang="th-TH" sz="3000" b="1" dirty="0" smtClean="0">
                <a:latin typeface="Angsana New" pitchFamily="18" charset="-34"/>
              </a:rPr>
              <a:t>บันทึกผล</a:t>
            </a:r>
          </a:p>
          <a:p>
            <a:pPr lvl="1" eaLnBrk="1" hangingPunct="1">
              <a:defRPr/>
            </a:pPr>
            <a:r>
              <a:rPr lang="th-TH" altLang="th-TH" sz="3000" b="1" dirty="0" smtClean="0">
                <a:latin typeface="Angsana New" pitchFamily="18" charset="-34"/>
              </a:rPr>
              <a:t>วิเคราะห์หาความสัมพันธ์ของเวลาการทำงานกับปริมาณข้อมูล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th-TH" altLang="th-TH" sz="3200" b="1" dirty="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4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6147" name="Text Box 5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6148" name="Rectangle 8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8208963" cy="1143000"/>
          </a:xfrm>
          <a:noFill/>
        </p:spPr>
        <p:txBody>
          <a:bodyPr/>
          <a:lstStyle/>
          <a:p>
            <a:pPr eaLnBrk="1" hangingPunct="1"/>
            <a:r>
              <a:rPr lang="th-TH" altLang="th-TH" b="1" smtClean="0">
                <a:latin typeface="Angsana New" pitchFamily="18" charset="-34"/>
              </a:rPr>
              <a:t>การคำนวณ </a:t>
            </a:r>
            <a:r>
              <a:rPr lang="en-US" altLang="th-TH" b="1" smtClean="0">
                <a:latin typeface="Angsana New" pitchFamily="18" charset="-34"/>
              </a:rPr>
              <a:t>Running Time</a:t>
            </a:r>
            <a:r>
              <a:rPr lang="en-US" altLang="th-TH" smtClean="0">
                <a:latin typeface="Angsana New" pitchFamily="18" charset="-34"/>
              </a:rPr>
              <a:t> </a:t>
            </a:r>
          </a:p>
        </p:txBody>
      </p:sp>
      <p:sp>
        <p:nvSpPr>
          <p:cNvPr id="61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137525" cy="4535487"/>
          </a:xfrm>
          <a:noFill/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th-TH" altLang="th-TH" sz="3200" b="1" smtClean="0">
                <a:latin typeface="Angsana New" pitchFamily="18" charset="-34"/>
              </a:rPr>
              <a:t>ตัวอย่างการคำนวณ </a:t>
            </a:r>
            <a:r>
              <a:rPr lang="en-US" altLang="th-TH" sz="3200" b="1" smtClean="0">
                <a:latin typeface="Angsana New" pitchFamily="18" charset="-34"/>
              </a:rPr>
              <a:t>running time </a:t>
            </a:r>
            <a:r>
              <a:rPr lang="th-TH" altLang="th-TH" sz="3200" b="1" smtClean="0">
                <a:latin typeface="Angsana New" pitchFamily="18" charset="-34"/>
              </a:rPr>
              <a:t>ของอัลกอริทึมการหาผลรวมตัวเลขที่มีค่าตั้งแต่ 1 ถึง </a:t>
            </a:r>
            <a:r>
              <a:rPr lang="en-US" altLang="th-TH" sz="3200" b="1" smtClean="0">
                <a:latin typeface="Angsana New" pitchFamily="18" charset="-34"/>
              </a:rPr>
              <a:t>N </a:t>
            </a:r>
            <a:r>
              <a:rPr lang="th-TH" altLang="th-TH" sz="3200" b="1" smtClean="0">
                <a:latin typeface="Angsana New" pitchFamily="18" charset="-34"/>
              </a:rPr>
              <a:t>สมมติว่าเขียนอัลกอริทึมได้ 3 แบบดังตาราง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th-TH" altLang="th-TH" sz="3200" b="1" smtClean="0">
              <a:latin typeface="Angsana New" pitchFamily="18" charset="-34"/>
            </a:endParaRPr>
          </a:p>
        </p:txBody>
      </p:sp>
      <p:graphicFrame>
        <p:nvGraphicFramePr>
          <p:cNvPr id="2" name="ตาราง 1"/>
          <p:cNvGraphicFramePr>
            <a:graphicFrameLocks noGrp="1"/>
          </p:cNvGraphicFramePr>
          <p:nvPr/>
        </p:nvGraphicFramePr>
        <p:xfrm>
          <a:off x="755650" y="2997200"/>
          <a:ext cx="7848870" cy="20726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2016223"/>
                <a:gridCol w="600067"/>
                <a:gridCol w="1992221"/>
                <a:gridCol w="624069"/>
                <a:gridCol w="1968219"/>
                <a:gridCol w="648071"/>
              </a:tblGrid>
              <a:tr h="468052"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แบบที่ 1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แบบที่ 2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th-TH" dirty="0" smtClean="0"/>
                        <a:t>แบบที่ 3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68052">
                <a:tc>
                  <a:txBody>
                    <a:bodyPr/>
                    <a:lstStyle/>
                    <a:p>
                      <a:pPr algn="l"/>
                      <a:r>
                        <a:rPr lang="en-US" altLang="th-TH" b="1" dirty="0" smtClean="0">
                          <a:latin typeface="Angsana New" pitchFamily="18" charset="-34"/>
                        </a:rPr>
                        <a:t>Sum = N*(N+1)/2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dirty="0" smtClean="0">
                          <a:latin typeface="Angsana New" pitchFamily="18" charset="-34"/>
                        </a:rPr>
                        <a:t>1</a:t>
                      </a:r>
                      <a:endParaRPr lang="th-TH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th-TH" b="1" dirty="0" smtClean="0">
                          <a:latin typeface="Angsana New" pitchFamily="18" charset="-34"/>
                        </a:rPr>
                        <a:t>Sum = 0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dirty="0" smtClean="0">
                          <a:latin typeface="Angsana New" pitchFamily="18" charset="-34"/>
                        </a:rPr>
                        <a:t>1</a:t>
                      </a:r>
                      <a:endParaRPr lang="th-TH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dirty="0" smtClean="0">
                          <a:latin typeface="Angsana New" pitchFamily="18" charset="-34"/>
                        </a:rPr>
                        <a:t>Sum = 1</a:t>
                      </a:r>
                      <a:endParaRPr lang="th-TH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dirty="0" smtClean="0">
                          <a:latin typeface="Angsana New" pitchFamily="18" charset="-34"/>
                        </a:rPr>
                        <a:t>1</a:t>
                      </a:r>
                      <a:endParaRPr lang="th-TH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th-TH" b="1" dirty="0" smtClean="0">
                          <a:latin typeface="Angsana New" pitchFamily="18" charset="-34"/>
                        </a:rPr>
                        <a:t>for</a:t>
                      </a:r>
                      <a:r>
                        <a:rPr lang="en-US" altLang="th-TH" b="1" baseline="0" dirty="0" smtClean="0">
                          <a:latin typeface="Angsana New" pitchFamily="18" charset="-34"/>
                        </a:rPr>
                        <a:t> </a:t>
                      </a:r>
                      <a:r>
                        <a:rPr lang="en-US" altLang="th-TH" b="1" baseline="0" dirty="0" err="1" smtClean="0">
                          <a:latin typeface="Angsana New" pitchFamily="18" charset="-34"/>
                        </a:rPr>
                        <a:t>i</a:t>
                      </a:r>
                      <a:r>
                        <a:rPr lang="en-US" altLang="th-TH" b="1" baseline="0" dirty="0" smtClean="0">
                          <a:latin typeface="Angsana New" pitchFamily="18" charset="-34"/>
                        </a:rPr>
                        <a:t> = 1 to N do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th-TH" b="1" baseline="0" dirty="0" smtClean="0">
                          <a:latin typeface="Angsana New" pitchFamily="18" charset="-34"/>
                        </a:rPr>
                        <a:t>N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dirty="0" smtClean="0">
                          <a:latin typeface="Angsana New" pitchFamily="18" charset="-34"/>
                        </a:rPr>
                        <a:t>for</a:t>
                      </a:r>
                      <a:r>
                        <a:rPr lang="en-US" altLang="th-TH" b="1" baseline="0" dirty="0" smtClean="0">
                          <a:latin typeface="Angsana New" pitchFamily="18" charset="-34"/>
                        </a:rPr>
                        <a:t> </a:t>
                      </a:r>
                      <a:r>
                        <a:rPr lang="en-US" altLang="th-TH" b="1" baseline="0" dirty="0" err="1" smtClean="0">
                          <a:latin typeface="Angsana New" pitchFamily="18" charset="-34"/>
                        </a:rPr>
                        <a:t>i</a:t>
                      </a:r>
                      <a:r>
                        <a:rPr lang="en-US" altLang="th-TH" b="1" baseline="0" dirty="0" smtClean="0">
                          <a:latin typeface="Angsana New" pitchFamily="18" charset="-34"/>
                        </a:rPr>
                        <a:t> = 2 to N do</a:t>
                      </a:r>
                      <a:endParaRPr lang="th-TH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baseline="0" dirty="0" smtClean="0">
                          <a:latin typeface="Angsana New" pitchFamily="18" charset="-34"/>
                        </a:rPr>
                        <a:t>N-1</a:t>
                      </a:r>
                      <a:endParaRPr lang="th-TH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68052"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altLang="th-TH" b="1" dirty="0" smtClean="0">
                          <a:latin typeface="Angsana New" pitchFamily="18" charset="-34"/>
                        </a:rPr>
                        <a:t>Sum = Sum + </a:t>
                      </a:r>
                      <a:r>
                        <a:rPr lang="en-US" altLang="th-TH" b="1" dirty="0" err="1" smtClean="0">
                          <a:latin typeface="Angsana New" pitchFamily="18" charset="-34"/>
                        </a:rPr>
                        <a:t>i</a:t>
                      </a:r>
                      <a:endParaRPr lang="th-TH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dirty="0" smtClean="0">
                          <a:latin typeface="Angsana New" pitchFamily="18" charset="-34"/>
                        </a:rPr>
                        <a:t>1</a:t>
                      </a:r>
                      <a:endParaRPr lang="th-TH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dirty="0" smtClean="0">
                          <a:latin typeface="Angsana New" pitchFamily="18" charset="-34"/>
                        </a:rPr>
                        <a:t>Sum = Sum + </a:t>
                      </a:r>
                      <a:r>
                        <a:rPr lang="en-US" altLang="th-TH" b="1" dirty="0" err="1" smtClean="0">
                          <a:latin typeface="Angsana New" pitchFamily="18" charset="-34"/>
                        </a:rPr>
                        <a:t>i</a:t>
                      </a:r>
                      <a:endParaRPr lang="th-TH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th-TH" b="1" dirty="0" smtClean="0">
                          <a:latin typeface="Angsana New" pitchFamily="18" charset="-34"/>
                        </a:rPr>
                        <a:t>1</a:t>
                      </a:r>
                      <a:endParaRPr lang="th-TH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6184" name="TextBox 2"/>
          <p:cNvSpPr txBox="1">
            <a:spLocks noChangeArrowheads="1"/>
          </p:cNvSpPr>
          <p:nvPr/>
        </p:nvSpPr>
        <p:spPr bwMode="auto">
          <a:xfrm>
            <a:off x="2484438" y="5445125"/>
            <a:ext cx="48244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b="1"/>
              <a:t>จำนวนรอบการทำงาน หมายถึงการนับจำนวนครั้งการทำงานของคำสั่งพื้นฐานทั้งหมด</a:t>
            </a:r>
          </a:p>
        </p:txBody>
      </p:sp>
      <p:cxnSp>
        <p:nvCxnSpPr>
          <p:cNvPr id="5" name="ตัวเชื่อมต่อโค้ง 4"/>
          <p:cNvCxnSpPr>
            <a:stCxn id="6184" idx="3"/>
          </p:cNvCxnSpPr>
          <p:nvPr/>
        </p:nvCxnSpPr>
        <p:spPr>
          <a:xfrm flipV="1">
            <a:off x="7308850" y="4956175"/>
            <a:ext cx="1008063" cy="966788"/>
          </a:xfrm>
          <a:prstGeom prst="curvedConnector3">
            <a:avLst>
              <a:gd name="adj1" fmla="val 50000"/>
            </a:avLst>
          </a:prstGeom>
          <a:ln w="15875">
            <a:solidFill>
              <a:schemeClr val="accent4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ตัวเชื่อมต่อโค้ง 22"/>
          <p:cNvCxnSpPr>
            <a:stCxn id="6184" idx="1"/>
          </p:cNvCxnSpPr>
          <p:nvPr/>
        </p:nvCxnSpPr>
        <p:spPr>
          <a:xfrm rot="10800000" flipH="1">
            <a:off x="2484438" y="4956175"/>
            <a:ext cx="571500" cy="966788"/>
          </a:xfrm>
          <a:prstGeom prst="curvedConnector4">
            <a:avLst>
              <a:gd name="adj1" fmla="val -39954"/>
              <a:gd name="adj2" fmla="val 74673"/>
            </a:avLst>
          </a:prstGeom>
          <a:ln w="15875">
            <a:solidFill>
              <a:schemeClr val="accent4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615" name="ลูกศรเชื่อมต่อแบบตรง 68614"/>
          <p:cNvCxnSpPr/>
          <p:nvPr/>
        </p:nvCxnSpPr>
        <p:spPr>
          <a:xfrm flipV="1">
            <a:off x="5724525" y="5084763"/>
            <a:ext cx="0" cy="354012"/>
          </a:xfrm>
          <a:prstGeom prst="straightConnector1">
            <a:avLst/>
          </a:prstGeom>
          <a:ln w="15875">
            <a:solidFill>
              <a:schemeClr val="tx1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4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7172" name="Rectangle 8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8208963" cy="1143000"/>
          </a:xfrm>
          <a:noFill/>
        </p:spPr>
        <p:txBody>
          <a:bodyPr/>
          <a:lstStyle/>
          <a:p>
            <a:pPr eaLnBrk="1" hangingPunct="1"/>
            <a:r>
              <a:rPr lang="th-TH" altLang="th-TH" b="1" smtClean="0">
                <a:latin typeface="Angsana New" pitchFamily="18" charset="-34"/>
              </a:rPr>
              <a:t>สัญกรณ์เชิงเส้นกำกับ</a:t>
            </a:r>
            <a:r>
              <a:rPr lang="en-US" altLang="th-TH" b="1" smtClean="0">
                <a:latin typeface="Angsana New" pitchFamily="18" charset="-34"/>
              </a:rPr>
              <a:t> (Asymptotic notation)</a:t>
            </a:r>
            <a:r>
              <a:rPr lang="en-US" altLang="th-TH" smtClean="0">
                <a:latin typeface="Angsana New" pitchFamily="18" charset="-34"/>
              </a:rPr>
              <a:t> </a:t>
            </a:r>
          </a:p>
        </p:txBody>
      </p:sp>
      <p:sp>
        <p:nvSpPr>
          <p:cNvPr id="717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4213" y="1773238"/>
            <a:ext cx="8137525" cy="3960812"/>
          </a:xfrm>
          <a:noFill/>
        </p:spPr>
        <p:txBody>
          <a:bodyPr/>
          <a:lstStyle/>
          <a:p>
            <a:pPr eaLnBrk="1" hangingPunct="1"/>
            <a:r>
              <a:rPr lang="th-TH" altLang="th-TH" sz="3400" b="1" smtClean="0"/>
              <a:t>สัญลักษณ์ที่ใช้อธิบายการเติบโตของฟังก์ชั่น โดยในการวิเคราะห์อัลกอริทึมจะนำสัญกรณ์นี้มาใช้ในการระบุประสิทธิภาพของอัลกอริทึม</a:t>
            </a:r>
            <a:endParaRPr lang="en-US" altLang="th-TH" sz="3400" b="1" smtClean="0"/>
          </a:p>
          <a:p>
            <a:pPr eaLnBrk="1" hangingPunct="1"/>
            <a:r>
              <a:rPr lang="th-TH" altLang="th-TH" sz="3400" b="1" smtClean="0">
                <a:latin typeface="Angsana New" pitchFamily="18" charset="-34"/>
              </a:rPr>
              <a:t>การวิเคราะห์เชิงเส้นกำกับ เป็นการศึกษาพฤติกรรมของ</a:t>
            </a:r>
            <a:r>
              <a:rPr lang="th-TH" altLang="th-TH" sz="3400" b="1" u="sng" smtClean="0">
                <a:latin typeface="Angsana New" pitchFamily="18" charset="-34"/>
              </a:rPr>
              <a:t>อัตราการเติบโตของฟังก์ชันเวลา</a:t>
            </a:r>
            <a:r>
              <a:rPr lang="th-TH" altLang="th-TH" sz="3400" b="1" smtClean="0">
                <a:latin typeface="Angsana New" pitchFamily="18" charset="-34"/>
              </a:rPr>
              <a:t>การทำงานของโปรแกรม เมื่อ </a:t>
            </a:r>
            <a:r>
              <a:rPr lang="en-US" altLang="th-TH" sz="3400" b="1" smtClean="0">
                <a:latin typeface="Angsana New" pitchFamily="18" charset="-34"/>
              </a:rPr>
              <a:t>n (</a:t>
            </a:r>
            <a:r>
              <a:rPr lang="th-TH" altLang="th-TH" sz="3400" b="1" smtClean="0">
                <a:latin typeface="Angsana New" pitchFamily="18" charset="-34"/>
              </a:rPr>
              <a:t>จำนวนอินพุท) มีค่ามากขึ้นเรื่อย ๆ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277813"/>
            <a:ext cx="8208963" cy="1143000"/>
          </a:xfrm>
          <a:noFill/>
        </p:spPr>
        <p:txBody>
          <a:bodyPr/>
          <a:lstStyle/>
          <a:p>
            <a:pPr eaLnBrk="1" hangingPunct="1"/>
            <a:r>
              <a:rPr lang="th-TH" altLang="th-TH" b="1" smtClean="0">
                <a:latin typeface="Angsana New" pitchFamily="18" charset="-34"/>
              </a:rPr>
              <a:t>สัญกรณ์เชิงเส้นกำกับ</a:t>
            </a:r>
            <a:r>
              <a:rPr lang="en-US" altLang="th-TH" b="1" smtClean="0">
                <a:latin typeface="Angsana New" pitchFamily="18" charset="-34"/>
              </a:rPr>
              <a:t> (Asymptotic notation)</a:t>
            </a:r>
            <a:r>
              <a:rPr lang="en-US" altLang="th-TH" smtClean="0">
                <a:latin typeface="Angsana New" pitchFamily="18" charset="-34"/>
              </a:rPr>
              <a:t> </a:t>
            </a:r>
          </a:p>
        </p:txBody>
      </p:sp>
      <p:pic>
        <p:nvPicPr>
          <p:cNvPr id="8197" name="Picture 7" descr="224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8388" y="2781300"/>
            <a:ext cx="4897437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2120900" y="6019800"/>
            <a:ext cx="548798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dirty="0">
                <a:latin typeface="Angsana New" pitchFamily="18" charset="-34"/>
                <a:ea typeface="Arial Unicode MS" pitchFamily="34" charset="-128"/>
                <a:cs typeface="+mn-cs"/>
              </a:rPr>
              <a:t>กราฟแสดงอัตราการเติบโตของฟังก์ชัน 1000</a:t>
            </a:r>
            <a:r>
              <a:rPr lang="en-US" altLang="th-TH" dirty="0">
                <a:latin typeface="Angsana New" pitchFamily="18" charset="-34"/>
                <a:ea typeface="Arial Unicode MS" pitchFamily="34" charset="-128"/>
                <a:cs typeface="+mn-cs"/>
              </a:rPr>
              <a:t>n </a:t>
            </a:r>
            <a:r>
              <a:rPr lang="th-TH" altLang="th-TH" dirty="0">
                <a:latin typeface="Angsana New" pitchFamily="18" charset="-34"/>
                <a:ea typeface="Arial Unicode MS" pitchFamily="34" charset="-128"/>
                <a:cs typeface="+mn-cs"/>
              </a:rPr>
              <a:t>กับ 0.1</a:t>
            </a:r>
            <a:r>
              <a:rPr lang="en-US" altLang="th-TH" dirty="0">
                <a:latin typeface="Angsana New" pitchFamily="18" charset="-34"/>
                <a:ea typeface="Arial Unicode MS" pitchFamily="34" charset="-128"/>
                <a:cs typeface="+mn-cs"/>
              </a:rPr>
              <a:t>n</a:t>
            </a:r>
            <a:r>
              <a:rPr lang="en-US" altLang="th-TH" baseline="30000" dirty="0">
                <a:latin typeface="Angsana New" pitchFamily="18" charset="-34"/>
                <a:ea typeface="Arial Unicode MS" pitchFamily="34" charset="-128"/>
                <a:cs typeface="+mn-cs"/>
              </a:rPr>
              <a:t>2</a:t>
            </a:r>
            <a:endParaRPr lang="th-TH" altLang="th-TH" baseline="30000" dirty="0">
              <a:latin typeface="Angsana New" pitchFamily="18" charset="-34"/>
              <a:ea typeface="Arial Unicode MS" pitchFamily="34" charset="-128"/>
              <a:cs typeface="+mn-cs"/>
            </a:endParaRPr>
          </a:p>
        </p:txBody>
      </p:sp>
      <p:sp>
        <p:nvSpPr>
          <p:cNvPr id="8199" name="Text Box 319"/>
          <p:cNvSpPr txBox="1">
            <a:spLocks noChangeArrowheads="1"/>
          </p:cNvSpPr>
          <p:nvPr/>
        </p:nvSpPr>
        <p:spPr bwMode="auto">
          <a:xfrm>
            <a:off x="827088" y="1484313"/>
            <a:ext cx="7848600" cy="16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</a:pPr>
            <a:r>
              <a:rPr lang="th-TH" altLang="th-TH" u="sng">
                <a:latin typeface="Angsana New" pitchFamily="18" charset="-34"/>
              </a:rPr>
              <a:t>ตัวอย่างเช่น</a:t>
            </a:r>
            <a:r>
              <a:rPr lang="th-TH" altLang="th-TH">
                <a:latin typeface="Angsana New" pitchFamily="18" charset="-34"/>
              </a:rPr>
              <a:t> ถ้าต้องการเปรียบเทียบฟังก์ชัน </a:t>
            </a:r>
            <a:r>
              <a:rPr lang="en-US" altLang="th-TH">
                <a:latin typeface="Angsana New" pitchFamily="18" charset="-34"/>
              </a:rPr>
              <a:t>1000n</a:t>
            </a:r>
            <a:r>
              <a:rPr lang="th-TH" altLang="th-TH">
                <a:latin typeface="Angsana New" pitchFamily="18" charset="-34"/>
              </a:rPr>
              <a:t> กับ 0.1</a:t>
            </a:r>
            <a:r>
              <a:rPr lang="en-US" altLang="th-TH">
                <a:latin typeface="Angsana New" pitchFamily="18" charset="-34"/>
              </a:rPr>
              <a:t>n</a:t>
            </a:r>
            <a:r>
              <a:rPr lang="en-US" altLang="th-TH" baseline="30000">
                <a:latin typeface="Angsana New" pitchFamily="18" charset="-34"/>
              </a:rPr>
              <a:t>2</a:t>
            </a:r>
            <a:r>
              <a:rPr lang="en-US" altLang="th-TH">
                <a:latin typeface="Angsana New" pitchFamily="18" charset="-34"/>
              </a:rPr>
              <a:t> จากรูป จะเห็นว่า 1000n</a:t>
            </a:r>
            <a:r>
              <a:rPr lang="th-TH" altLang="th-TH">
                <a:latin typeface="Angsana New" pitchFamily="18" charset="-34"/>
              </a:rPr>
              <a:t> ให้ค่ามากกว่า 0.1</a:t>
            </a:r>
            <a:r>
              <a:rPr lang="en-US" altLang="th-TH">
                <a:latin typeface="Angsana New" pitchFamily="18" charset="-34"/>
              </a:rPr>
              <a:t>n</a:t>
            </a:r>
            <a:r>
              <a:rPr lang="en-US" altLang="th-TH" baseline="30000">
                <a:latin typeface="Angsana New" pitchFamily="18" charset="-34"/>
              </a:rPr>
              <a:t>2 </a:t>
            </a:r>
            <a:r>
              <a:rPr lang="en-US" altLang="th-TH">
                <a:latin typeface="Angsana New" pitchFamily="18" charset="-34"/>
              </a:rPr>
              <a:t> เมื่อ n&lt;=10000</a:t>
            </a:r>
            <a:r>
              <a:rPr lang="th-TH" altLang="th-TH">
                <a:latin typeface="Angsana New" pitchFamily="18" charset="-34"/>
              </a:rPr>
              <a:t> แต่เมื่อ </a:t>
            </a:r>
            <a:r>
              <a:rPr lang="en-US" altLang="th-TH">
                <a:latin typeface="Angsana New" pitchFamily="18" charset="-34"/>
              </a:rPr>
              <a:t>n&gt;10000</a:t>
            </a:r>
            <a:r>
              <a:rPr lang="th-TH" altLang="th-TH">
                <a:latin typeface="Angsana New" pitchFamily="18" charset="-34"/>
              </a:rPr>
              <a:t> ฟังก์ชัน 0.1</a:t>
            </a:r>
            <a:r>
              <a:rPr lang="en-US" altLang="th-TH">
                <a:latin typeface="Angsana New" pitchFamily="18" charset="-34"/>
              </a:rPr>
              <a:t>n</a:t>
            </a:r>
            <a:r>
              <a:rPr lang="en-US" altLang="th-TH" baseline="30000">
                <a:latin typeface="Angsana New" pitchFamily="18" charset="-34"/>
              </a:rPr>
              <a:t>2</a:t>
            </a:r>
            <a:r>
              <a:rPr lang="en-US" altLang="th-TH">
                <a:latin typeface="Angsana New" pitchFamily="18" charset="-34"/>
              </a:rPr>
              <a:t> จะให้ค่ามากกว่าเสมอ ทั้งนี้เพราะ n</a:t>
            </a:r>
            <a:r>
              <a:rPr lang="en-US" altLang="th-TH" baseline="30000">
                <a:latin typeface="Angsana New" pitchFamily="18" charset="-34"/>
              </a:rPr>
              <a:t>2</a:t>
            </a:r>
            <a:r>
              <a:rPr lang="en-US" altLang="th-TH">
                <a:latin typeface="Angsana New" pitchFamily="18" charset="-34"/>
              </a:rPr>
              <a:t> มีอัตราการเติบโตที่เร็วกว่า n</a:t>
            </a:r>
            <a:r>
              <a:rPr lang="en-US" altLang="th-TH" baseline="30000">
                <a:latin typeface="Angsana New" pitchFamily="18" charset="-34"/>
              </a:rPr>
              <a:t>1</a:t>
            </a:r>
            <a:r>
              <a:rPr lang="en-US" altLang="th-TH">
                <a:latin typeface="Angsana New" pitchFamily="18" charset="-34"/>
              </a:rPr>
              <a:t> มาก</a:t>
            </a:r>
          </a:p>
          <a:p>
            <a:endParaRPr lang="th-TH" altLang="th-TH" sz="200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h-TH" altLang="th-TH" sz="4600" b="1" smtClean="0">
                <a:latin typeface="Angsana New" pitchFamily="18" charset="-34"/>
              </a:rPr>
              <a:t>สัญกรณ์โอใหญ่ </a:t>
            </a:r>
            <a:r>
              <a:rPr lang="en-US" altLang="th-TH" sz="4600" b="1" smtClean="0">
                <a:latin typeface="Angsana New" pitchFamily="18" charset="-34"/>
              </a:rPr>
              <a:t>(Big-O</a:t>
            </a:r>
            <a:r>
              <a:rPr lang="th-TH" altLang="th-TH" sz="4600" b="1" smtClean="0">
                <a:latin typeface="Angsana New" pitchFamily="18" charset="-34"/>
              </a:rPr>
              <a:t> </a:t>
            </a:r>
            <a:r>
              <a:rPr lang="en-US" altLang="th-TH" sz="4600" b="1" smtClean="0">
                <a:latin typeface="Angsana New" pitchFamily="18" charset="-34"/>
              </a:rPr>
              <a:t>notation : O)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8064500" cy="4530725"/>
          </a:xfrm>
        </p:spPr>
        <p:txBody>
          <a:bodyPr/>
          <a:lstStyle/>
          <a:p>
            <a:pPr eaLnBrk="1" hangingPunct="1">
              <a:defRPr/>
            </a:pPr>
            <a:r>
              <a:rPr lang="th-TH" altLang="th-TH" sz="3000" b="1" dirty="0" smtClean="0">
                <a:latin typeface="Angsana New" pitchFamily="18" charset="-34"/>
              </a:rPr>
              <a:t>นิยาม </a:t>
            </a:r>
            <a:r>
              <a:rPr lang="en-US" altLang="th-TH" sz="3000" b="1" dirty="0" smtClean="0">
                <a:latin typeface="Angsana New" pitchFamily="18" charset="-34"/>
              </a:rPr>
              <a:t>: </a:t>
            </a:r>
            <a:r>
              <a:rPr lang="th-TH" altLang="th-TH" sz="3000" dirty="0" smtClean="0">
                <a:latin typeface="Angsana New" pitchFamily="18" charset="-34"/>
              </a:rPr>
              <a:t>ความหมายของ </a:t>
            </a:r>
            <a:r>
              <a:rPr lang="en-US" altLang="th-TH" sz="3000" dirty="0" smtClean="0">
                <a:latin typeface="Angsana New" pitchFamily="18" charset="-34"/>
              </a:rPr>
              <a:t>O(n) </a:t>
            </a:r>
            <a:r>
              <a:rPr lang="th-TH" altLang="th-TH" sz="3000" dirty="0" smtClean="0">
                <a:latin typeface="Angsana New" pitchFamily="18" charset="-34"/>
              </a:rPr>
              <a:t>คือ ฟังก์ชั่นนั้น ๆ </a:t>
            </a:r>
            <a:r>
              <a:rPr lang="th-TH" altLang="th-TH" sz="3000" b="1" dirty="0" smtClean="0">
                <a:latin typeface="Angsana New" pitchFamily="18" charset="-34"/>
              </a:rPr>
              <a:t>ใช้เวลาทำงานช้าที่สุด</a:t>
            </a:r>
            <a:r>
              <a:rPr lang="th-TH" altLang="th-TH" sz="3000" dirty="0" smtClean="0">
                <a:latin typeface="Angsana New" pitchFamily="18" charset="-34"/>
              </a:rPr>
              <a:t> </a:t>
            </a:r>
            <a:r>
              <a:rPr lang="en-US" altLang="th-TH" sz="3000" dirty="0" smtClean="0">
                <a:latin typeface="Angsana New" pitchFamily="18" charset="-34"/>
              </a:rPr>
              <a:t>≤ n </a:t>
            </a:r>
            <a:endParaRPr lang="th-TH" altLang="th-TH" sz="3000" dirty="0" smtClean="0">
              <a:latin typeface="Angsana New" pitchFamily="18" charset="-34"/>
            </a:endParaRPr>
          </a:p>
          <a:p>
            <a:pPr eaLnBrk="1" hangingPunct="1">
              <a:defRPr/>
            </a:pPr>
            <a:endParaRPr lang="th-TH" altLang="th-TH" sz="3000" b="1" dirty="0" smtClean="0">
              <a:latin typeface="Angsana New" pitchFamily="18" charset="-34"/>
            </a:endParaRP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th-TH" altLang="th-TH" sz="3000" u="sng" dirty="0" smtClean="0">
                <a:latin typeface="Angsana New" pitchFamily="18" charset="-34"/>
              </a:rPr>
              <a:t>ตัวอย่าง</a:t>
            </a:r>
            <a:r>
              <a:rPr lang="th-TH" altLang="th-TH" sz="3000" dirty="0" smtClean="0">
                <a:latin typeface="Angsana New" pitchFamily="18" charset="-34"/>
              </a:rPr>
              <a:t> เช่น อัลกอริทึม </a:t>
            </a:r>
            <a:r>
              <a:rPr lang="en-US" altLang="th-TH" sz="3000" dirty="0" smtClean="0">
                <a:latin typeface="Angsana New" pitchFamily="18" charset="-34"/>
              </a:rPr>
              <a:t>a1</a:t>
            </a:r>
            <a:r>
              <a:rPr lang="th-TH" altLang="th-TH" sz="3000" dirty="0" smtClean="0">
                <a:latin typeface="Angsana New" pitchFamily="18" charset="-34"/>
              </a:rPr>
              <a:t> มีประสิทธิภาพเป็น </a:t>
            </a:r>
            <a:r>
              <a:rPr lang="en-US" altLang="th-TH" sz="3000" dirty="0" smtClean="0">
                <a:latin typeface="Angsana New" pitchFamily="18" charset="-34"/>
              </a:rPr>
              <a:t>O(n</a:t>
            </a:r>
            <a:r>
              <a:rPr lang="en-US" altLang="th-TH" sz="3000" baseline="30000" dirty="0" smtClean="0">
                <a:latin typeface="Angsana New" pitchFamily="18" charset="-34"/>
              </a:rPr>
              <a:t>2</a:t>
            </a:r>
            <a:r>
              <a:rPr lang="en-US" altLang="th-TH" sz="3000" dirty="0" smtClean="0">
                <a:latin typeface="Angsana New" pitchFamily="18" charset="-34"/>
              </a:rPr>
              <a:t>) </a:t>
            </a:r>
            <a:endParaRPr lang="th-TH" altLang="th-TH" sz="3000" dirty="0" smtClean="0">
              <a:latin typeface="Angsana New" pitchFamily="18" charset="-34"/>
            </a:endParaRPr>
          </a:p>
          <a:p>
            <a:pPr lvl="1" eaLnBrk="1" hangingPunct="1">
              <a:defRPr/>
            </a:pPr>
            <a:r>
              <a:rPr lang="th-TH" altLang="th-TH" sz="3000" dirty="0" smtClean="0">
                <a:latin typeface="Angsana New" pitchFamily="18" charset="-34"/>
              </a:rPr>
              <a:t>ถ้า </a:t>
            </a:r>
            <a:r>
              <a:rPr lang="en-US" altLang="th-TH" sz="3000" dirty="0" smtClean="0">
                <a:latin typeface="Angsana New" pitchFamily="18" charset="-34"/>
              </a:rPr>
              <a:t>n = 10 </a:t>
            </a:r>
            <a:r>
              <a:rPr lang="th-TH" altLang="th-TH" sz="3000" dirty="0" smtClean="0">
                <a:latin typeface="Angsana New" pitchFamily="18" charset="-34"/>
              </a:rPr>
              <a:t>แล้ว </a:t>
            </a:r>
            <a:r>
              <a:rPr lang="en-US" altLang="th-TH" sz="3000" dirty="0" smtClean="0">
                <a:latin typeface="Angsana New" pitchFamily="18" charset="-34"/>
              </a:rPr>
              <a:t>a1 </a:t>
            </a:r>
            <a:r>
              <a:rPr lang="th-TH" altLang="th-TH" sz="3000" dirty="0" smtClean="0">
                <a:latin typeface="Angsana New" pitchFamily="18" charset="-34"/>
              </a:rPr>
              <a:t>จะใช้เวลาทำงานช้าที่สุด </a:t>
            </a:r>
            <a:r>
              <a:rPr lang="en-US" altLang="th-TH" sz="3000" dirty="0" smtClean="0">
                <a:latin typeface="Angsana New" pitchFamily="18" charset="-34"/>
              </a:rPr>
              <a:t>100 </a:t>
            </a:r>
            <a:r>
              <a:rPr lang="th-TH" altLang="th-TH" sz="3000" dirty="0" smtClean="0">
                <a:latin typeface="Angsana New" pitchFamily="18" charset="-34"/>
              </a:rPr>
              <a:t>หน่วยเวลา (รับประกันว่าไม่ช้าไปกว่านี้ - แต่อาจจะเร็วกว่านี้ได้)</a:t>
            </a:r>
            <a:endParaRPr lang="en-US" altLang="th-TH" sz="3000" dirty="0" smtClean="0">
              <a:latin typeface="Angsana New" pitchFamily="18" charset="-34"/>
            </a:endParaRP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th-TH" altLang="th-TH" sz="3000" dirty="0" smtClean="0">
                <a:latin typeface="Angsana New" pitchFamily="18" charset="-34"/>
              </a:rPr>
              <a:t> </a:t>
            </a:r>
            <a:endParaRPr lang="en-US" altLang="th-TH" sz="3000" dirty="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>
          <a:xfrm>
            <a:off x="611188" y="277813"/>
            <a:ext cx="8281987" cy="1143000"/>
          </a:xfrm>
          <a:noFill/>
        </p:spPr>
        <p:txBody>
          <a:bodyPr/>
          <a:lstStyle/>
          <a:p>
            <a:pPr eaLnBrk="1" hangingPunct="1"/>
            <a:r>
              <a:rPr lang="th-TH" altLang="th-TH" sz="4600" b="1" smtClean="0">
                <a:latin typeface="Angsana New" pitchFamily="18" charset="-34"/>
              </a:rPr>
              <a:t>โอเมก้าใหญ่ </a:t>
            </a:r>
            <a:r>
              <a:rPr lang="en-US" altLang="th-TH" sz="4600" b="1" smtClean="0">
                <a:latin typeface="Angsana New" pitchFamily="18" charset="-34"/>
              </a:rPr>
              <a:t>(Big-Omega</a:t>
            </a:r>
            <a:r>
              <a:rPr lang="th-TH" altLang="th-TH" sz="4600" b="1" smtClean="0">
                <a:latin typeface="Angsana New" pitchFamily="18" charset="-34"/>
              </a:rPr>
              <a:t> </a:t>
            </a:r>
            <a:r>
              <a:rPr lang="en-US" altLang="th-TH" sz="4600" b="1" smtClean="0">
                <a:latin typeface="Angsana New" pitchFamily="18" charset="-34"/>
              </a:rPr>
              <a:t>notation : </a:t>
            </a:r>
            <a:r>
              <a:rPr lang="el-GR" altLang="th-TH" sz="3600" b="1" smtClean="0">
                <a:latin typeface="Angsana New" pitchFamily="18" charset="-34"/>
              </a:rPr>
              <a:t>Ω</a:t>
            </a:r>
            <a:r>
              <a:rPr lang="en-US" altLang="th-TH" sz="4600" b="1" smtClean="0">
                <a:latin typeface="Angsana New" pitchFamily="18" charset="-34"/>
              </a:rPr>
              <a:t>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1773238"/>
            <a:ext cx="8243888" cy="4530725"/>
          </a:xfrm>
          <a:noFill/>
        </p:spPr>
        <p:txBody>
          <a:bodyPr/>
          <a:lstStyle/>
          <a:p>
            <a:pPr eaLnBrk="1" hangingPunct="1"/>
            <a:r>
              <a:rPr lang="th-TH" altLang="th-TH" sz="3000" b="1" smtClean="0">
                <a:latin typeface="Angsana New" pitchFamily="18" charset="-34"/>
              </a:rPr>
              <a:t>นิยาม </a:t>
            </a:r>
            <a:r>
              <a:rPr lang="en-US" altLang="th-TH" sz="3000" b="1" smtClean="0">
                <a:latin typeface="Angsana New" pitchFamily="18" charset="-34"/>
              </a:rPr>
              <a:t>: </a:t>
            </a:r>
            <a:r>
              <a:rPr lang="th-TH" altLang="th-TH" sz="3000" smtClean="0">
                <a:latin typeface="Angsana New" pitchFamily="18" charset="-34"/>
              </a:rPr>
              <a:t>ความหมายของ </a:t>
            </a:r>
            <a:r>
              <a:rPr lang="el-GR" altLang="th-TH" sz="3000" smtClean="0">
                <a:latin typeface="Angsana New" pitchFamily="18" charset="-34"/>
              </a:rPr>
              <a:t>Ω</a:t>
            </a:r>
            <a:r>
              <a:rPr lang="en-US" altLang="th-TH" sz="3000" smtClean="0">
                <a:latin typeface="Angsana New" pitchFamily="18" charset="-34"/>
              </a:rPr>
              <a:t>(n) </a:t>
            </a:r>
            <a:r>
              <a:rPr lang="th-TH" altLang="th-TH" sz="3000" smtClean="0">
                <a:latin typeface="Angsana New" pitchFamily="18" charset="-34"/>
              </a:rPr>
              <a:t>คือ ฟังก์ชั่นนั้น ๆ </a:t>
            </a:r>
            <a:r>
              <a:rPr lang="th-TH" altLang="th-TH" sz="3000" b="1" smtClean="0">
                <a:latin typeface="Angsana New" pitchFamily="18" charset="-34"/>
              </a:rPr>
              <a:t>ใช้เวลาทำงานเร็วที่สุด</a:t>
            </a:r>
            <a:r>
              <a:rPr lang="th-TH" altLang="th-TH" sz="3000" smtClean="0">
                <a:latin typeface="Angsana New" pitchFamily="18" charset="-34"/>
              </a:rPr>
              <a:t> </a:t>
            </a:r>
            <a:r>
              <a:rPr lang="en-US" altLang="th-TH" sz="3000" smtClean="0">
                <a:latin typeface="Angsana New" pitchFamily="18" charset="-34"/>
              </a:rPr>
              <a:t>≥ n </a:t>
            </a:r>
            <a:endParaRPr lang="th-TH" altLang="th-TH" sz="3000" smtClean="0">
              <a:latin typeface="Angsana New" pitchFamily="18" charset="-34"/>
            </a:endParaRPr>
          </a:p>
          <a:p>
            <a:pPr eaLnBrk="1" hangingPunct="1"/>
            <a:endParaRPr lang="th-TH" altLang="th-TH" sz="3000" b="1" smtClean="0">
              <a:latin typeface="Angsana New" pitchFamily="18" charset="-34"/>
            </a:endParaRPr>
          </a:p>
          <a:p>
            <a:pPr eaLnBrk="1" hangingPunct="1"/>
            <a:r>
              <a:rPr lang="th-TH" altLang="th-TH" sz="3000" u="sng" smtClean="0">
                <a:latin typeface="Angsana New" pitchFamily="18" charset="-34"/>
              </a:rPr>
              <a:t>ตัวอย่าง</a:t>
            </a:r>
            <a:r>
              <a:rPr lang="th-TH" altLang="th-TH" sz="3000" smtClean="0">
                <a:latin typeface="Angsana New" pitchFamily="18" charset="-34"/>
              </a:rPr>
              <a:t> เช่น อัลกอริทึม </a:t>
            </a:r>
            <a:r>
              <a:rPr lang="en-US" altLang="th-TH" sz="3000" smtClean="0">
                <a:latin typeface="Angsana New" pitchFamily="18" charset="-34"/>
              </a:rPr>
              <a:t>a1</a:t>
            </a:r>
            <a:r>
              <a:rPr lang="th-TH" altLang="th-TH" sz="3000" smtClean="0">
                <a:latin typeface="Angsana New" pitchFamily="18" charset="-34"/>
              </a:rPr>
              <a:t> มีประสิทธิภาพเป็น </a:t>
            </a:r>
            <a:r>
              <a:rPr lang="el-GR" altLang="th-TH" sz="3000" smtClean="0">
                <a:latin typeface="Angsana New" pitchFamily="18" charset="-34"/>
              </a:rPr>
              <a:t>Ω</a:t>
            </a:r>
            <a:r>
              <a:rPr lang="en-US" altLang="th-TH" sz="3000" smtClean="0">
                <a:latin typeface="Angsana New" pitchFamily="18" charset="-34"/>
              </a:rPr>
              <a:t>(n) </a:t>
            </a:r>
            <a:endParaRPr lang="th-TH" altLang="th-TH" sz="3000" smtClean="0">
              <a:latin typeface="Angsana New" pitchFamily="18" charset="-34"/>
            </a:endParaRPr>
          </a:p>
          <a:p>
            <a:pPr lvl="1" eaLnBrk="1" hangingPunct="1"/>
            <a:r>
              <a:rPr lang="th-TH" altLang="th-TH" sz="3000" smtClean="0">
                <a:latin typeface="Angsana New" pitchFamily="18" charset="-34"/>
              </a:rPr>
              <a:t>ถ้า </a:t>
            </a:r>
            <a:r>
              <a:rPr lang="en-US" altLang="th-TH" sz="3000" smtClean="0">
                <a:latin typeface="Angsana New" pitchFamily="18" charset="-34"/>
              </a:rPr>
              <a:t>n = 10 </a:t>
            </a:r>
            <a:r>
              <a:rPr lang="th-TH" altLang="th-TH" sz="3000" smtClean="0">
                <a:latin typeface="Angsana New" pitchFamily="18" charset="-34"/>
              </a:rPr>
              <a:t>แล้ว </a:t>
            </a:r>
            <a:r>
              <a:rPr lang="en-US" altLang="th-TH" sz="3000" smtClean="0">
                <a:latin typeface="Angsana New" pitchFamily="18" charset="-34"/>
              </a:rPr>
              <a:t>a1 </a:t>
            </a:r>
            <a:r>
              <a:rPr lang="th-TH" altLang="th-TH" sz="3000" smtClean="0">
                <a:latin typeface="Angsana New" pitchFamily="18" charset="-34"/>
              </a:rPr>
              <a:t>จะใช้เวลาทำงานเร็วที่สุด </a:t>
            </a:r>
            <a:r>
              <a:rPr lang="en-US" altLang="th-TH" sz="3000" smtClean="0">
                <a:latin typeface="Angsana New" pitchFamily="18" charset="-34"/>
              </a:rPr>
              <a:t>10 </a:t>
            </a:r>
            <a:r>
              <a:rPr lang="th-TH" altLang="th-TH" sz="3000" smtClean="0">
                <a:latin typeface="Angsana New" pitchFamily="18" charset="-34"/>
              </a:rPr>
              <a:t>หน่วยเวลา (รับประกันว่าไม่เร็วไปกว่านี้ - แต่อาจจะช้ากว่านี้ได้) </a:t>
            </a:r>
            <a:endParaRPr lang="en-US" altLang="th-TH" sz="30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/>
          <p:cNvSpPr>
            <a:spLocks noChangeShapeType="1"/>
          </p:cNvSpPr>
          <p:nvPr/>
        </p:nvSpPr>
        <p:spPr bwMode="auto">
          <a:xfrm>
            <a:off x="4859338" y="6453188"/>
            <a:ext cx="4284662" cy="0"/>
          </a:xfrm>
          <a:prstGeom prst="line">
            <a:avLst/>
          </a:prstGeom>
          <a:noFill/>
          <a:ln w="57150" cmpd="thickThin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th-TH"/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5260975" y="6515100"/>
            <a:ext cx="34242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altLang="th-TH" sz="140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กาญจนา  ทองบุญนาค สาขาวิชาคอมพิวเตอร์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th-TH" altLang="th-TH" b="1" smtClean="0">
                <a:latin typeface="Angsana New" pitchFamily="18" charset="-34"/>
              </a:rPr>
              <a:t>เตต้าใหญ่ </a:t>
            </a:r>
            <a:r>
              <a:rPr lang="en-US" altLang="th-TH" b="1" smtClean="0">
                <a:latin typeface="Angsana New" pitchFamily="18" charset="-34"/>
              </a:rPr>
              <a:t>(Big-Teta</a:t>
            </a:r>
            <a:r>
              <a:rPr lang="th-TH" altLang="th-TH" b="1" smtClean="0">
                <a:latin typeface="Angsana New" pitchFamily="18" charset="-34"/>
              </a:rPr>
              <a:t> </a:t>
            </a:r>
            <a:r>
              <a:rPr lang="en-US" altLang="th-TH" b="1" smtClean="0">
                <a:latin typeface="Angsana New" pitchFamily="18" charset="-34"/>
              </a:rPr>
              <a:t>notation : </a:t>
            </a:r>
            <a:r>
              <a:rPr lang="ru-RU" altLang="th-TH" sz="3600" b="1" smtClean="0">
                <a:latin typeface="Angsana New" pitchFamily="18" charset="-34"/>
              </a:rPr>
              <a:t>Ө</a:t>
            </a:r>
            <a:r>
              <a:rPr lang="en-US" altLang="th-TH" b="1" smtClean="0">
                <a:latin typeface="Angsana New" pitchFamily="18" charset="-34"/>
              </a:rPr>
              <a:t>)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827088" y="1412875"/>
            <a:ext cx="7905750" cy="499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itchFamily="2" charset="2"/>
              <a:buChar char="n"/>
              <a:defRPr sz="22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itchFamily="2" charset="2"/>
              <a:buChar char="n"/>
              <a:defRPr sz="2100"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Arial" pitchFamily="34" charset="0"/>
                <a:cs typeface="Angsana New" pitchFamily="18" charset="-34"/>
              </a:defRPr>
            </a:lvl9pPr>
          </a:lstStyle>
          <a:p>
            <a:pPr>
              <a:spcBef>
                <a:spcPts val="0"/>
              </a:spcBef>
              <a:defRPr/>
            </a:pPr>
            <a:r>
              <a:rPr lang="th-TH" altLang="th-TH" sz="3000" dirty="0" smtClean="0">
                <a:latin typeface="Angsana New" pitchFamily="18" charset="-34"/>
                <a:cs typeface="+mn-cs"/>
              </a:rPr>
              <a:t>นิยาม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th-TH" sz="3000" dirty="0" smtClean="0">
                <a:latin typeface="Angsana New" pitchFamily="18" charset="-34"/>
                <a:cs typeface="+mn-cs"/>
              </a:rPr>
              <a:t>f(n) = </a:t>
            </a:r>
            <a:r>
              <a:rPr lang="ru-RU" altLang="th-TH" sz="2400" dirty="0" smtClean="0">
                <a:latin typeface="Angsana New" pitchFamily="18" charset="-34"/>
                <a:cs typeface="+mn-cs"/>
              </a:rPr>
              <a:t>Ө</a:t>
            </a:r>
            <a:r>
              <a:rPr lang="en-US" altLang="th-TH" sz="3000" dirty="0" smtClean="0">
                <a:latin typeface="Angsana New" pitchFamily="18" charset="-34"/>
                <a:cs typeface="+mn-cs"/>
              </a:rPr>
              <a:t>(g(n)) </a:t>
            </a:r>
            <a:r>
              <a:rPr lang="th-TH" altLang="th-TH" sz="3000" dirty="0" smtClean="0">
                <a:latin typeface="Angsana New" pitchFamily="18" charset="-34"/>
                <a:cs typeface="+mn-cs"/>
              </a:rPr>
              <a:t>ก็ต่อเมื่อ </a:t>
            </a:r>
            <a:r>
              <a:rPr lang="en-US" altLang="th-TH" sz="3000" dirty="0" smtClean="0">
                <a:latin typeface="Angsana New" pitchFamily="18" charset="-34"/>
                <a:cs typeface="+mn-cs"/>
              </a:rPr>
              <a:t>f(n) = </a:t>
            </a:r>
            <a:r>
              <a:rPr lang="en-US" altLang="th-TH" sz="3200" dirty="0" smtClean="0">
                <a:latin typeface="Angsana New" pitchFamily="18" charset="-34"/>
                <a:cs typeface="+mn-cs"/>
              </a:rPr>
              <a:t>O</a:t>
            </a:r>
            <a:r>
              <a:rPr lang="en-US" altLang="th-TH" sz="3000" dirty="0" smtClean="0">
                <a:latin typeface="Angsana New" pitchFamily="18" charset="-34"/>
                <a:cs typeface="+mn-cs"/>
              </a:rPr>
              <a:t>(g(n))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altLang="th-TH" sz="3000" dirty="0" smtClean="0">
                <a:latin typeface="Angsana New" pitchFamily="18" charset="-34"/>
                <a:cs typeface="+mn-cs"/>
              </a:rPr>
              <a:t>			</a:t>
            </a:r>
            <a:r>
              <a:rPr lang="th-TH" altLang="th-TH" sz="3000" dirty="0" smtClean="0">
                <a:latin typeface="Angsana New" pitchFamily="18" charset="-34"/>
                <a:cs typeface="+mn-cs"/>
              </a:rPr>
              <a:t>            และ </a:t>
            </a:r>
            <a:r>
              <a:rPr lang="en-US" altLang="th-TH" sz="3000" dirty="0" smtClean="0">
                <a:latin typeface="Angsana New" pitchFamily="18" charset="-34"/>
                <a:cs typeface="+mn-cs"/>
              </a:rPr>
              <a:t>  f(n) = </a:t>
            </a:r>
            <a:r>
              <a:rPr lang="el-GR" altLang="th-TH" sz="2000" dirty="0" smtClean="0">
                <a:latin typeface="Angsana New" pitchFamily="18" charset="-34"/>
                <a:cs typeface="+mn-cs"/>
              </a:rPr>
              <a:t>Ω</a:t>
            </a:r>
            <a:r>
              <a:rPr lang="en-US" altLang="th-TH" sz="3000" dirty="0" smtClean="0">
                <a:latin typeface="Angsana New" pitchFamily="18" charset="-34"/>
                <a:cs typeface="+mn-cs"/>
              </a:rPr>
              <a:t>(g(n))</a:t>
            </a:r>
            <a:endParaRPr lang="el-GR" altLang="th-TH" sz="3000" dirty="0" smtClean="0">
              <a:latin typeface="Angsana New" pitchFamily="18" charset="-34"/>
              <a:cs typeface="+mn-cs"/>
            </a:endParaRPr>
          </a:p>
          <a:p>
            <a:pPr lvl="1">
              <a:spcBef>
                <a:spcPts val="0"/>
              </a:spcBef>
              <a:defRPr/>
            </a:pPr>
            <a:r>
              <a:rPr lang="th-TH" altLang="th-TH" sz="3000" dirty="0" smtClean="0">
                <a:latin typeface="Angsana New" pitchFamily="18" charset="-34"/>
                <a:cs typeface="+mn-cs"/>
              </a:rPr>
              <a:t>ขอบบนและขอบล่างเป็นฟังก์ชั่นเดียวกัน</a:t>
            </a:r>
          </a:p>
          <a:p>
            <a:pPr lvl="1">
              <a:spcBef>
                <a:spcPts val="0"/>
              </a:spcBef>
              <a:defRPr/>
            </a:pPr>
            <a:endParaRPr lang="th-TH" altLang="th-TH" sz="3000" dirty="0" smtClean="0">
              <a:latin typeface="Angsana New" pitchFamily="18" charset="-34"/>
              <a:cs typeface="+mn-cs"/>
            </a:endParaRPr>
          </a:p>
          <a:p>
            <a:pPr lvl="1">
              <a:spcBef>
                <a:spcPts val="0"/>
              </a:spcBef>
              <a:defRPr/>
            </a:pPr>
            <a:endParaRPr lang="en-US" altLang="th-TH" sz="3000" dirty="0" smtClean="0">
              <a:latin typeface="Angsana New" pitchFamily="18" charset="-34"/>
              <a:cs typeface="+mn-cs"/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endParaRPr lang="th-TH" altLang="th-TH" sz="3000" dirty="0" smtClean="0">
              <a:latin typeface="Angsana New" pitchFamily="18" charset="-34"/>
              <a:cs typeface="+mn-cs"/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endParaRPr lang="th-TH" altLang="th-TH" sz="3000" dirty="0" smtClean="0">
              <a:latin typeface="Angsana New" pitchFamily="18" charset="-34"/>
              <a:cs typeface="+mn-cs"/>
            </a:endParaRP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endParaRPr lang="en-US" altLang="th-TH" sz="3000" dirty="0" smtClean="0">
              <a:latin typeface="Angsana New" pitchFamily="18" charset="-34"/>
              <a:cs typeface="+mn-cs"/>
            </a:endParaRPr>
          </a:p>
          <a:p>
            <a:pPr>
              <a:spcBef>
                <a:spcPts val="0"/>
              </a:spcBef>
              <a:defRPr/>
            </a:pPr>
            <a:r>
              <a:rPr lang="th-TH" altLang="th-TH" sz="3000" dirty="0" smtClean="0">
                <a:latin typeface="Angsana New" pitchFamily="18" charset="-34"/>
                <a:cs typeface="+mn-cs"/>
              </a:rPr>
              <a:t>สังเกตว่า ขอบบน กับ ขอบล่าง เป็นฟังก์ชั่นเดียวกัน สัมประสิทธิ์ต่างกัน ความหมายของ</a:t>
            </a:r>
            <a:r>
              <a:rPr lang="th-TH" altLang="th-TH" sz="3000" dirty="0" err="1" smtClean="0">
                <a:latin typeface="Angsana New" pitchFamily="18" charset="-34"/>
                <a:cs typeface="+mn-cs"/>
              </a:rPr>
              <a:t>เตต้า</a:t>
            </a:r>
            <a:r>
              <a:rPr lang="th-TH" altLang="th-TH" sz="3000" dirty="0" smtClean="0">
                <a:latin typeface="Angsana New" pitchFamily="18" charset="-34"/>
                <a:cs typeface="+mn-cs"/>
              </a:rPr>
              <a:t>คือ ใช้เวลาทำงาน </a:t>
            </a:r>
            <a:r>
              <a:rPr lang="en-US" altLang="th-TH" sz="3000" dirty="0" smtClean="0">
                <a:latin typeface="Angsana New" pitchFamily="18" charset="-34"/>
                <a:cs typeface="+mn-cs"/>
              </a:rPr>
              <a:t>= n </a:t>
            </a:r>
          </a:p>
        </p:txBody>
      </p:sp>
      <p:graphicFrame>
        <p:nvGraphicFramePr>
          <p:cNvPr id="11270" name="Object 8"/>
          <p:cNvGraphicFramePr>
            <a:graphicFrameLocks noChangeAspect="1"/>
          </p:cNvGraphicFramePr>
          <p:nvPr/>
        </p:nvGraphicFramePr>
        <p:xfrm>
          <a:off x="2411413" y="3213100"/>
          <a:ext cx="4176712" cy="2379663"/>
        </p:xfrm>
        <a:graphic>
          <a:graphicData uri="http://schemas.openxmlformats.org/presentationml/2006/ole">
            <p:oleObj spid="_x0000_s11270" name="แผนภูมิ" r:id="rId3" imgW="4667402" imgH="2657551" progId="Excel.Char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Times New Roman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1700</TotalTime>
  <Words>919</Words>
  <Application>Microsoft Office PowerPoint</Application>
  <PresentationFormat>นำเสนอทางหน้าจอ (4:3)</PresentationFormat>
  <Paragraphs>134</Paragraphs>
  <Slides>18</Slides>
  <Notes>1</Notes>
  <HiddenSlides>0</HiddenSlides>
  <MMClips>0</MMClips>
  <ScaleCrop>false</ScaleCrop>
  <HeadingPairs>
    <vt:vector size="8" baseType="variant">
      <vt:variant>
        <vt:lpstr>แบบอักษรที่ถูกใช้</vt:lpstr>
      </vt:variant>
      <vt:variant>
        <vt:i4>9</vt:i4>
      </vt:variant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18</vt:i4>
      </vt:variant>
    </vt:vector>
  </HeadingPairs>
  <TitlesOfParts>
    <vt:vector size="29" baseType="lpstr">
      <vt:lpstr>Arial</vt:lpstr>
      <vt:lpstr>Angsana New</vt:lpstr>
      <vt:lpstr>Times New Roman</vt:lpstr>
      <vt:lpstr>Wingdings</vt:lpstr>
      <vt:lpstr>Calibri</vt:lpstr>
      <vt:lpstr>Cordia New</vt:lpstr>
      <vt:lpstr>Arial Unicode MS</vt:lpstr>
      <vt:lpstr>Tahoma</vt:lpstr>
      <vt:lpstr>Symbol</vt:lpstr>
      <vt:lpstr>Layers</vt:lpstr>
      <vt:lpstr>แผนภูมิ Microsoft Office Excel</vt:lpstr>
      <vt:lpstr>หน่วยที่ 2  Introduction to Algorithm Analysis</vt:lpstr>
      <vt:lpstr>ประสิทธิภาพเชิงเวลา (Time Efficiency) </vt:lpstr>
      <vt:lpstr>การวิเคราะห์อัลกอริทึม</vt:lpstr>
      <vt:lpstr>การคำนวณ Running Time </vt:lpstr>
      <vt:lpstr>สัญกรณ์เชิงเส้นกำกับ (Asymptotic notation) </vt:lpstr>
      <vt:lpstr>สัญกรณ์เชิงเส้นกำกับ (Asymptotic notation) </vt:lpstr>
      <vt:lpstr>สัญกรณ์โอใหญ่ (Big-O notation : O)</vt:lpstr>
      <vt:lpstr>โอเมก้าใหญ่ (Big-Omega notation : Ω)</vt:lpstr>
      <vt:lpstr>เตต้าใหญ่ (Big-Teta notation : Ө)</vt:lpstr>
      <vt:lpstr>โอเล็ก (Little-o : o)</vt:lpstr>
      <vt:lpstr>โอเมก้าเล็ก (Little-omega : ω)</vt:lpstr>
      <vt:lpstr>สรุปสัญลักษณ์</vt:lpstr>
      <vt:lpstr>การหา Big-O</vt:lpstr>
      <vt:lpstr>เทอมที่โตเร็วที่สุดในฟังก์ชั่น</vt:lpstr>
      <vt:lpstr>เทอมที่โตเร็วที่สุดในฟังก์ชั่น</vt:lpstr>
      <vt:lpstr>ตัวอย่างการหา Big-O</vt:lpstr>
      <vt:lpstr>กราฟแสดงการเติบโตของฟังก์ชั่น</vt:lpstr>
      <vt:lpstr>ภาพนิ่ง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owner</dc:creator>
  <cp:lastModifiedBy>comsot</cp:lastModifiedBy>
  <cp:revision>98</cp:revision>
  <dcterms:created xsi:type="dcterms:W3CDTF">2006-06-16T02:47:42Z</dcterms:created>
  <dcterms:modified xsi:type="dcterms:W3CDTF">2016-01-21T03:36:29Z</dcterms:modified>
</cp:coreProperties>
</file>