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34"/>
  </p:notesMasterIdLst>
  <p:sldIdLst>
    <p:sldId id="256" r:id="rId2"/>
    <p:sldId id="259" r:id="rId3"/>
    <p:sldId id="257" r:id="rId4"/>
    <p:sldId id="258" r:id="rId5"/>
    <p:sldId id="260" r:id="rId6"/>
    <p:sldId id="263" r:id="rId7"/>
    <p:sldId id="264" r:id="rId8"/>
    <p:sldId id="266" r:id="rId9"/>
    <p:sldId id="261" r:id="rId10"/>
    <p:sldId id="265" r:id="rId11"/>
    <p:sldId id="291" r:id="rId12"/>
    <p:sldId id="267" r:id="rId13"/>
    <p:sldId id="268" r:id="rId14"/>
    <p:sldId id="296" r:id="rId15"/>
    <p:sldId id="262" r:id="rId16"/>
    <p:sldId id="297" r:id="rId17"/>
    <p:sldId id="293" r:id="rId18"/>
    <p:sldId id="271" r:id="rId19"/>
    <p:sldId id="280" r:id="rId20"/>
    <p:sldId id="294" r:id="rId21"/>
    <p:sldId id="295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2" r:id="rId32"/>
    <p:sldId id="299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EucrosiaUPC" pitchFamily="18" charset="-34"/>
        <a:ea typeface="+mn-ea"/>
        <a:cs typeface="EucrosiaUPC" pitchFamily="18" charset="-34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EucrosiaUPC" pitchFamily="18" charset="-34"/>
        <a:ea typeface="+mn-ea"/>
        <a:cs typeface="EucrosiaUPC" pitchFamily="18" charset="-34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EucrosiaUPC" pitchFamily="18" charset="-34"/>
        <a:ea typeface="+mn-ea"/>
        <a:cs typeface="EucrosiaUPC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EucrosiaUPC" pitchFamily="18" charset="-34"/>
        <a:ea typeface="+mn-ea"/>
        <a:cs typeface="EucrosiaUPC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EucrosiaUPC" pitchFamily="18" charset="-34"/>
        <a:ea typeface="+mn-ea"/>
        <a:cs typeface="EucrosiaUPC" pitchFamily="18" charset="-34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EucrosiaUPC" pitchFamily="18" charset="-34"/>
        <a:ea typeface="+mn-ea"/>
        <a:cs typeface="EucrosiaUPC" pitchFamily="18" charset="-34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EucrosiaUPC" pitchFamily="18" charset="-34"/>
        <a:ea typeface="+mn-ea"/>
        <a:cs typeface="EucrosiaUPC" pitchFamily="18" charset="-34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EucrosiaUPC" pitchFamily="18" charset="-34"/>
        <a:ea typeface="+mn-ea"/>
        <a:cs typeface="EucrosiaUPC" pitchFamily="18" charset="-34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EucrosiaUPC" pitchFamily="18" charset="-34"/>
        <a:ea typeface="+mn-ea"/>
        <a:cs typeface="EucrosiaUPC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0"/>
    <a:srgbClr val="FF3399"/>
    <a:srgbClr val="FF99FF"/>
    <a:srgbClr val="B202B2"/>
    <a:srgbClr val="004E4C"/>
    <a:srgbClr val="006666"/>
    <a:srgbClr val="3399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103" autoAdjust="0"/>
  </p:normalViewPr>
  <p:slideViewPr>
    <p:cSldViewPr>
      <p:cViewPr varScale="1">
        <p:scale>
          <a:sx n="68" d="100"/>
          <a:sy n="68" d="100"/>
        </p:scale>
        <p:origin x="520" y="60"/>
      </p:cViewPr>
      <p:guideLst>
        <p:guide orient="horz" pos="31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466A37B-E6D7-4261-808B-FB9BF8F7E19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4874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6272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9286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37748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02869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159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21734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65064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52336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67978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5119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6736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90137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71063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8949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22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2145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23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92801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24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97824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25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16640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26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82188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27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97231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28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9549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29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3276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856725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30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04903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31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768847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32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3855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6646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5205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6481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1395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8605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A37B-E6D7-4261-808B-FB9BF8F7E19E}" type="slidenum">
              <a:rPr lang="en-US" smtClean="0"/>
              <a:pPr>
                <a:defRPr/>
              </a:pPr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1131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2152650"/>
            <a:ext cx="7772400" cy="914400"/>
          </a:xfrm>
          <a:ln/>
        </p:spPr>
        <p:txBody>
          <a:bodyPr/>
          <a:lstStyle>
            <a:lvl1pPr>
              <a:spcBef>
                <a:spcPct val="20000"/>
              </a:spcBef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7700" y="4873625"/>
            <a:ext cx="7861300" cy="695325"/>
          </a:xfrm>
        </p:spPr>
        <p:txBody>
          <a:bodyPr anchor="ctr"/>
          <a:lstStyle>
            <a:lvl1pPr marL="0" indent="0" algn="r">
              <a:spcBef>
                <a:spcPct val="0"/>
              </a:spcBef>
              <a:buFont typeface="Wingdings" pitchFamily="2" charset="2"/>
              <a:buNone/>
              <a:defRPr sz="4400">
                <a:solidFill>
                  <a:schemeClr val="hlink"/>
                </a:solidFill>
                <a:effectLst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188913"/>
            <a:ext cx="2097088" cy="3409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88913"/>
            <a:ext cx="6143625" cy="3409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17975" cy="2532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066800"/>
            <a:ext cx="4117975" cy="2532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rgbClr val="003060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88913"/>
            <a:ext cx="8393113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Title Slide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388350" cy="253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>
    <p:strips dir="rd"/>
  </p:transition>
  <p:txStyles>
    <p:titleStyle>
      <a:lvl1pPr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defRPr sz="5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defRPr sz="5400" b="1">
          <a:solidFill>
            <a:schemeClr val="tx2"/>
          </a:solidFill>
          <a:latin typeface="EucrosiaUPC" pitchFamily="18" charset="-34"/>
          <a:cs typeface="EucrosiaUPC" pitchFamily="18" charset="-34"/>
        </a:defRPr>
      </a:lvl2pPr>
      <a:lvl3pPr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defRPr sz="5400" b="1">
          <a:solidFill>
            <a:schemeClr val="tx2"/>
          </a:solidFill>
          <a:latin typeface="EucrosiaUPC" pitchFamily="18" charset="-34"/>
          <a:cs typeface="EucrosiaUPC" pitchFamily="18" charset="-34"/>
        </a:defRPr>
      </a:lvl3pPr>
      <a:lvl4pPr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defRPr sz="5400" b="1">
          <a:solidFill>
            <a:schemeClr val="tx2"/>
          </a:solidFill>
          <a:latin typeface="EucrosiaUPC" pitchFamily="18" charset="-34"/>
          <a:cs typeface="EucrosiaUPC" pitchFamily="18" charset="-34"/>
        </a:defRPr>
      </a:lvl4pPr>
      <a:lvl5pPr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defRPr sz="5400" b="1">
          <a:solidFill>
            <a:schemeClr val="tx2"/>
          </a:solidFill>
          <a:latin typeface="EucrosiaUPC" pitchFamily="18" charset="-34"/>
          <a:cs typeface="EucrosiaUPC" pitchFamily="18" charset="-34"/>
        </a:defRPr>
      </a:lvl5pPr>
      <a:lvl6pPr marL="457200" algn="l" rtl="0" fontAlgn="base">
        <a:lnSpc>
          <a:spcPct val="90000"/>
        </a:lnSpc>
        <a:spcBef>
          <a:spcPct val="10000"/>
        </a:spcBef>
        <a:spcAft>
          <a:spcPct val="0"/>
        </a:spcAft>
        <a:defRPr sz="5400" b="1">
          <a:solidFill>
            <a:schemeClr val="tx2"/>
          </a:solidFill>
          <a:latin typeface="EucrosiaUPC" pitchFamily="18" charset="-34"/>
          <a:cs typeface="EucrosiaUPC" pitchFamily="18" charset="-34"/>
        </a:defRPr>
      </a:lvl6pPr>
      <a:lvl7pPr marL="914400" algn="l" rtl="0" fontAlgn="base">
        <a:lnSpc>
          <a:spcPct val="90000"/>
        </a:lnSpc>
        <a:spcBef>
          <a:spcPct val="10000"/>
        </a:spcBef>
        <a:spcAft>
          <a:spcPct val="0"/>
        </a:spcAft>
        <a:defRPr sz="5400" b="1">
          <a:solidFill>
            <a:schemeClr val="tx2"/>
          </a:solidFill>
          <a:latin typeface="EucrosiaUPC" pitchFamily="18" charset="-34"/>
          <a:cs typeface="EucrosiaUPC" pitchFamily="18" charset="-34"/>
        </a:defRPr>
      </a:lvl7pPr>
      <a:lvl8pPr marL="1371600" algn="l" rtl="0" fontAlgn="base">
        <a:lnSpc>
          <a:spcPct val="90000"/>
        </a:lnSpc>
        <a:spcBef>
          <a:spcPct val="10000"/>
        </a:spcBef>
        <a:spcAft>
          <a:spcPct val="0"/>
        </a:spcAft>
        <a:defRPr sz="5400" b="1">
          <a:solidFill>
            <a:schemeClr val="tx2"/>
          </a:solidFill>
          <a:latin typeface="EucrosiaUPC" pitchFamily="18" charset="-34"/>
          <a:cs typeface="EucrosiaUPC" pitchFamily="18" charset="-34"/>
        </a:defRPr>
      </a:lvl8pPr>
      <a:lvl9pPr marL="1828800" algn="l" rtl="0" fontAlgn="base">
        <a:lnSpc>
          <a:spcPct val="90000"/>
        </a:lnSpc>
        <a:spcBef>
          <a:spcPct val="10000"/>
        </a:spcBef>
        <a:spcAft>
          <a:spcPct val="0"/>
        </a:spcAft>
        <a:defRPr sz="5400" b="1">
          <a:solidFill>
            <a:schemeClr val="tx2"/>
          </a:solidFill>
          <a:latin typeface="EucrosiaUPC" pitchFamily="18" charset="-34"/>
          <a:cs typeface="EucrosiaUPC" pitchFamily="18" charset="-34"/>
        </a:defRPr>
      </a:lvl9pPr>
    </p:titleStyle>
    <p:bodyStyle>
      <a:lvl1pPr marL="571500" indent="-5715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028700" indent="-455613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Ø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428750" indent="-398463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828800" indent="-398463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227263" indent="-396875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684463" indent="-396875" algn="l" rtl="0" fontAlgn="base">
        <a:lnSpc>
          <a:spcPct val="90000"/>
        </a:lnSpc>
        <a:spcBef>
          <a:spcPct val="1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3141663" indent="-396875" algn="l" rtl="0" fontAlgn="base">
        <a:lnSpc>
          <a:spcPct val="90000"/>
        </a:lnSpc>
        <a:spcBef>
          <a:spcPct val="1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598863" indent="-396875" algn="l" rtl="0" fontAlgn="base">
        <a:lnSpc>
          <a:spcPct val="90000"/>
        </a:lnSpc>
        <a:spcBef>
          <a:spcPct val="1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4056063" indent="-396875" algn="l" rtl="0" fontAlgn="base">
        <a:lnSpc>
          <a:spcPct val="90000"/>
        </a:lnSpc>
        <a:spcBef>
          <a:spcPct val="1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47700" y="2136644"/>
            <a:ext cx="7772400" cy="946413"/>
          </a:xfrm>
        </p:spPr>
        <p:txBody>
          <a:bodyPr/>
          <a:lstStyle/>
          <a:p>
            <a:pPr eaLnBrk="1" hangingPunct="1"/>
            <a:r>
              <a:rPr lang="th-TH" dirty="0" smtClean="0"/>
              <a:t>อัลกอริทึม</a:t>
            </a:r>
            <a:r>
              <a:rPr lang="th-TH" dirty="0" smtClean="0"/>
              <a:t>ทำงานวนซ้ำ</a:t>
            </a:r>
            <a:endParaRPr lang="en-US" dirty="0" smtClean="0"/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หลักการเขียนโปรแกรมคอมพิวเตอร์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หาผลรวมตัวเลข</a:t>
            </a:r>
            <a:r>
              <a:rPr lang="en-US" smtClean="0"/>
              <a:t>: </a:t>
            </a:r>
            <a:r>
              <a:rPr lang="th-TH" smtClean="0"/>
              <a:t>โปรแกรม</a:t>
            </a:r>
            <a:endParaRPr lang="en-US" smtClean="0"/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381000" y="1905000"/>
            <a:ext cx="8393113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4000" b="0">
                <a:solidFill>
                  <a:schemeClr val="tx2"/>
                </a:solidFill>
              </a:rPr>
              <a:t>EX1.</a:t>
            </a:r>
            <a:br>
              <a:rPr lang="en-US" sz="4000" b="0">
                <a:solidFill>
                  <a:schemeClr val="tx2"/>
                </a:solidFill>
              </a:rPr>
            </a:br>
            <a:r>
              <a:rPr lang="th-TH" sz="4000" b="0">
                <a:solidFill>
                  <a:schemeClr val="tx2"/>
                </a:solidFill>
              </a:rPr>
              <a:t>	ให้เขียนโปรแกรมหาผลรวมตัวเลขโดยใช้ลูป</a:t>
            </a:r>
            <a:r>
              <a:rPr lang="en-US" sz="4000" b="0">
                <a:solidFill>
                  <a:schemeClr val="tx2"/>
                </a:solidFill>
              </a:rPr>
              <a:t> while </a:t>
            </a:r>
            <a:r>
              <a:rPr lang="th-TH" sz="4000" b="0">
                <a:solidFill>
                  <a:schemeClr val="tx2"/>
                </a:solidFill>
              </a:rPr>
              <a:t>และให้รับค่าจำนวนลูป (</a:t>
            </a:r>
            <a:r>
              <a:rPr lang="en-US" sz="4000" b="0">
                <a:solidFill>
                  <a:schemeClr val="tx2"/>
                </a:solidFill>
              </a:rPr>
              <a:t>num) </a:t>
            </a:r>
            <a:r>
              <a:rPr lang="th-TH" sz="4000" b="0">
                <a:solidFill>
                  <a:schemeClr val="tx2"/>
                </a:solidFill>
              </a:rPr>
              <a:t>จากผู้ใช้</a:t>
            </a:r>
            <a:endParaRPr lang="en-US" sz="4000" b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หาผลรวมตัวเลข</a:t>
            </a:r>
            <a:r>
              <a:rPr lang="en-US" smtClean="0"/>
              <a:t>: </a:t>
            </a:r>
            <a:r>
              <a:rPr lang="th-TH" smtClean="0"/>
              <a:t>โฟลว์ชาร์ต</a:t>
            </a:r>
            <a:endParaRPr lang="en-US" smtClean="0"/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2590800" y="838200"/>
            <a:ext cx="3886200" cy="5943600"/>
          </a:xfrm>
          <a:prstGeom prst="rect">
            <a:avLst/>
          </a:prstGeom>
          <a:gradFill rotWithShape="1">
            <a:gsLst>
              <a:gs pos="0">
                <a:srgbClr val="339933">
                  <a:gamma/>
                  <a:shade val="46275"/>
                  <a:invGamma/>
                </a:srgbClr>
              </a:gs>
              <a:gs pos="100000">
                <a:srgbClr val="339933"/>
              </a:gs>
            </a:gsLst>
            <a:lin ang="5400000" scaled="1"/>
          </a:gradFill>
          <a:ln w="38100" algn="ctr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4389" name="AutoShape 5"/>
          <p:cNvSpPr>
            <a:spLocks noChangeArrowheads="1"/>
          </p:cNvSpPr>
          <p:nvPr/>
        </p:nvSpPr>
        <p:spPr bwMode="auto">
          <a:xfrm>
            <a:off x="3810000" y="2895600"/>
            <a:ext cx="1371600" cy="685800"/>
          </a:xfrm>
          <a:prstGeom prst="flowChartDecision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 </a:t>
            </a:r>
            <a:r>
              <a:rPr lang="en-US" sz="1600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num</a:t>
            </a:r>
          </a:p>
        </p:txBody>
      </p:sp>
      <p:grpSp>
        <p:nvGrpSpPr>
          <p:cNvPr id="14342" name="Group 6"/>
          <p:cNvGrpSpPr>
            <a:grpSpLocks/>
          </p:cNvGrpSpPr>
          <p:nvPr/>
        </p:nvGrpSpPr>
        <p:grpSpPr bwMode="auto">
          <a:xfrm>
            <a:off x="3927475" y="3549650"/>
            <a:ext cx="568325" cy="412750"/>
            <a:chOff x="2426" y="2140"/>
            <a:chExt cx="358" cy="260"/>
          </a:xfrm>
        </p:grpSpPr>
        <p:sp>
          <p:nvSpPr>
            <p:cNvPr id="14369" name="Text Box 7"/>
            <p:cNvSpPr txBox="1">
              <a:spLocks noChangeArrowheads="1"/>
            </p:cNvSpPr>
            <p:nvPr/>
          </p:nvSpPr>
          <p:spPr bwMode="auto">
            <a:xfrm>
              <a:off x="2426" y="2140"/>
              <a:ext cx="35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true</a:t>
              </a:r>
            </a:p>
          </p:txBody>
        </p:sp>
        <p:cxnSp>
          <p:nvCxnSpPr>
            <p:cNvPr id="14370" name="AutoShape 8"/>
            <p:cNvCxnSpPr>
              <a:cxnSpLocks noChangeShapeType="1"/>
              <a:stCxn id="144389" idx="2"/>
            </p:cNvCxnSpPr>
            <p:nvPr/>
          </p:nvCxnSpPr>
          <p:spPr bwMode="auto">
            <a:xfrm>
              <a:off x="2784" y="2160"/>
              <a:ext cx="0" cy="24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cxnSp>
        <p:nvCxnSpPr>
          <p:cNvPr id="14343" name="AutoShape 9"/>
          <p:cNvCxnSpPr>
            <a:cxnSpLocks noChangeShapeType="1"/>
            <a:stCxn id="144394" idx="1"/>
            <a:endCxn id="144408" idx="2"/>
          </p:cNvCxnSpPr>
          <p:nvPr/>
        </p:nvCxnSpPr>
        <p:spPr bwMode="auto">
          <a:xfrm rot="10800000" flipH="1">
            <a:off x="3429000" y="2590800"/>
            <a:ext cx="990600" cy="2590800"/>
          </a:xfrm>
          <a:prstGeom prst="bentConnector3">
            <a:avLst>
              <a:gd name="adj1" fmla="val -23079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stealth" w="med" len="lg"/>
          </a:ln>
        </p:spPr>
      </p:cxnSp>
      <p:sp>
        <p:nvSpPr>
          <p:cNvPr id="144394" name="AutoShape 10"/>
          <p:cNvSpPr>
            <a:spLocks noChangeArrowheads="1"/>
          </p:cNvSpPr>
          <p:nvPr/>
        </p:nvSpPr>
        <p:spPr bwMode="auto">
          <a:xfrm>
            <a:off x="3429000" y="5029200"/>
            <a:ext cx="2133600" cy="304800"/>
          </a:xfrm>
          <a:prstGeom prst="flowChartProcess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i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 = </a:t>
            </a:r>
            <a:r>
              <a:rPr lang="en-US" sz="1600" i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600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+</a:t>
            </a:r>
            <a:r>
              <a:rPr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endParaRPr lang="en-US" sz="1600" i="1" baseline="-2500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345" name="Group 11"/>
          <p:cNvGrpSpPr>
            <a:grpSpLocks/>
          </p:cNvGrpSpPr>
          <p:nvPr/>
        </p:nvGrpSpPr>
        <p:grpSpPr bwMode="auto">
          <a:xfrm>
            <a:off x="3429000" y="4495800"/>
            <a:ext cx="2133600" cy="533400"/>
            <a:chOff x="2112" y="2736"/>
            <a:chExt cx="1344" cy="336"/>
          </a:xfrm>
        </p:grpSpPr>
        <p:sp>
          <p:nvSpPr>
            <p:cNvPr id="144396" name="AutoShape 12"/>
            <p:cNvSpPr>
              <a:spLocks noChangeArrowheads="1"/>
            </p:cNvSpPr>
            <p:nvPr/>
          </p:nvSpPr>
          <p:spPr bwMode="auto">
            <a:xfrm>
              <a:off x="2112" y="2736"/>
              <a:ext cx="1344" cy="192"/>
            </a:xfrm>
            <a:prstGeom prst="flowChartProcess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i="1" dirty="0" smtClean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sum = sum</a:t>
              </a:r>
              <a:r>
                <a:rPr lang="en-US" sz="1600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 + </a:t>
              </a:r>
              <a:r>
                <a:rPr lang="en-US" sz="1600" i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n</a:t>
              </a:r>
            </a:p>
          </p:txBody>
        </p:sp>
        <p:cxnSp>
          <p:nvCxnSpPr>
            <p:cNvPr id="14368" name="AutoShape 13"/>
            <p:cNvCxnSpPr>
              <a:cxnSpLocks noChangeShapeType="1"/>
              <a:stCxn id="144396" idx="2"/>
              <a:endCxn id="144394" idx="0"/>
            </p:cNvCxnSpPr>
            <p:nvPr/>
          </p:nvCxnSpPr>
          <p:spPr bwMode="auto">
            <a:xfrm>
              <a:off x="2784" y="2928"/>
              <a:ext cx="0" cy="1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sp>
        <p:nvSpPr>
          <p:cNvPr id="14365" name="Text Box 15"/>
          <p:cNvSpPr txBox="1">
            <a:spLocks noChangeArrowheads="1"/>
          </p:cNvSpPr>
          <p:nvPr/>
        </p:nvSpPr>
        <p:spPr bwMode="auto">
          <a:xfrm>
            <a:off x="5181600" y="2895600"/>
            <a:ext cx="6477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600">
                <a:latin typeface="Arial" pitchFamily="34" charset="0"/>
                <a:cs typeface="Arial" pitchFamily="34" charset="0"/>
              </a:rPr>
              <a:t>false</a:t>
            </a:r>
          </a:p>
        </p:txBody>
      </p:sp>
      <p:cxnSp>
        <p:nvCxnSpPr>
          <p:cNvPr id="14366" name="AutoShape 16"/>
          <p:cNvCxnSpPr>
            <a:cxnSpLocks noChangeShapeType="1"/>
            <a:stCxn id="144389" idx="3"/>
            <a:endCxn id="38" idx="3"/>
          </p:cNvCxnSpPr>
          <p:nvPr/>
        </p:nvCxnSpPr>
        <p:spPr bwMode="auto">
          <a:xfrm>
            <a:off x="5181600" y="3238500"/>
            <a:ext cx="254496" cy="2613511"/>
          </a:xfrm>
          <a:prstGeom prst="bentConnector3">
            <a:avLst>
              <a:gd name="adj1" fmla="val 307951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stealth" w="med" len="lg"/>
          </a:ln>
        </p:spPr>
      </p:cxnSp>
      <p:grpSp>
        <p:nvGrpSpPr>
          <p:cNvPr id="14347" name="Group 17"/>
          <p:cNvGrpSpPr>
            <a:grpSpLocks/>
          </p:cNvGrpSpPr>
          <p:nvPr/>
        </p:nvGrpSpPr>
        <p:grpSpPr bwMode="auto">
          <a:xfrm>
            <a:off x="3962400" y="6019800"/>
            <a:ext cx="1066800" cy="533400"/>
            <a:chOff x="2448" y="3696"/>
            <a:chExt cx="672" cy="336"/>
          </a:xfrm>
        </p:grpSpPr>
        <p:sp>
          <p:nvSpPr>
            <p:cNvPr id="144402" name="AutoShape 18"/>
            <p:cNvSpPr>
              <a:spLocks noChangeArrowheads="1"/>
            </p:cNvSpPr>
            <p:nvPr/>
          </p:nvSpPr>
          <p:spPr bwMode="auto">
            <a:xfrm>
              <a:off x="2448" y="3840"/>
              <a:ext cx="672" cy="192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END</a:t>
              </a:r>
            </a:p>
          </p:txBody>
        </p:sp>
        <p:cxnSp>
          <p:nvCxnSpPr>
            <p:cNvPr id="14364" name="AutoShape 19"/>
            <p:cNvCxnSpPr>
              <a:cxnSpLocks noChangeShapeType="1"/>
              <a:endCxn id="144402" idx="0"/>
            </p:cNvCxnSpPr>
            <p:nvPr/>
          </p:nvCxnSpPr>
          <p:spPr bwMode="auto">
            <a:xfrm>
              <a:off x="2784" y="3696"/>
              <a:ext cx="0" cy="1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sp>
        <p:nvSpPr>
          <p:cNvPr id="144405" name="AutoShape 21"/>
          <p:cNvSpPr>
            <a:spLocks noChangeArrowheads="1"/>
          </p:cNvSpPr>
          <p:nvPr/>
        </p:nvSpPr>
        <p:spPr bwMode="auto">
          <a:xfrm>
            <a:off x="3919538" y="942975"/>
            <a:ext cx="1066800" cy="304800"/>
          </a:xfrm>
          <a:prstGeom prst="flowChartTerminator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START</a:t>
            </a:r>
          </a:p>
        </p:txBody>
      </p:sp>
      <p:cxnSp>
        <p:nvCxnSpPr>
          <p:cNvPr id="14349" name="AutoShape 22"/>
          <p:cNvCxnSpPr>
            <a:cxnSpLocks noChangeShapeType="1"/>
            <a:stCxn id="144405" idx="2"/>
            <a:endCxn id="144410" idx="0"/>
          </p:cNvCxnSpPr>
          <p:nvPr/>
        </p:nvCxnSpPr>
        <p:spPr bwMode="auto">
          <a:xfrm>
            <a:off x="4452938" y="1247775"/>
            <a:ext cx="0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sp>
        <p:nvSpPr>
          <p:cNvPr id="144408" name="AutoShape 24"/>
          <p:cNvSpPr>
            <a:spLocks noChangeArrowheads="1"/>
          </p:cNvSpPr>
          <p:nvPr/>
        </p:nvSpPr>
        <p:spPr bwMode="auto">
          <a:xfrm>
            <a:off x="4419600" y="2514600"/>
            <a:ext cx="152400" cy="152400"/>
          </a:xfrm>
          <a:prstGeom prst="flowChartConnector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351" name="AutoShape 25"/>
          <p:cNvCxnSpPr>
            <a:cxnSpLocks noChangeShapeType="1"/>
            <a:stCxn id="144408" idx="4"/>
            <a:endCxn id="144389" idx="0"/>
          </p:cNvCxnSpPr>
          <p:nvPr/>
        </p:nvCxnSpPr>
        <p:spPr bwMode="auto">
          <a:xfrm>
            <a:off x="4495800" y="2667000"/>
            <a:ext cx="0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sp>
        <p:nvSpPr>
          <p:cNvPr id="144410" name="AutoShape 26"/>
          <p:cNvSpPr>
            <a:spLocks noChangeArrowheads="1"/>
          </p:cNvSpPr>
          <p:nvPr/>
        </p:nvSpPr>
        <p:spPr bwMode="auto">
          <a:xfrm>
            <a:off x="3386138" y="1476375"/>
            <a:ext cx="2133600" cy="304800"/>
          </a:xfrm>
          <a:prstGeom prst="flowChartProcess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sum</a:t>
            </a:r>
            <a:r>
              <a:rPr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= </a:t>
            </a:r>
            <a:r>
              <a:rPr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0, </a:t>
            </a:r>
            <a:r>
              <a:rPr lang="en-US" sz="1600" i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= 1</a:t>
            </a:r>
            <a:endParaRPr lang="en-US" sz="1600" i="1" baseline="-2500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353" name="AutoShape 27"/>
          <p:cNvCxnSpPr>
            <a:cxnSpLocks noChangeShapeType="1"/>
            <a:stCxn id="144410" idx="2"/>
            <a:endCxn id="144419" idx="1"/>
          </p:cNvCxnSpPr>
          <p:nvPr/>
        </p:nvCxnSpPr>
        <p:spPr bwMode="auto">
          <a:xfrm flipH="1">
            <a:off x="4448175" y="1781175"/>
            <a:ext cx="4763" cy="1762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sp>
        <p:nvSpPr>
          <p:cNvPr id="144412" name="AutoShape 28"/>
          <p:cNvSpPr>
            <a:spLocks noChangeArrowheads="1"/>
          </p:cNvSpPr>
          <p:nvPr/>
        </p:nvSpPr>
        <p:spPr bwMode="auto">
          <a:xfrm>
            <a:off x="3581400" y="3886200"/>
            <a:ext cx="1905000" cy="457200"/>
          </a:xfrm>
          <a:prstGeom prst="flowChartInputOutpu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4355" name="Group 29"/>
          <p:cNvGrpSpPr>
            <a:grpSpLocks/>
          </p:cNvGrpSpPr>
          <p:nvPr/>
        </p:nvGrpSpPr>
        <p:grpSpPr bwMode="auto">
          <a:xfrm>
            <a:off x="3733800" y="3940175"/>
            <a:ext cx="1447800" cy="555625"/>
            <a:chOff x="2304" y="2386"/>
            <a:chExt cx="912" cy="350"/>
          </a:xfrm>
        </p:grpSpPr>
        <p:sp>
          <p:nvSpPr>
            <p:cNvPr id="144414" name="AutoShape 30"/>
            <p:cNvSpPr>
              <a:spLocks noChangeArrowheads="1"/>
            </p:cNvSpPr>
            <p:nvPr/>
          </p:nvSpPr>
          <p:spPr bwMode="auto">
            <a:xfrm>
              <a:off x="2304" y="2386"/>
              <a:ext cx="912" cy="206"/>
            </a:xfrm>
            <a:prstGeom prst="parallelogram">
              <a:avLst>
                <a:gd name="adj" fmla="val 110680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600" i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n</a:t>
              </a:r>
              <a:endParaRPr lang="th-TH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4415" name="Line 31"/>
            <p:cNvSpPr>
              <a:spLocks noChangeShapeType="1"/>
            </p:cNvSpPr>
            <p:nvPr/>
          </p:nvSpPr>
          <p:spPr bwMode="auto">
            <a:xfrm>
              <a:off x="2784" y="259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44417" name="Line 33"/>
          <p:cNvSpPr>
            <a:spLocks noChangeShapeType="1"/>
          </p:cNvSpPr>
          <p:nvPr/>
        </p:nvSpPr>
        <p:spPr bwMode="auto">
          <a:xfrm>
            <a:off x="4495800" y="6019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4358" name="Group 34"/>
          <p:cNvGrpSpPr>
            <a:grpSpLocks/>
          </p:cNvGrpSpPr>
          <p:nvPr/>
        </p:nvGrpSpPr>
        <p:grpSpPr bwMode="auto">
          <a:xfrm>
            <a:off x="3724275" y="1957388"/>
            <a:ext cx="1447800" cy="555625"/>
            <a:chOff x="2304" y="2386"/>
            <a:chExt cx="912" cy="350"/>
          </a:xfrm>
        </p:grpSpPr>
        <p:sp>
          <p:nvSpPr>
            <p:cNvPr id="144419" name="AutoShape 35"/>
            <p:cNvSpPr>
              <a:spLocks noChangeArrowheads="1"/>
            </p:cNvSpPr>
            <p:nvPr/>
          </p:nvSpPr>
          <p:spPr bwMode="auto">
            <a:xfrm>
              <a:off x="2304" y="2386"/>
              <a:ext cx="912" cy="206"/>
            </a:xfrm>
            <a:prstGeom prst="parallelogram">
              <a:avLst>
                <a:gd name="adj" fmla="val 110680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600" i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num</a:t>
              </a:r>
              <a:endParaRPr lang="th-TH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4420" name="Line 36"/>
            <p:cNvSpPr>
              <a:spLocks noChangeShapeType="1"/>
            </p:cNvSpPr>
            <p:nvPr/>
          </p:nvSpPr>
          <p:spPr bwMode="auto">
            <a:xfrm>
              <a:off x="2784" y="259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5" name="คำบรรยายภาพแบบสี่เหลี่ยมมุมมน 34"/>
          <p:cNvSpPr/>
          <p:nvPr/>
        </p:nvSpPr>
        <p:spPr bwMode="auto">
          <a:xfrm>
            <a:off x="6400800" y="1676400"/>
            <a:ext cx="2362200" cy="510778"/>
          </a:xfrm>
          <a:prstGeom prst="wedgeRoundRectCallout">
            <a:avLst>
              <a:gd name="adj1" fmla="val -111030"/>
              <a:gd name="adj2" fmla="val 37853"/>
              <a:gd name="adj3" fmla="val 16667"/>
            </a:avLst>
          </a:prstGeom>
          <a:solidFill>
            <a:schemeClr val="bg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ค่าควบคุม </a:t>
            </a:r>
            <a:r>
              <a:rPr lang="en-US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loop</a:t>
            </a:r>
            <a:endParaRPr kumimoji="0" lang="th-TH" sz="24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36" name="คำบรรยายภาพแบบสี่เหลี่ยมมุมมน 35"/>
          <p:cNvSpPr/>
          <p:nvPr/>
        </p:nvSpPr>
        <p:spPr bwMode="auto">
          <a:xfrm>
            <a:off x="381000" y="1447800"/>
            <a:ext cx="2514600" cy="1328023"/>
          </a:xfrm>
          <a:prstGeom prst="wedgeRoundRectCallout">
            <a:avLst>
              <a:gd name="adj1" fmla="val 97978"/>
              <a:gd name="adj2" fmla="val 83338"/>
              <a:gd name="adj3" fmla="val 16667"/>
            </a:avLst>
          </a:prstGeom>
          <a:solidFill>
            <a:schemeClr val="bg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เงื่อนไขที่เปรียบเทียบระหว่างตัวนับรอบ กับ ค่าควบคุม </a:t>
            </a:r>
            <a:r>
              <a:rPr lang="en-US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loop</a:t>
            </a:r>
            <a:endParaRPr kumimoji="0" lang="th-TH" sz="24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37" name="คำบรรยายภาพแบบสี่เหลี่ยมมุมมน 36"/>
          <p:cNvSpPr/>
          <p:nvPr/>
        </p:nvSpPr>
        <p:spPr bwMode="auto">
          <a:xfrm>
            <a:off x="304800" y="4191000"/>
            <a:ext cx="2514600" cy="1328023"/>
          </a:xfrm>
          <a:prstGeom prst="wedgeRoundRectCallout">
            <a:avLst>
              <a:gd name="adj1" fmla="val 82000"/>
              <a:gd name="adj2" fmla="val 25960"/>
              <a:gd name="adj3" fmla="val 16667"/>
            </a:avLst>
          </a:prstGeom>
          <a:solidFill>
            <a:schemeClr val="bg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ตัวนับรอบ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ซึ่งจะเดินเข้า</a:t>
            </a:r>
            <a:r>
              <a:rPr lang="th-TH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หา         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ค่าควบคุม</a:t>
            </a:r>
            <a:r>
              <a:rPr kumimoji="0" lang="th-TH" sz="2400" b="1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loop </a:t>
            </a:r>
            <a:r>
              <a:rPr kumimoji="0" lang="th-TH" sz="2400" b="1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เสมอ</a:t>
            </a:r>
            <a:endParaRPr kumimoji="0" lang="th-TH" sz="24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38" name="Flowchart: Display 37"/>
          <p:cNvSpPr/>
          <p:nvPr/>
        </p:nvSpPr>
        <p:spPr bwMode="auto">
          <a:xfrm>
            <a:off x="3491880" y="5682734"/>
            <a:ext cx="1944216" cy="338554"/>
          </a:xfrm>
          <a:prstGeom prst="flowChartDisplay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600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sum</a:t>
            </a:r>
            <a:endParaRPr lang="th-TH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ลับสมอง</a:t>
            </a:r>
            <a:endParaRPr lang="en-US" smtClean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2000" cy="4064190"/>
          </a:xfrm>
        </p:spPr>
        <p:txBody>
          <a:bodyPr/>
          <a:lstStyle/>
          <a:p>
            <a:pPr eaLnBrk="1" hangingPunct="1">
              <a:defRPr/>
            </a:pPr>
            <a:r>
              <a:rPr lang="th-TH" sz="3600" dirty="0" smtClean="0"/>
              <a:t>เขียน</a:t>
            </a:r>
            <a:r>
              <a:rPr lang="th-TH" sz="3600" dirty="0" smtClean="0"/>
              <a:t>อัลกอริทึม</a:t>
            </a:r>
            <a:r>
              <a:rPr lang="th-TH" sz="3600" dirty="0" smtClean="0"/>
              <a:t>เพื่อ</a:t>
            </a:r>
            <a:r>
              <a:rPr lang="th-TH" sz="3600" dirty="0" smtClean="0"/>
              <a:t>คำนวณค่า </a:t>
            </a:r>
            <a:r>
              <a:rPr lang="en-US" sz="3600" dirty="0" smtClean="0"/>
              <a:t>sum </a:t>
            </a:r>
            <a:r>
              <a:rPr lang="th-TH" sz="3600" dirty="0" smtClean="0"/>
              <a:t>โดยที่ </a:t>
            </a:r>
            <a:r>
              <a:rPr lang="en-US" sz="3600" dirty="0" smtClean="0"/>
              <a:t>sum </a:t>
            </a:r>
            <a:r>
              <a:rPr lang="th-TH" sz="3600" dirty="0" smtClean="0"/>
              <a:t>นิยามจากสูตร</a:t>
            </a:r>
            <a:endParaRPr lang="en-US" sz="3600" dirty="0" smtClean="0"/>
          </a:p>
          <a:p>
            <a:pPr lvl="1" eaLnBrk="1" hangingPunct="1">
              <a:defRPr/>
            </a:pPr>
            <a:endParaRPr lang="en-US" sz="3200" dirty="0" smtClean="0"/>
          </a:p>
          <a:p>
            <a:pPr lvl="1" eaLnBrk="1" hangingPunct="1">
              <a:defRPr/>
            </a:pPr>
            <a:endParaRPr lang="en-US" sz="3200" dirty="0" smtClean="0"/>
          </a:p>
          <a:p>
            <a:pPr lvl="1" eaLnBrk="1" hangingPunct="1">
              <a:defRPr/>
            </a:pPr>
            <a:endParaRPr lang="en-US" sz="3200" dirty="0" smtClean="0"/>
          </a:p>
          <a:p>
            <a:pPr lvl="1" eaLnBrk="1" hangingPunct="1">
              <a:defRPr/>
            </a:pPr>
            <a:r>
              <a:rPr lang="th-TH" sz="3200" dirty="0" smtClean="0"/>
              <a:t>โดยที่ค่า </a:t>
            </a:r>
            <a:r>
              <a:rPr lang="en-US" sz="3200" i="1" dirty="0" smtClean="0"/>
              <a:t>N</a:t>
            </a:r>
            <a:r>
              <a:rPr lang="en-US" sz="3200" dirty="0" smtClean="0"/>
              <a:t> </a:t>
            </a:r>
            <a:r>
              <a:rPr lang="th-TH" sz="3200" dirty="0" smtClean="0"/>
              <a:t>รับมาจากผู้ใช้</a:t>
            </a:r>
          </a:p>
          <a:p>
            <a:pPr lvl="1" eaLnBrk="1" hangingPunct="1">
              <a:defRPr/>
            </a:pPr>
            <a:r>
              <a:rPr lang="th-TH" sz="3200" dirty="0" smtClean="0"/>
              <a:t>เช่นถ้า</a:t>
            </a:r>
            <a:r>
              <a:rPr lang="en-US" sz="3200" dirty="0" smtClean="0"/>
              <a:t> </a:t>
            </a:r>
            <a:r>
              <a:rPr lang="en-US" sz="3200" i="1" dirty="0" smtClean="0"/>
              <a:t>N</a:t>
            </a:r>
            <a:r>
              <a:rPr lang="en-US" sz="3200" dirty="0" smtClean="0"/>
              <a:t> = 3</a:t>
            </a:r>
            <a:r>
              <a:rPr lang="th-TH" sz="3200" dirty="0" smtClean="0"/>
              <a:t>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i="1" dirty="0" smtClean="0"/>
              <a:t>sum</a:t>
            </a:r>
            <a:r>
              <a:rPr lang="en-US" sz="3200" dirty="0" smtClean="0"/>
              <a:t> = 1+4+9 = 14</a:t>
            </a:r>
          </a:p>
          <a:p>
            <a:pPr eaLnBrk="1" hangingPunct="1">
              <a:defRPr/>
            </a:pPr>
            <a:r>
              <a:rPr lang="th-TH" sz="3600" dirty="0" smtClean="0"/>
              <a:t>ตัวอย่างผลลัพธ์</a:t>
            </a:r>
            <a:endParaRPr lang="en-US" sz="3600" dirty="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935488"/>
              </p:ext>
            </p:extLst>
          </p:nvPr>
        </p:nvGraphicFramePr>
        <p:xfrm>
          <a:off x="2195736" y="1937543"/>
          <a:ext cx="144780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4" imgW="736600" imgH="431800" progId="Equation.3">
                  <p:embed/>
                </p:oleObj>
              </mc:Choice>
              <mc:Fallback>
                <p:oleObj name="Equation" r:id="rId4" imgW="736600" imgH="431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937543"/>
                        <a:ext cx="1447800" cy="849313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tx1"/>
                          </a:gs>
                          <a:gs pos="100000">
                            <a:srgbClr val="767676"/>
                          </a:gs>
                        </a:gsLst>
                        <a:lin ang="2700000" scaled="1"/>
                      </a:gradFill>
                      <a:ln w="2857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990600" y="5638800"/>
            <a:ext cx="2895600" cy="685800"/>
          </a:xfrm>
          <a:prstGeom prst="rect">
            <a:avLst/>
          </a:prstGeom>
          <a:gradFill rotWithShape="1">
            <a:gsLst>
              <a:gs pos="0">
                <a:srgbClr val="B202B2">
                  <a:gamma/>
                  <a:shade val="46275"/>
                  <a:invGamma/>
                </a:srgbClr>
              </a:gs>
              <a:gs pos="100000">
                <a:srgbClr val="B202B2"/>
              </a:gs>
            </a:gsLst>
            <a:lin ang="5400000" scaled="1"/>
          </a:gradFill>
          <a:ln w="381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Enter N: </a:t>
            </a:r>
            <a:r>
              <a:rPr lang="en-US" sz="1600" u="sng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3</a:t>
            </a:r>
          </a:p>
          <a:p>
            <a:pPr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The sum is 14</a:t>
            </a: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4572000" y="2362200"/>
            <a:ext cx="3672408" cy="3371056"/>
          </a:xfrm>
          <a:prstGeom prst="rect">
            <a:avLst/>
          </a:prstGeom>
          <a:gradFill rotWithShape="1">
            <a:gsLst>
              <a:gs pos="0">
                <a:srgbClr val="006600">
                  <a:gamma/>
                  <a:shade val="46275"/>
                  <a:invGamma/>
                </a:srgbClr>
              </a:gs>
              <a:gs pos="100000">
                <a:srgbClr val="006600"/>
              </a:gs>
            </a:gsLst>
            <a:lin ang="5400000" scaled="1"/>
          </a:grad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tabLst>
                <a:tab pos="542925" algn="l"/>
              </a:tabLst>
              <a:defRPr/>
            </a:pP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Output : sum</a:t>
            </a:r>
          </a:p>
          <a:p>
            <a:pPr>
              <a:tabLst>
                <a:tab pos="542925" algn="l"/>
              </a:tabLst>
              <a:defRPr/>
            </a:pP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Input : N</a:t>
            </a:r>
          </a:p>
          <a:p>
            <a:pPr>
              <a:tabLst>
                <a:tab pos="542925" algn="l"/>
              </a:tabLst>
              <a:defRPr/>
            </a:pP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Process :</a:t>
            </a:r>
          </a:p>
          <a:p>
            <a:pPr>
              <a:tabLst>
                <a:tab pos="542925" algn="l"/>
              </a:tabLst>
              <a:defRPr/>
            </a:pPr>
            <a:r>
              <a:rPr lang="en-US" sz="1400" dirty="0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	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1. </a:t>
            </a:r>
            <a:r>
              <a:rPr lang="en-US" sz="1400" dirty="0" err="1" smtClean="0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i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 = 1, sum = 1</a:t>
            </a:r>
          </a:p>
          <a:p>
            <a:pPr>
              <a:tabLst>
                <a:tab pos="542925" algn="l"/>
              </a:tabLst>
              <a:defRPr/>
            </a:pPr>
            <a:r>
              <a:rPr lang="en-US" sz="1400" dirty="0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    2. get N</a:t>
            </a:r>
            <a:endParaRPr lang="en-US" sz="1400" b="0" dirty="0">
              <a:latin typeface="Courier New" pitchFamily="49" charset="0"/>
              <a:cs typeface="Arial" pitchFamily="34" charset="0"/>
            </a:endParaRPr>
          </a:p>
          <a:p>
            <a:pPr>
              <a:tabLst>
                <a:tab pos="542925" algn="l"/>
              </a:tabLst>
              <a:defRPr/>
            </a:pPr>
            <a:r>
              <a:rPr lang="en-US" sz="1400" dirty="0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	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3. while</a:t>
            </a:r>
            <a:r>
              <a:rPr lang="en-US" sz="1400" dirty="0" smtClean="0">
                <a:latin typeface="Courier New" pitchFamily="49" charset="0"/>
                <a:cs typeface="Arial" pitchFamily="34" charset="0"/>
              </a:rPr>
              <a:t> </a:t>
            </a:r>
            <a:r>
              <a:rPr lang="en-US" sz="1400" b="0" dirty="0">
                <a:latin typeface="Courier New" pitchFamily="49" charset="0"/>
                <a:cs typeface="Arial" pitchFamily="34" charset="0"/>
              </a:rPr>
              <a:t>( </a:t>
            </a:r>
            <a:r>
              <a:rPr lang="en-US" sz="1400" b="0" dirty="0" err="1">
                <a:latin typeface="Courier New" pitchFamily="49" charset="0"/>
                <a:cs typeface="Arial" pitchFamily="34" charset="0"/>
              </a:rPr>
              <a:t>i</a:t>
            </a:r>
            <a:r>
              <a:rPr lang="en-US" sz="1400" b="0" dirty="0">
                <a:latin typeface="Courier New" pitchFamily="49" charset="0"/>
                <a:cs typeface="Arial" pitchFamily="34" charset="0"/>
              </a:rPr>
              <a:t> &lt;= N ) </a:t>
            </a:r>
          </a:p>
          <a:p>
            <a:pPr>
              <a:tabLst>
                <a:tab pos="542925" algn="l"/>
              </a:tabLst>
              <a:defRPr/>
            </a:pPr>
            <a:r>
              <a:rPr lang="en-US" sz="1400" b="0" dirty="0" smtClean="0">
                <a:latin typeface="Courier New" pitchFamily="49" charset="0"/>
                <a:cs typeface="Arial" pitchFamily="34" charset="0"/>
              </a:rPr>
              <a:t>	 	3.1 </a:t>
            </a:r>
            <a:r>
              <a:rPr lang="en-US" sz="1400" b="0" dirty="0" smtClean="0">
                <a:latin typeface="Courier New" pitchFamily="49" charset="0"/>
                <a:cs typeface="Arial" pitchFamily="34" charset="0"/>
              </a:rPr>
              <a:t>p = </a:t>
            </a:r>
            <a:r>
              <a:rPr lang="en-US" sz="1400" b="0" dirty="0" err="1" smtClean="0">
                <a:latin typeface="Courier New" pitchFamily="49" charset="0"/>
                <a:cs typeface="Arial" pitchFamily="34" charset="0"/>
              </a:rPr>
              <a:t>i</a:t>
            </a:r>
            <a:r>
              <a:rPr lang="en-US" sz="1400" b="0" dirty="0" smtClean="0">
                <a:latin typeface="Courier New" pitchFamily="49" charset="0"/>
                <a:cs typeface="Arial" pitchFamily="34" charset="0"/>
              </a:rPr>
              <a:t>*</a:t>
            </a:r>
            <a:r>
              <a:rPr lang="en-US" sz="1400" b="0" dirty="0" err="1" smtClean="0">
                <a:latin typeface="Courier New" pitchFamily="49" charset="0"/>
                <a:cs typeface="Arial" pitchFamily="34" charset="0"/>
              </a:rPr>
              <a:t>i</a:t>
            </a:r>
            <a:endParaRPr lang="en-US" sz="1400" b="0" dirty="0">
              <a:latin typeface="Courier New" pitchFamily="49" charset="0"/>
              <a:cs typeface="Arial" pitchFamily="34" charset="0"/>
            </a:endParaRPr>
          </a:p>
          <a:p>
            <a:pPr>
              <a:tabLst>
                <a:tab pos="542925" algn="l"/>
              </a:tabLst>
              <a:defRPr/>
            </a:pPr>
            <a:r>
              <a:rPr lang="en-US" sz="1400" b="0" dirty="0">
                <a:latin typeface="Courier New" pitchFamily="49" charset="0"/>
                <a:cs typeface="Arial" pitchFamily="34" charset="0"/>
              </a:rPr>
              <a:t>      </a:t>
            </a:r>
            <a:r>
              <a:rPr lang="en-US" sz="1400" b="0" dirty="0" smtClean="0">
                <a:latin typeface="Courier New" pitchFamily="49" charset="0"/>
                <a:cs typeface="Arial" pitchFamily="34" charset="0"/>
              </a:rPr>
              <a:t>	3.2 sum </a:t>
            </a:r>
            <a:r>
              <a:rPr lang="en-US" sz="1400" b="0" dirty="0">
                <a:latin typeface="Courier New" pitchFamily="49" charset="0"/>
                <a:cs typeface="Arial" pitchFamily="34" charset="0"/>
              </a:rPr>
              <a:t>= sum + </a:t>
            </a:r>
            <a:r>
              <a:rPr lang="en-US" sz="1400" b="0" dirty="0" smtClean="0">
                <a:latin typeface="Courier New" pitchFamily="49" charset="0"/>
                <a:cs typeface="Arial" pitchFamily="34" charset="0"/>
              </a:rPr>
              <a:t>p</a:t>
            </a:r>
            <a:endParaRPr lang="en-US" sz="1400" b="0" dirty="0">
              <a:latin typeface="Courier New" pitchFamily="49" charset="0"/>
              <a:cs typeface="Arial" pitchFamily="34" charset="0"/>
            </a:endParaRPr>
          </a:p>
          <a:p>
            <a:pPr>
              <a:tabLst>
                <a:tab pos="542925" algn="l"/>
              </a:tabLst>
              <a:defRPr/>
            </a:pPr>
            <a:r>
              <a:rPr lang="en-US" sz="1400" b="0" dirty="0">
                <a:latin typeface="Courier New" pitchFamily="49" charset="0"/>
                <a:cs typeface="Arial" pitchFamily="34" charset="0"/>
              </a:rPr>
              <a:t>      </a:t>
            </a:r>
            <a:r>
              <a:rPr lang="en-US" sz="1400" b="0" dirty="0" smtClean="0">
                <a:latin typeface="Courier New" pitchFamily="49" charset="0"/>
                <a:cs typeface="Arial" pitchFamily="34" charset="0"/>
              </a:rPr>
              <a:t>	3.3 </a:t>
            </a:r>
            <a:r>
              <a:rPr lang="en-US" sz="1400" b="0" dirty="0" err="1" smtClean="0">
                <a:latin typeface="Courier New" pitchFamily="49" charset="0"/>
                <a:cs typeface="Arial" pitchFamily="34" charset="0"/>
              </a:rPr>
              <a:t>i</a:t>
            </a:r>
            <a:r>
              <a:rPr lang="en-US" sz="1400" b="0" dirty="0" smtClean="0">
                <a:latin typeface="Courier New" pitchFamily="49" charset="0"/>
                <a:cs typeface="Arial" pitchFamily="34" charset="0"/>
              </a:rPr>
              <a:t> </a:t>
            </a:r>
            <a:r>
              <a:rPr lang="en-US" sz="1400" b="0" dirty="0">
                <a:latin typeface="Courier New" pitchFamily="49" charset="0"/>
                <a:cs typeface="Arial" pitchFamily="34" charset="0"/>
              </a:rPr>
              <a:t>= i+1</a:t>
            </a:r>
            <a:r>
              <a:rPr lang="en-US" sz="1400" b="0" dirty="0" smtClean="0">
                <a:latin typeface="Courier New" pitchFamily="49" charset="0"/>
                <a:cs typeface="Arial" pitchFamily="34" charset="0"/>
              </a:rPr>
              <a:t>;</a:t>
            </a:r>
          </a:p>
          <a:p>
            <a:pPr>
              <a:tabLst>
                <a:tab pos="542925" algn="l"/>
              </a:tabLst>
              <a:defRPr/>
            </a:pPr>
            <a:r>
              <a:rPr lang="en-US" sz="1400" b="0" dirty="0">
                <a:latin typeface="Courier New" pitchFamily="49" charset="0"/>
                <a:cs typeface="Arial" pitchFamily="34" charset="0"/>
              </a:rPr>
              <a:t>	</a:t>
            </a:r>
            <a:r>
              <a:rPr lang="en-US" sz="1400" b="0" dirty="0" smtClean="0">
                <a:latin typeface="Courier New" pitchFamily="49" charset="0"/>
                <a:cs typeface="Arial" pitchFamily="34" charset="0"/>
              </a:rPr>
              <a:t>	3.4 </a:t>
            </a:r>
            <a:r>
              <a:rPr lang="en-US" sz="1400" b="0" dirty="0" err="1" smtClean="0">
                <a:latin typeface="Courier New" pitchFamily="49" charset="0"/>
                <a:cs typeface="Arial" pitchFamily="34" charset="0"/>
              </a:rPr>
              <a:t>goto</a:t>
            </a:r>
            <a:r>
              <a:rPr lang="en-US" sz="1400" b="0" dirty="0" smtClean="0">
                <a:latin typeface="Courier New" pitchFamily="49" charset="0"/>
                <a:cs typeface="Arial" pitchFamily="34" charset="0"/>
              </a:rPr>
              <a:t> 3</a:t>
            </a:r>
            <a:endParaRPr lang="en-US" sz="1400" b="0" dirty="0">
              <a:latin typeface="Courier New" pitchFamily="49" charset="0"/>
              <a:cs typeface="Arial" pitchFamily="34" charset="0"/>
            </a:endParaRPr>
          </a:p>
          <a:p>
            <a:pPr>
              <a:tabLst>
                <a:tab pos="542925" algn="l"/>
              </a:tabLst>
              <a:defRPr/>
            </a:pPr>
            <a:r>
              <a:rPr lang="en-US" sz="1400" b="0" dirty="0" smtClean="0">
                <a:latin typeface="Courier New" pitchFamily="49" charset="0"/>
                <a:cs typeface="Arial" pitchFamily="34" charset="0"/>
              </a:rPr>
              <a:t>     </a:t>
            </a:r>
            <a:r>
              <a:rPr lang="en-US" sz="1400" b="0" dirty="0">
                <a:latin typeface="Courier New" pitchFamily="49" charset="0"/>
                <a:cs typeface="Arial" pitchFamily="34" charset="0"/>
              </a:rPr>
              <a:t>	</a:t>
            </a:r>
            <a:r>
              <a:rPr lang="en-US" sz="1400" b="0" dirty="0" smtClean="0">
                <a:latin typeface="Courier New" pitchFamily="49" charset="0"/>
                <a:cs typeface="Arial" pitchFamily="34" charset="0"/>
              </a:rPr>
              <a:t>4. </a:t>
            </a:r>
            <a:r>
              <a:rPr lang="en-US" sz="1400" dirty="0" smtClean="0">
                <a:solidFill>
                  <a:schemeClr val="accent2"/>
                </a:solidFill>
                <a:latin typeface="Courier New" pitchFamily="49" charset="0"/>
                <a:cs typeface="Arial" pitchFamily="34" charset="0"/>
              </a:rPr>
              <a:t>print</a:t>
            </a:r>
            <a:r>
              <a:rPr lang="en-US" sz="1400" b="0" dirty="0" smtClean="0">
                <a:latin typeface="Courier New" pitchFamily="49" charset="0"/>
                <a:cs typeface="Arial" pitchFamily="34" charset="0"/>
              </a:rPr>
              <a:t>(sum)</a:t>
            </a:r>
            <a:endParaRPr lang="en-US" sz="1400" b="0" dirty="0">
              <a:latin typeface="Courier New" pitchFamily="49" charset="0"/>
              <a:cs typeface="Arial" pitchFamily="34" charset="0"/>
            </a:endParaRPr>
          </a:p>
        </p:txBody>
      </p:sp>
      <p:sp>
        <p:nvSpPr>
          <p:cNvPr id="100359" name="AutoShape 7"/>
          <p:cNvSpPr>
            <a:spLocks noChangeArrowheads="1"/>
          </p:cNvSpPr>
          <p:nvPr/>
        </p:nvSpPr>
        <p:spPr bwMode="auto">
          <a:xfrm>
            <a:off x="6280942" y="3943372"/>
            <a:ext cx="817563" cy="163512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ngsana New" pitchFamily="18" charset="-34"/>
              </a:rPr>
              <a:t>???</a:t>
            </a:r>
          </a:p>
        </p:txBody>
      </p:sp>
      <p:sp>
        <p:nvSpPr>
          <p:cNvPr id="100360" name="AutoShape 8"/>
          <p:cNvSpPr>
            <a:spLocks noChangeArrowheads="1"/>
          </p:cNvSpPr>
          <p:nvPr/>
        </p:nvSpPr>
        <p:spPr bwMode="auto">
          <a:xfrm>
            <a:off x="5498566" y="4149080"/>
            <a:ext cx="2008976" cy="87674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???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 animBg="1"/>
      <p:bldP spid="100359" grpId="0" animBg="1"/>
      <p:bldP spid="100359" grpId="1" animBg="1"/>
      <p:bldP spid="100360" grpId="0" animBg="1"/>
      <p:bldP spid="10036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ลูปแบบดักค่า</a:t>
            </a:r>
            <a:endParaRPr lang="en-US" smtClean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8350" cy="3629025"/>
          </a:xfrm>
        </p:spPr>
        <p:txBody>
          <a:bodyPr/>
          <a:lstStyle/>
          <a:p>
            <a:pPr eaLnBrk="1" hangingPunct="1">
              <a:defRPr/>
            </a:pPr>
            <a:r>
              <a:rPr lang="th-TH" smtClean="0"/>
              <a:t>ที่ผ่านมาเป็นตัวอย่างของ</a:t>
            </a:r>
            <a:r>
              <a:rPr lang="th-TH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ลูปวนนับ</a:t>
            </a:r>
            <a:r>
              <a:rPr lang="th-TH" smtClean="0"/>
              <a:t> (</a:t>
            </a:r>
            <a:r>
              <a:rPr lang="en-US" smtClean="0"/>
              <a:t>counter loop</a:t>
            </a:r>
            <a:r>
              <a:rPr lang="th-TH" smtClean="0"/>
              <a:t>)</a:t>
            </a:r>
            <a:endParaRPr lang="en-US" smtClean="0"/>
          </a:p>
          <a:p>
            <a:pPr lvl="1" eaLnBrk="1" hangingPunct="1">
              <a:defRPr/>
            </a:pPr>
            <a:r>
              <a:rPr lang="th-TH" smtClean="0"/>
              <a:t>จำนวนครั้งที่วนซ้ำขึ้นอยู่กับค่าที่กำหนดไว้แล้ว</a:t>
            </a:r>
            <a:endParaRPr lang="en-US" smtClean="0"/>
          </a:p>
          <a:p>
            <a:pPr eaLnBrk="1" hangingPunct="1">
              <a:defRPr/>
            </a:pPr>
            <a:r>
              <a:rPr lang="th-TH" smtClean="0"/>
              <a:t>ทำอย่างไรหากเราไม่ทราบจำนวนล่วงหน้า</a:t>
            </a:r>
            <a:endParaRPr lang="en-US" smtClean="0"/>
          </a:p>
          <a:p>
            <a:pPr lvl="1" eaLnBrk="1" hangingPunct="1">
              <a:defRPr/>
            </a:pPr>
            <a:r>
              <a:rPr lang="th-TH" smtClean="0"/>
              <a:t>ใช้</a:t>
            </a:r>
            <a:r>
              <a:rPr lang="th-TH" sz="40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ลูปแบบดักค่า</a:t>
            </a:r>
            <a:r>
              <a:rPr lang="th-TH" smtClean="0"/>
              <a:t> (</a:t>
            </a:r>
            <a:r>
              <a:rPr lang="en-US" smtClean="0"/>
              <a:t>sentinel loop)</a:t>
            </a:r>
          </a:p>
          <a:p>
            <a:pPr eaLnBrk="1" hangingPunct="1">
              <a:defRPr/>
            </a:pPr>
            <a:r>
              <a:rPr lang="th-TH" smtClean="0">
                <a:sym typeface="Wingdings" pitchFamily="2" charset="2"/>
              </a:rPr>
              <a:t>นิยามค่าที่ใช้ดัก เพื่อให้โปรแกรมหลุดออกจากลูป</a:t>
            </a:r>
            <a:endParaRPr lang="en-US" smtClean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th-TH" smtClean="0">
                <a:sym typeface="Wingdings" pitchFamily="2" charset="2"/>
              </a:rPr>
              <a:t>ตัวอย่าง</a:t>
            </a:r>
            <a:endParaRPr lang="en-US" smtClean="0">
              <a:sym typeface="Wingdings" pitchFamily="2" charset="2"/>
            </a:endParaRPr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1981200" y="4876800"/>
            <a:ext cx="4953000" cy="1352550"/>
          </a:xfrm>
          <a:prstGeom prst="rect">
            <a:avLst/>
          </a:prstGeom>
          <a:gradFill rotWithShape="1">
            <a:gsLst>
              <a:gs pos="0">
                <a:srgbClr val="B202B2">
                  <a:gamma/>
                  <a:shade val="46275"/>
                  <a:invGamma/>
                </a:srgbClr>
              </a:gs>
              <a:gs pos="100000">
                <a:srgbClr val="B202B2"/>
              </a:gs>
            </a:gsLst>
            <a:lin ang="5400000" scaled="1"/>
          </a:gradFill>
          <a:ln w="38100" algn="ctr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Enter a number, or -1 to quit: </a:t>
            </a:r>
            <a:r>
              <a:rPr lang="en-US" sz="1600" u="sng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3</a:t>
            </a:r>
          </a:p>
          <a:p>
            <a:pPr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Enter a number, or -1 to quit: </a:t>
            </a:r>
            <a:r>
              <a:rPr lang="en-US" sz="1600" u="sng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10</a:t>
            </a:r>
          </a:p>
          <a:p>
            <a:pPr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Enter a number, or -1 to quit: </a:t>
            </a:r>
            <a:r>
              <a:rPr lang="en-US" sz="1600" u="sng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15</a:t>
            </a:r>
          </a:p>
          <a:p>
            <a:pPr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Enter a number, or -1 to quit: </a:t>
            </a:r>
            <a:r>
              <a:rPr lang="en-US" sz="1600" u="sng">
                <a:solidFill>
                  <a:schemeClr val="hlink"/>
                </a:solidFill>
                <a:latin typeface="Courier New" pitchFamily="49" charset="0"/>
                <a:cs typeface="Arial" pitchFamily="34" charset="0"/>
              </a:rPr>
              <a:t>-1</a:t>
            </a:r>
          </a:p>
          <a:p>
            <a:pPr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The sum is 28</a:t>
            </a:r>
          </a:p>
        </p:txBody>
      </p:sp>
      <p:sp>
        <p:nvSpPr>
          <p:cNvPr id="103433" name="AutoShape 9"/>
          <p:cNvSpPr>
            <a:spLocks noChangeArrowheads="1"/>
          </p:cNvSpPr>
          <p:nvPr/>
        </p:nvSpPr>
        <p:spPr bwMode="auto">
          <a:xfrm>
            <a:off x="6705600" y="4495800"/>
            <a:ext cx="1524000" cy="609600"/>
          </a:xfrm>
          <a:prstGeom prst="wedgeRoundRectCallout">
            <a:avLst>
              <a:gd name="adj1" fmla="val -84898"/>
              <a:gd name="adj2" fmla="val 150000"/>
              <a:gd name="adj3" fmla="val 16667"/>
            </a:avLst>
          </a:prstGeom>
          <a:gradFill rotWithShape="1">
            <a:gsLst>
              <a:gs pos="0">
                <a:schemeClr val="hlink">
                  <a:alpha val="30000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th-TH" sz="36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ตัวดัก</a:t>
            </a:r>
            <a:endParaRPr lang="en-US" sz="3600" b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34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  <p:bldP spid="103431" grpId="0" build="p" animBg="1"/>
      <p:bldP spid="1034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หาผลรวมตัวเลข</a:t>
            </a:r>
            <a:r>
              <a:rPr lang="en-US" smtClean="0"/>
              <a:t>: </a:t>
            </a:r>
            <a:r>
              <a:rPr lang="th-TH" smtClean="0"/>
              <a:t>โฟลว์ชาร์ต</a:t>
            </a:r>
            <a:endParaRPr lang="en-US" smtClean="0"/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2590800" y="838200"/>
            <a:ext cx="3886200" cy="5943600"/>
          </a:xfrm>
          <a:prstGeom prst="rect">
            <a:avLst/>
          </a:prstGeom>
          <a:gradFill rotWithShape="1">
            <a:gsLst>
              <a:gs pos="0">
                <a:srgbClr val="339933">
                  <a:gamma/>
                  <a:shade val="46275"/>
                  <a:invGamma/>
                </a:srgbClr>
              </a:gs>
              <a:gs pos="100000">
                <a:srgbClr val="339933"/>
              </a:gs>
            </a:gsLst>
            <a:lin ang="5400000" scaled="1"/>
          </a:gradFill>
          <a:ln w="38100" algn="ctr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4389" name="AutoShape 5"/>
          <p:cNvSpPr>
            <a:spLocks noChangeArrowheads="1"/>
          </p:cNvSpPr>
          <p:nvPr/>
        </p:nvSpPr>
        <p:spPr bwMode="auto">
          <a:xfrm>
            <a:off x="3810000" y="2895600"/>
            <a:ext cx="1371600" cy="685800"/>
          </a:xfrm>
          <a:prstGeom prst="flowChartDecision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num &lt;&gt; -1</a:t>
            </a:r>
            <a:endParaRPr lang="en-US" sz="1600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927475" y="3549650"/>
            <a:ext cx="568325" cy="412750"/>
            <a:chOff x="2426" y="2140"/>
            <a:chExt cx="358" cy="260"/>
          </a:xfrm>
        </p:grpSpPr>
        <p:sp>
          <p:nvSpPr>
            <p:cNvPr id="14369" name="Text Box 7"/>
            <p:cNvSpPr txBox="1">
              <a:spLocks noChangeArrowheads="1"/>
            </p:cNvSpPr>
            <p:nvPr/>
          </p:nvSpPr>
          <p:spPr bwMode="auto">
            <a:xfrm>
              <a:off x="2426" y="2140"/>
              <a:ext cx="35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true</a:t>
              </a:r>
            </a:p>
          </p:txBody>
        </p:sp>
        <p:cxnSp>
          <p:nvCxnSpPr>
            <p:cNvPr id="14370" name="AutoShape 8"/>
            <p:cNvCxnSpPr>
              <a:cxnSpLocks noChangeShapeType="1"/>
              <a:stCxn id="144389" idx="2"/>
            </p:cNvCxnSpPr>
            <p:nvPr/>
          </p:nvCxnSpPr>
          <p:spPr bwMode="auto">
            <a:xfrm>
              <a:off x="2784" y="2160"/>
              <a:ext cx="0" cy="24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cxnSp>
        <p:nvCxnSpPr>
          <p:cNvPr id="14343" name="AutoShape 9"/>
          <p:cNvCxnSpPr>
            <a:cxnSpLocks noChangeShapeType="1"/>
            <a:stCxn id="40" idx="5"/>
            <a:endCxn id="144408" idx="2"/>
          </p:cNvCxnSpPr>
          <p:nvPr/>
        </p:nvCxnSpPr>
        <p:spPr bwMode="auto">
          <a:xfrm rot="10800000" flipH="1">
            <a:off x="3953248" y="2590801"/>
            <a:ext cx="466352" cy="2297857"/>
          </a:xfrm>
          <a:prstGeom prst="bentConnector3">
            <a:avLst>
              <a:gd name="adj1" fmla="val -160347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stealth" w="med" len="lg"/>
          </a:ln>
        </p:spPr>
      </p:cxn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429000" y="3933834"/>
            <a:ext cx="2133600" cy="790577"/>
            <a:chOff x="2112" y="2382"/>
            <a:chExt cx="1344" cy="498"/>
          </a:xfrm>
        </p:grpSpPr>
        <p:sp>
          <p:nvSpPr>
            <p:cNvPr id="144396" name="AutoShape 12"/>
            <p:cNvSpPr>
              <a:spLocks noChangeArrowheads="1"/>
            </p:cNvSpPr>
            <p:nvPr/>
          </p:nvSpPr>
          <p:spPr bwMode="auto">
            <a:xfrm>
              <a:off x="2112" y="2382"/>
              <a:ext cx="1344" cy="192"/>
            </a:xfrm>
            <a:prstGeom prst="flowChartProcess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i="1" dirty="0" smtClean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sum</a:t>
              </a:r>
              <a:r>
                <a:rPr lang="en-US" sz="1600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i="1" dirty="0" smtClean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= sum + num</a:t>
              </a:r>
              <a:endParaRPr lang="en-US" sz="1600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368" name="AutoShape 13"/>
            <p:cNvCxnSpPr>
              <a:cxnSpLocks noChangeShapeType="1"/>
              <a:stCxn id="144396" idx="2"/>
            </p:cNvCxnSpPr>
            <p:nvPr/>
          </p:nvCxnSpPr>
          <p:spPr bwMode="auto">
            <a:xfrm>
              <a:off x="2784" y="2574"/>
              <a:ext cx="0" cy="3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sp>
        <p:nvSpPr>
          <p:cNvPr id="14365" name="Text Box 15"/>
          <p:cNvSpPr txBox="1">
            <a:spLocks noChangeArrowheads="1"/>
          </p:cNvSpPr>
          <p:nvPr/>
        </p:nvSpPr>
        <p:spPr bwMode="auto">
          <a:xfrm>
            <a:off x="5181600" y="2930030"/>
            <a:ext cx="758552" cy="3132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  <a:cs typeface="Arial" pitchFamily="34" charset="0"/>
              </a:rPr>
              <a:t>false</a:t>
            </a:r>
          </a:p>
        </p:txBody>
      </p:sp>
      <p:cxnSp>
        <p:nvCxnSpPr>
          <p:cNvPr id="14366" name="AutoShape 16"/>
          <p:cNvCxnSpPr>
            <a:cxnSpLocks noChangeShapeType="1"/>
            <a:stCxn id="144389" idx="3"/>
            <a:endCxn id="48" idx="3"/>
          </p:cNvCxnSpPr>
          <p:nvPr/>
        </p:nvCxnSpPr>
        <p:spPr bwMode="auto">
          <a:xfrm>
            <a:off x="5181600" y="3238500"/>
            <a:ext cx="38472" cy="2397487"/>
          </a:xfrm>
          <a:prstGeom prst="bentConnector3">
            <a:avLst>
              <a:gd name="adj1" fmla="val 2061669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stealth" w="med" len="lg"/>
          </a:ln>
        </p:spPr>
      </p:cxn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3962400" y="5877272"/>
            <a:ext cx="1066800" cy="533400"/>
            <a:chOff x="2448" y="3696"/>
            <a:chExt cx="672" cy="336"/>
          </a:xfrm>
        </p:grpSpPr>
        <p:sp>
          <p:nvSpPr>
            <p:cNvPr id="144402" name="AutoShape 18"/>
            <p:cNvSpPr>
              <a:spLocks noChangeArrowheads="1"/>
            </p:cNvSpPr>
            <p:nvPr/>
          </p:nvSpPr>
          <p:spPr bwMode="auto">
            <a:xfrm>
              <a:off x="2448" y="3840"/>
              <a:ext cx="672" cy="192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END</a:t>
              </a:r>
            </a:p>
          </p:txBody>
        </p:sp>
        <p:cxnSp>
          <p:nvCxnSpPr>
            <p:cNvPr id="14364" name="AutoShape 19"/>
            <p:cNvCxnSpPr>
              <a:cxnSpLocks noChangeShapeType="1"/>
              <a:endCxn id="144402" idx="0"/>
            </p:cNvCxnSpPr>
            <p:nvPr/>
          </p:nvCxnSpPr>
          <p:spPr bwMode="auto">
            <a:xfrm>
              <a:off x="2784" y="3696"/>
              <a:ext cx="0" cy="1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sp>
        <p:nvSpPr>
          <p:cNvPr id="144405" name="AutoShape 21"/>
          <p:cNvSpPr>
            <a:spLocks noChangeArrowheads="1"/>
          </p:cNvSpPr>
          <p:nvPr/>
        </p:nvSpPr>
        <p:spPr bwMode="auto">
          <a:xfrm>
            <a:off x="3919538" y="942975"/>
            <a:ext cx="1066800" cy="304800"/>
          </a:xfrm>
          <a:prstGeom prst="flowChartTerminator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START</a:t>
            </a:r>
          </a:p>
        </p:txBody>
      </p:sp>
      <p:cxnSp>
        <p:nvCxnSpPr>
          <p:cNvPr id="14349" name="AutoShape 22"/>
          <p:cNvCxnSpPr>
            <a:cxnSpLocks noChangeShapeType="1"/>
            <a:stCxn id="144405" idx="2"/>
            <a:endCxn id="144410" idx="0"/>
          </p:cNvCxnSpPr>
          <p:nvPr/>
        </p:nvCxnSpPr>
        <p:spPr bwMode="auto">
          <a:xfrm>
            <a:off x="4452938" y="1247775"/>
            <a:ext cx="0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sp>
        <p:nvSpPr>
          <p:cNvPr id="144408" name="AutoShape 24"/>
          <p:cNvSpPr>
            <a:spLocks noChangeArrowheads="1"/>
          </p:cNvSpPr>
          <p:nvPr/>
        </p:nvSpPr>
        <p:spPr bwMode="auto">
          <a:xfrm>
            <a:off x="4419600" y="2514600"/>
            <a:ext cx="152400" cy="152400"/>
          </a:xfrm>
          <a:prstGeom prst="flowChartConnector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351" name="AutoShape 25"/>
          <p:cNvCxnSpPr>
            <a:cxnSpLocks noChangeShapeType="1"/>
            <a:stCxn id="144408" idx="4"/>
            <a:endCxn id="144389" idx="0"/>
          </p:cNvCxnSpPr>
          <p:nvPr/>
        </p:nvCxnSpPr>
        <p:spPr bwMode="auto">
          <a:xfrm>
            <a:off x="4495800" y="2667000"/>
            <a:ext cx="0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sp>
        <p:nvSpPr>
          <p:cNvPr id="144410" name="AutoShape 26"/>
          <p:cNvSpPr>
            <a:spLocks noChangeArrowheads="1"/>
          </p:cNvSpPr>
          <p:nvPr/>
        </p:nvSpPr>
        <p:spPr bwMode="auto">
          <a:xfrm>
            <a:off x="3386138" y="1476375"/>
            <a:ext cx="2133600" cy="304800"/>
          </a:xfrm>
          <a:prstGeom prst="flowChartProcess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sum</a:t>
            </a:r>
            <a:r>
              <a:rPr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= </a:t>
            </a:r>
            <a:r>
              <a:rPr lang="en-US" sz="1600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endParaRPr lang="en-US" sz="1600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353" name="AutoShape 27"/>
          <p:cNvCxnSpPr>
            <a:cxnSpLocks noChangeShapeType="1"/>
            <a:stCxn id="144410" idx="2"/>
            <a:endCxn id="144419" idx="1"/>
          </p:cNvCxnSpPr>
          <p:nvPr/>
        </p:nvCxnSpPr>
        <p:spPr bwMode="auto">
          <a:xfrm flipH="1">
            <a:off x="4448175" y="1781175"/>
            <a:ext cx="4763" cy="1762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sp>
        <p:nvSpPr>
          <p:cNvPr id="144412" name="AutoShape 28"/>
          <p:cNvSpPr>
            <a:spLocks noChangeArrowheads="1"/>
          </p:cNvSpPr>
          <p:nvPr/>
        </p:nvSpPr>
        <p:spPr bwMode="auto">
          <a:xfrm>
            <a:off x="3581400" y="3886200"/>
            <a:ext cx="1905000" cy="457200"/>
          </a:xfrm>
          <a:prstGeom prst="flowChartInputOutpu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4417" name="Line 33"/>
          <p:cNvSpPr>
            <a:spLocks noChangeShapeType="1"/>
          </p:cNvSpPr>
          <p:nvPr/>
        </p:nvSpPr>
        <p:spPr bwMode="auto">
          <a:xfrm>
            <a:off x="4495800" y="5805264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3724275" y="1957388"/>
            <a:ext cx="1447800" cy="555625"/>
            <a:chOff x="2304" y="2386"/>
            <a:chExt cx="912" cy="350"/>
          </a:xfrm>
        </p:grpSpPr>
        <p:sp>
          <p:nvSpPr>
            <p:cNvPr id="144419" name="AutoShape 35"/>
            <p:cNvSpPr>
              <a:spLocks noChangeArrowheads="1"/>
            </p:cNvSpPr>
            <p:nvPr/>
          </p:nvSpPr>
          <p:spPr bwMode="auto">
            <a:xfrm>
              <a:off x="2304" y="2386"/>
              <a:ext cx="912" cy="206"/>
            </a:xfrm>
            <a:prstGeom prst="parallelogram">
              <a:avLst>
                <a:gd name="adj" fmla="val 110680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600" i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num</a:t>
              </a:r>
              <a:endParaRPr lang="th-TH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4420" name="Line 36"/>
            <p:cNvSpPr>
              <a:spLocks noChangeShapeType="1"/>
            </p:cNvSpPr>
            <p:nvPr/>
          </p:nvSpPr>
          <p:spPr bwMode="auto">
            <a:xfrm>
              <a:off x="2784" y="259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5" name="คำบรรยายภาพแบบสี่เหลี่ยมมุมมน 34"/>
          <p:cNvSpPr/>
          <p:nvPr/>
        </p:nvSpPr>
        <p:spPr bwMode="auto">
          <a:xfrm>
            <a:off x="6400800" y="1676401"/>
            <a:ext cx="2347664" cy="1328023"/>
          </a:xfrm>
          <a:prstGeom prst="wedgeRoundRectCallout">
            <a:avLst>
              <a:gd name="adj1" fmla="val -111560"/>
              <a:gd name="adj2" fmla="val -12137"/>
              <a:gd name="adj3" fmla="val 16667"/>
            </a:avLst>
          </a:prstGeom>
          <a:solidFill>
            <a:schemeClr val="bg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ค่าที่ใช้ในการหา </a:t>
            </a:r>
            <a:r>
              <a:rPr lang="en-US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</a:t>
            </a:r>
            <a:r>
              <a:rPr lang="th-TH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และใช้สำหรับควบคุม </a:t>
            </a:r>
            <a:r>
              <a:rPr lang="en-US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loop</a:t>
            </a:r>
            <a:endParaRPr kumimoji="0" lang="th-TH" sz="24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36" name="คำบรรยายภาพแบบสี่เหลี่ยมมุมมน 35"/>
          <p:cNvSpPr/>
          <p:nvPr/>
        </p:nvSpPr>
        <p:spPr bwMode="auto">
          <a:xfrm>
            <a:off x="251520" y="1196752"/>
            <a:ext cx="2644080" cy="1736646"/>
          </a:xfrm>
          <a:prstGeom prst="wedgeRoundRectCallout">
            <a:avLst>
              <a:gd name="adj1" fmla="val 96752"/>
              <a:gd name="adj2" fmla="val 62421"/>
              <a:gd name="adj3" fmla="val 16667"/>
            </a:avLst>
          </a:prstGeom>
          <a:solidFill>
            <a:schemeClr val="bg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เงื่อนไขที่เปรียบเทียบค่าที่รับเข้ามา กับค่าที่ใช้ดัก (ในตัวอย่างนี้คือ </a:t>
            </a:r>
            <a:r>
              <a:rPr lang="en-US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-1) </a:t>
            </a:r>
            <a:r>
              <a:rPr lang="th-TH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เพื่อให้ออกจาก </a:t>
            </a:r>
            <a:r>
              <a:rPr lang="en-US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loop</a:t>
            </a:r>
            <a:endParaRPr kumimoji="0" lang="th-TH" sz="24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40" name="AutoShape 35"/>
          <p:cNvSpPr>
            <a:spLocks noChangeArrowheads="1"/>
          </p:cNvSpPr>
          <p:nvPr/>
        </p:nvSpPr>
        <p:spPr bwMode="auto">
          <a:xfrm>
            <a:off x="3772272" y="4725144"/>
            <a:ext cx="1447800" cy="327025"/>
          </a:xfrm>
          <a:prstGeom prst="parallelogram">
            <a:avLst>
              <a:gd name="adj" fmla="val 11068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num</a:t>
            </a:r>
            <a:endParaRPr lang="th-TH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" name="Flowchart: Display 47"/>
          <p:cNvSpPr/>
          <p:nvPr/>
        </p:nvSpPr>
        <p:spPr bwMode="auto">
          <a:xfrm>
            <a:off x="3779912" y="5466710"/>
            <a:ext cx="1440160" cy="338554"/>
          </a:xfrm>
          <a:prstGeom prst="flowChartDisplay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600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sum</a:t>
            </a:r>
            <a:endParaRPr lang="th-TH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ลูปแบบ </a:t>
            </a:r>
            <a:r>
              <a:rPr lang="en-US" sz="4000" smtClean="0">
                <a:solidFill>
                  <a:schemeClr val="hlink"/>
                </a:solidFill>
                <a:latin typeface="Courier New" pitchFamily="49" charset="0"/>
              </a:rPr>
              <a:t>do...while</a:t>
            </a:r>
            <a:r>
              <a:rPr lang="en-US" sz="4000" smtClean="0"/>
              <a:t>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4495800" cy="4383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h-TH" sz="3600" smtClean="0"/>
              <a:t>ทำ</a:t>
            </a:r>
            <a:r>
              <a:rPr lang="en-US" sz="3600" smtClean="0"/>
              <a:t> </a:t>
            </a:r>
            <a:r>
              <a:rPr lang="en-US" sz="2400" i="1" smtClean="0">
                <a:latin typeface="Courier New" pitchFamily="49" charset="0"/>
              </a:rPr>
              <a:t>stmt1...stmtN</a:t>
            </a:r>
            <a:r>
              <a:rPr lang="en-US" sz="3600" smtClean="0"/>
              <a:t> </a:t>
            </a:r>
            <a:r>
              <a:rPr lang="th-TH" sz="3600" smtClean="0"/>
              <a:t>ตราบเท่าที่เงื่อนไขยังเป็นจริง</a:t>
            </a:r>
            <a:endParaRPr lang="en-US" sz="36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36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36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36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36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36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i="1" smtClean="0">
                <a:latin typeface="Courier New" pitchFamily="49" charset="0"/>
              </a:rPr>
              <a:t>stmt1...stmtN</a:t>
            </a:r>
            <a:r>
              <a:rPr lang="en-US" sz="3600" smtClean="0"/>
              <a:t> </a:t>
            </a:r>
            <a:r>
              <a:rPr lang="th-TH" sz="3600" smtClean="0"/>
              <a:t>จะถูกทำงาน</a:t>
            </a:r>
            <a:r>
              <a:rPr lang="th-TH" sz="3600" u="sng" smtClean="0"/>
              <a:t>อย่างน้อยหนึ่งครั้ง</a:t>
            </a:r>
            <a:endParaRPr lang="en-US" sz="3600" u="sng" smtClean="0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5029200" y="1219200"/>
            <a:ext cx="3886200" cy="4724400"/>
          </a:xfrm>
          <a:prstGeom prst="rect">
            <a:avLst/>
          </a:prstGeom>
          <a:gradFill rotWithShape="1">
            <a:gsLst>
              <a:gs pos="0">
                <a:srgbClr val="339933">
                  <a:gamma/>
                  <a:shade val="46275"/>
                  <a:invGamma/>
                </a:srgbClr>
              </a:gs>
              <a:gs pos="100000">
                <a:srgbClr val="339933"/>
              </a:gs>
            </a:gsLst>
            <a:lin ang="5400000" scaled="1"/>
          </a:gradFill>
          <a:ln w="38100" algn="ctr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214" name="AutoShape 6"/>
          <p:cNvSpPr>
            <a:spLocks noChangeArrowheads="1"/>
          </p:cNvSpPr>
          <p:nvPr/>
        </p:nvSpPr>
        <p:spPr bwMode="auto">
          <a:xfrm>
            <a:off x="6400800" y="5410200"/>
            <a:ext cx="1066800" cy="304800"/>
          </a:xfrm>
          <a:prstGeom prst="flowChartTerminator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END</a:t>
            </a:r>
          </a:p>
        </p:txBody>
      </p:sp>
      <p:sp>
        <p:nvSpPr>
          <p:cNvPr id="94216" name="AutoShape 8"/>
          <p:cNvSpPr>
            <a:spLocks noChangeArrowheads="1"/>
          </p:cNvSpPr>
          <p:nvPr/>
        </p:nvSpPr>
        <p:spPr bwMode="auto">
          <a:xfrm>
            <a:off x="6248400" y="3962400"/>
            <a:ext cx="1371600" cy="685800"/>
          </a:xfrm>
          <a:prstGeom prst="flowChartDecision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condition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896100" y="4648200"/>
            <a:ext cx="647700" cy="762000"/>
            <a:chOff x="4344" y="2928"/>
            <a:chExt cx="408" cy="480"/>
          </a:xfrm>
        </p:grpSpPr>
        <p:cxnSp>
          <p:nvCxnSpPr>
            <p:cNvPr id="18456" name="AutoShape 11"/>
            <p:cNvCxnSpPr>
              <a:cxnSpLocks noChangeShapeType="1"/>
              <a:stCxn id="94216" idx="2"/>
              <a:endCxn id="94214" idx="0"/>
            </p:cNvCxnSpPr>
            <p:nvPr/>
          </p:nvCxnSpPr>
          <p:spPr bwMode="auto">
            <a:xfrm>
              <a:off x="4368" y="2928"/>
              <a:ext cx="0" cy="48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stealth" w="med" len="lg"/>
            </a:ln>
          </p:spPr>
        </p:cxnSp>
        <p:sp>
          <p:nvSpPr>
            <p:cNvPr id="18457" name="Text Box 13"/>
            <p:cNvSpPr txBox="1">
              <a:spLocks noChangeArrowheads="1"/>
            </p:cNvSpPr>
            <p:nvPr/>
          </p:nvSpPr>
          <p:spPr bwMode="auto">
            <a:xfrm>
              <a:off x="4344" y="2928"/>
              <a:ext cx="4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false</a:t>
              </a: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6400800" y="1371600"/>
            <a:ext cx="1066800" cy="990600"/>
            <a:chOff x="4032" y="864"/>
            <a:chExt cx="672" cy="624"/>
          </a:xfrm>
        </p:grpSpPr>
        <p:sp>
          <p:nvSpPr>
            <p:cNvPr id="94213" name="AutoShape 5"/>
            <p:cNvSpPr>
              <a:spLocks noChangeArrowheads="1"/>
            </p:cNvSpPr>
            <p:nvPr/>
          </p:nvSpPr>
          <p:spPr bwMode="auto">
            <a:xfrm>
              <a:off x="4032" y="864"/>
              <a:ext cx="672" cy="192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START</a:t>
              </a:r>
            </a:p>
          </p:txBody>
        </p:sp>
        <p:cxnSp>
          <p:nvCxnSpPr>
            <p:cNvPr id="18454" name="AutoShape 9"/>
            <p:cNvCxnSpPr>
              <a:cxnSpLocks noChangeShapeType="1"/>
              <a:stCxn id="94213" idx="2"/>
              <a:endCxn id="94223" idx="0"/>
            </p:cNvCxnSpPr>
            <p:nvPr/>
          </p:nvCxnSpPr>
          <p:spPr bwMode="auto">
            <a:xfrm>
              <a:off x="4368" y="1056"/>
              <a:ext cx="0" cy="33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stealth" w="med" len="lg"/>
            </a:ln>
          </p:spPr>
        </p:cxnSp>
        <p:sp>
          <p:nvSpPr>
            <p:cNvPr id="94223" name="AutoShape 15"/>
            <p:cNvSpPr>
              <a:spLocks noChangeArrowheads="1"/>
            </p:cNvSpPr>
            <p:nvPr/>
          </p:nvSpPr>
          <p:spPr bwMode="auto">
            <a:xfrm>
              <a:off x="4320" y="1392"/>
              <a:ext cx="96" cy="96"/>
            </a:xfrm>
            <a:prstGeom prst="flowChartConnector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172200" y="2362200"/>
            <a:ext cx="1524000" cy="533400"/>
            <a:chOff x="3888" y="1488"/>
            <a:chExt cx="960" cy="336"/>
          </a:xfrm>
        </p:grpSpPr>
        <p:sp>
          <p:nvSpPr>
            <p:cNvPr id="94222" name="AutoShape 14"/>
            <p:cNvSpPr>
              <a:spLocks noChangeArrowheads="1"/>
            </p:cNvSpPr>
            <p:nvPr/>
          </p:nvSpPr>
          <p:spPr bwMode="auto">
            <a:xfrm>
              <a:off x="3888" y="1632"/>
              <a:ext cx="960" cy="192"/>
            </a:xfrm>
            <a:prstGeom prst="flowChartProcess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Statement</a:t>
              </a:r>
              <a:endParaRPr lang="en-US" sz="1600" i="1" baseline="-2500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452" name="AutoShape 16"/>
            <p:cNvCxnSpPr>
              <a:cxnSpLocks noChangeShapeType="1"/>
              <a:stCxn id="94223" idx="4"/>
              <a:endCxn id="94222" idx="0"/>
            </p:cNvCxnSpPr>
            <p:nvPr/>
          </p:nvCxnSpPr>
          <p:spPr bwMode="auto">
            <a:xfrm>
              <a:off x="4368" y="1488"/>
              <a:ext cx="0" cy="1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6172200" y="2895600"/>
            <a:ext cx="1524000" cy="1066800"/>
            <a:chOff x="3888" y="1824"/>
            <a:chExt cx="960" cy="672"/>
          </a:xfrm>
        </p:grpSpPr>
        <p:sp>
          <p:nvSpPr>
            <p:cNvPr id="94226" name="AutoShape 18"/>
            <p:cNvSpPr>
              <a:spLocks noChangeArrowheads="1"/>
            </p:cNvSpPr>
            <p:nvPr/>
          </p:nvSpPr>
          <p:spPr bwMode="auto">
            <a:xfrm>
              <a:off x="3888" y="2112"/>
              <a:ext cx="960" cy="192"/>
            </a:xfrm>
            <a:prstGeom prst="flowChartProcess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Statement</a:t>
              </a:r>
              <a:endParaRPr lang="en-US" sz="1600" i="1" baseline="-2500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449" name="AutoShape 19"/>
            <p:cNvCxnSpPr>
              <a:cxnSpLocks noChangeShapeType="1"/>
              <a:stCxn id="94222" idx="2"/>
              <a:endCxn id="94226" idx="0"/>
            </p:cNvCxnSpPr>
            <p:nvPr/>
          </p:nvCxnSpPr>
          <p:spPr bwMode="auto">
            <a:xfrm>
              <a:off x="4368" y="1824"/>
              <a:ext cx="0" cy="2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stealth" w="med" len="lg"/>
            </a:ln>
          </p:spPr>
        </p:cxnSp>
        <p:cxnSp>
          <p:nvCxnSpPr>
            <p:cNvPr id="18450" name="AutoShape 22"/>
            <p:cNvCxnSpPr>
              <a:cxnSpLocks noChangeShapeType="1"/>
              <a:stCxn id="94226" idx="2"/>
              <a:endCxn id="94216" idx="0"/>
            </p:cNvCxnSpPr>
            <p:nvPr/>
          </p:nvCxnSpPr>
          <p:spPr bwMode="auto">
            <a:xfrm>
              <a:off x="4368" y="2304"/>
              <a:ext cx="0" cy="19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5486400" y="2286000"/>
            <a:ext cx="1371600" cy="2019300"/>
            <a:chOff x="3456" y="1440"/>
            <a:chExt cx="864" cy="1272"/>
          </a:xfrm>
        </p:grpSpPr>
        <p:sp>
          <p:nvSpPr>
            <p:cNvPr id="18446" name="Text Box 12"/>
            <p:cNvSpPr txBox="1">
              <a:spLocks noChangeArrowheads="1"/>
            </p:cNvSpPr>
            <p:nvPr/>
          </p:nvSpPr>
          <p:spPr bwMode="auto">
            <a:xfrm>
              <a:off x="3456" y="2496"/>
              <a:ext cx="35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true</a:t>
              </a:r>
            </a:p>
          </p:txBody>
        </p:sp>
        <p:cxnSp>
          <p:nvCxnSpPr>
            <p:cNvPr id="18447" name="AutoShape 23"/>
            <p:cNvCxnSpPr>
              <a:cxnSpLocks noChangeShapeType="1"/>
              <a:stCxn id="94216" idx="1"/>
              <a:endCxn id="94223" idx="2"/>
            </p:cNvCxnSpPr>
            <p:nvPr/>
          </p:nvCxnSpPr>
          <p:spPr bwMode="auto">
            <a:xfrm rot="10800000" flipH="1">
              <a:off x="3936" y="1440"/>
              <a:ext cx="384" cy="1272"/>
            </a:xfrm>
            <a:prstGeom prst="bentConnector3">
              <a:avLst>
                <a:gd name="adj1" fmla="val -37500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</p:spPr>
        </p:cxnSp>
      </p:grpSp>
      <p:sp>
        <p:nvSpPr>
          <p:cNvPr id="94232" name="AutoShape 24"/>
          <p:cNvSpPr>
            <a:spLocks noChangeArrowheads="1"/>
          </p:cNvSpPr>
          <p:nvPr/>
        </p:nvSpPr>
        <p:spPr bwMode="auto">
          <a:xfrm>
            <a:off x="5334000" y="1981200"/>
            <a:ext cx="3200400" cy="2971800"/>
          </a:xfrm>
          <a:prstGeom prst="roundRect">
            <a:avLst>
              <a:gd name="adj" fmla="val 9375"/>
            </a:avLst>
          </a:prstGeom>
          <a:solidFill>
            <a:schemeClr val="tx2">
              <a:alpha val="3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233" name="Rectangle 25"/>
          <p:cNvSpPr>
            <a:spLocks noChangeArrowheads="1"/>
          </p:cNvSpPr>
          <p:nvPr/>
        </p:nvSpPr>
        <p:spPr bwMode="auto">
          <a:xfrm>
            <a:off x="914400" y="2133600"/>
            <a:ext cx="3581400" cy="1981200"/>
          </a:xfrm>
          <a:prstGeom prst="rect">
            <a:avLst/>
          </a:prstGeom>
          <a:gradFill rotWithShape="1">
            <a:gsLst>
              <a:gs pos="0">
                <a:srgbClr val="006600">
                  <a:gamma/>
                  <a:shade val="46275"/>
                  <a:invGamma/>
                </a:srgbClr>
              </a:gs>
              <a:gs pos="100000">
                <a:srgbClr val="006600"/>
              </a:gs>
            </a:gsLst>
            <a:lin ang="5400000" scaled="1"/>
          </a:grad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000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do</a:t>
            </a:r>
            <a:r>
              <a:rPr lang="en-US" sz="2000">
                <a:latin typeface="Courier New" pitchFamily="49" charset="0"/>
                <a:cs typeface="Arial" pitchFamily="34" charset="0"/>
              </a:rPr>
              <a:t> {</a:t>
            </a:r>
          </a:p>
          <a:p>
            <a:pPr>
              <a:defRPr/>
            </a:pPr>
            <a:r>
              <a:rPr lang="en-US" sz="2000">
                <a:latin typeface="Courier New" pitchFamily="49" charset="0"/>
                <a:cs typeface="Arial" pitchFamily="34" charset="0"/>
              </a:rPr>
              <a:t>   </a:t>
            </a:r>
            <a:r>
              <a:rPr lang="en-US" sz="2000" i="1">
                <a:latin typeface="Courier New" pitchFamily="49" charset="0"/>
                <a:cs typeface="Arial" pitchFamily="34" charset="0"/>
              </a:rPr>
              <a:t>stmt1</a:t>
            </a:r>
            <a:r>
              <a:rPr lang="en-US" sz="2000">
                <a:latin typeface="Courier New" pitchFamily="49" charset="0"/>
                <a:cs typeface="Arial" pitchFamily="34" charset="0"/>
              </a:rPr>
              <a:t>;</a:t>
            </a:r>
          </a:p>
          <a:p>
            <a:pPr>
              <a:defRPr/>
            </a:pPr>
            <a:r>
              <a:rPr lang="en-US" sz="2000">
                <a:latin typeface="Courier New" pitchFamily="49" charset="0"/>
                <a:cs typeface="Arial" pitchFamily="34" charset="0"/>
              </a:rPr>
              <a:t>   </a:t>
            </a:r>
            <a:r>
              <a:rPr lang="en-US" sz="2000" i="1">
                <a:latin typeface="Courier New" pitchFamily="49" charset="0"/>
                <a:cs typeface="Arial" pitchFamily="34" charset="0"/>
              </a:rPr>
              <a:t>stmt2</a:t>
            </a:r>
            <a:r>
              <a:rPr lang="en-US" sz="2000">
                <a:latin typeface="Courier New" pitchFamily="49" charset="0"/>
                <a:cs typeface="Arial" pitchFamily="34" charset="0"/>
              </a:rPr>
              <a:t>;</a:t>
            </a:r>
          </a:p>
          <a:p>
            <a:pPr>
              <a:defRPr/>
            </a:pPr>
            <a:r>
              <a:rPr lang="en-US" sz="2000">
                <a:latin typeface="Courier New" pitchFamily="49" charset="0"/>
                <a:cs typeface="Arial" pitchFamily="34" charset="0"/>
              </a:rPr>
              <a:t>   :</a:t>
            </a:r>
          </a:p>
          <a:p>
            <a:pPr>
              <a:defRPr/>
            </a:pPr>
            <a:r>
              <a:rPr lang="en-US" sz="2000">
                <a:latin typeface="Courier New" pitchFamily="49" charset="0"/>
                <a:cs typeface="Arial" pitchFamily="34" charset="0"/>
              </a:rPr>
              <a:t>   </a:t>
            </a:r>
            <a:r>
              <a:rPr lang="en-US" sz="2000" i="1">
                <a:latin typeface="Courier New" pitchFamily="49" charset="0"/>
                <a:cs typeface="Arial" pitchFamily="34" charset="0"/>
              </a:rPr>
              <a:t>stmtN</a:t>
            </a:r>
            <a:r>
              <a:rPr lang="en-US" sz="2000">
                <a:latin typeface="Courier New" pitchFamily="49" charset="0"/>
                <a:cs typeface="Arial" pitchFamily="34" charset="0"/>
              </a:rPr>
              <a:t>;</a:t>
            </a:r>
          </a:p>
          <a:p>
            <a:pPr>
              <a:defRPr/>
            </a:pPr>
            <a:r>
              <a:rPr lang="en-US" sz="2000">
                <a:latin typeface="Courier New" pitchFamily="49" charset="0"/>
                <a:cs typeface="Arial" pitchFamily="34" charset="0"/>
              </a:rPr>
              <a:t>} </a:t>
            </a:r>
            <a:r>
              <a:rPr lang="en-US" sz="2000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while</a:t>
            </a:r>
            <a:r>
              <a:rPr lang="en-US" sz="2000">
                <a:latin typeface="Courier New" pitchFamily="49" charset="0"/>
                <a:cs typeface="Arial" pitchFamily="34" charset="0"/>
              </a:rPr>
              <a:t> (</a:t>
            </a:r>
            <a:r>
              <a:rPr lang="en-US" sz="2000" i="1">
                <a:solidFill>
                  <a:schemeClr val="folHlink"/>
                </a:solidFill>
                <a:latin typeface="Courier New" pitchFamily="49" charset="0"/>
                <a:cs typeface="Arial" pitchFamily="34" charset="0"/>
              </a:rPr>
              <a:t>condition</a:t>
            </a:r>
            <a:r>
              <a:rPr lang="en-US" sz="2000">
                <a:latin typeface="Courier New" pitchFamily="49" charset="0"/>
                <a:cs typeface="Arial" pitchFamily="34" charset="0"/>
              </a:rPr>
              <a:t>);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9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  <p:bldP spid="94212" grpId="0" animBg="1"/>
      <p:bldP spid="94214" grpId="0" animBg="1"/>
      <p:bldP spid="94216" grpId="0" animBg="1"/>
      <p:bldP spid="94232" grpId="0" animBg="1"/>
      <p:bldP spid="942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หาผลรวมตัวเลข</a:t>
            </a:r>
            <a:r>
              <a:rPr lang="en-US" smtClean="0"/>
              <a:t>: </a:t>
            </a:r>
            <a:r>
              <a:rPr lang="th-TH" smtClean="0"/>
              <a:t>โฟลว์ชาร์ต</a:t>
            </a:r>
            <a:endParaRPr lang="en-US" smtClean="0"/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2590800" y="838200"/>
            <a:ext cx="3886200" cy="5943600"/>
          </a:xfrm>
          <a:prstGeom prst="rect">
            <a:avLst/>
          </a:prstGeom>
          <a:gradFill rotWithShape="1">
            <a:gsLst>
              <a:gs pos="0">
                <a:srgbClr val="339933">
                  <a:gamma/>
                  <a:shade val="46275"/>
                  <a:invGamma/>
                </a:srgbClr>
              </a:gs>
              <a:gs pos="100000">
                <a:srgbClr val="339933"/>
              </a:gs>
            </a:gsLst>
            <a:lin ang="5400000" scaled="1"/>
          </a:gradFill>
          <a:ln w="38100" algn="ctr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4389" name="AutoShape 5"/>
          <p:cNvSpPr>
            <a:spLocks noChangeArrowheads="1"/>
          </p:cNvSpPr>
          <p:nvPr/>
        </p:nvSpPr>
        <p:spPr bwMode="auto">
          <a:xfrm>
            <a:off x="3810894" y="4737670"/>
            <a:ext cx="1371600" cy="685800"/>
          </a:xfrm>
          <a:prstGeom prst="flowChartDecision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i="1" dirty="0" err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6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 </a:t>
            </a:r>
            <a:r>
              <a:rPr lang="en-US" sz="1600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num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927478" y="3549654"/>
            <a:ext cx="569913" cy="2254252"/>
            <a:chOff x="2426" y="2140"/>
            <a:chExt cx="359" cy="1420"/>
          </a:xfrm>
        </p:grpSpPr>
        <p:sp>
          <p:nvSpPr>
            <p:cNvPr id="14369" name="Text Box 7"/>
            <p:cNvSpPr txBox="1">
              <a:spLocks noChangeArrowheads="1"/>
            </p:cNvSpPr>
            <p:nvPr/>
          </p:nvSpPr>
          <p:spPr bwMode="auto">
            <a:xfrm>
              <a:off x="2426" y="2140"/>
              <a:ext cx="35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true</a:t>
              </a:r>
            </a:p>
          </p:txBody>
        </p:sp>
        <p:cxnSp>
          <p:nvCxnSpPr>
            <p:cNvPr id="14370" name="AutoShape 8"/>
            <p:cNvCxnSpPr>
              <a:cxnSpLocks noChangeShapeType="1"/>
              <a:stCxn id="144389" idx="2"/>
            </p:cNvCxnSpPr>
            <p:nvPr/>
          </p:nvCxnSpPr>
          <p:spPr bwMode="auto">
            <a:xfrm>
              <a:off x="2785" y="3320"/>
              <a:ext cx="0" cy="24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cxnSp>
        <p:nvCxnSpPr>
          <p:cNvPr id="14343" name="AutoShape 9"/>
          <p:cNvCxnSpPr>
            <a:cxnSpLocks noChangeShapeType="1"/>
            <a:stCxn id="144389" idx="1"/>
            <a:endCxn id="144408" idx="2"/>
          </p:cNvCxnSpPr>
          <p:nvPr/>
        </p:nvCxnSpPr>
        <p:spPr bwMode="auto">
          <a:xfrm rot="10800000" flipH="1">
            <a:off x="3810894" y="2590800"/>
            <a:ext cx="608706" cy="2489770"/>
          </a:xfrm>
          <a:prstGeom prst="bentConnector3">
            <a:avLst>
              <a:gd name="adj1" fmla="val -101347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stealth" w="med" len="lg"/>
          </a:ln>
        </p:spPr>
      </p:cxnSp>
      <p:sp>
        <p:nvSpPr>
          <p:cNvPr id="144394" name="AutoShape 10"/>
          <p:cNvSpPr>
            <a:spLocks noChangeArrowheads="1"/>
          </p:cNvSpPr>
          <p:nvPr/>
        </p:nvSpPr>
        <p:spPr bwMode="auto">
          <a:xfrm>
            <a:off x="3429000" y="4106416"/>
            <a:ext cx="2133600" cy="304800"/>
          </a:xfrm>
          <a:prstGeom prst="flowChartProcess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i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 = </a:t>
            </a:r>
            <a:r>
              <a:rPr lang="en-US" sz="1600" i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600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+</a:t>
            </a:r>
            <a:r>
              <a:rPr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endParaRPr lang="en-US" sz="1600" i="1" baseline="-2500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429000" y="3573016"/>
            <a:ext cx="2133600" cy="533400"/>
            <a:chOff x="2112" y="2736"/>
            <a:chExt cx="1344" cy="336"/>
          </a:xfrm>
        </p:grpSpPr>
        <p:sp>
          <p:nvSpPr>
            <p:cNvPr id="144396" name="AutoShape 12"/>
            <p:cNvSpPr>
              <a:spLocks noChangeArrowheads="1"/>
            </p:cNvSpPr>
            <p:nvPr/>
          </p:nvSpPr>
          <p:spPr bwMode="auto">
            <a:xfrm>
              <a:off x="2112" y="2736"/>
              <a:ext cx="1344" cy="192"/>
            </a:xfrm>
            <a:prstGeom prst="flowChartProcess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i="1" dirty="0" smtClean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sum = sum</a:t>
              </a:r>
              <a:r>
                <a:rPr lang="en-US" sz="1600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 + </a:t>
              </a:r>
              <a:r>
                <a:rPr lang="en-US" sz="1600" i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n</a:t>
              </a:r>
            </a:p>
          </p:txBody>
        </p:sp>
        <p:cxnSp>
          <p:nvCxnSpPr>
            <p:cNvPr id="14368" name="AutoShape 13"/>
            <p:cNvCxnSpPr>
              <a:cxnSpLocks noChangeShapeType="1"/>
              <a:stCxn id="144396" idx="2"/>
              <a:endCxn id="144394" idx="0"/>
            </p:cNvCxnSpPr>
            <p:nvPr/>
          </p:nvCxnSpPr>
          <p:spPr bwMode="auto">
            <a:xfrm>
              <a:off x="2784" y="2928"/>
              <a:ext cx="0" cy="1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sp>
        <p:nvSpPr>
          <p:cNvPr id="14365" name="Text Box 15"/>
          <p:cNvSpPr txBox="1">
            <a:spLocks noChangeArrowheads="1"/>
          </p:cNvSpPr>
          <p:nvPr/>
        </p:nvSpPr>
        <p:spPr bwMode="auto">
          <a:xfrm>
            <a:off x="4644008" y="5324698"/>
            <a:ext cx="6477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false</a:t>
            </a:r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3962400" y="6019800"/>
            <a:ext cx="1066800" cy="533400"/>
            <a:chOff x="2448" y="3696"/>
            <a:chExt cx="672" cy="336"/>
          </a:xfrm>
        </p:grpSpPr>
        <p:sp>
          <p:nvSpPr>
            <p:cNvPr id="144402" name="AutoShape 18"/>
            <p:cNvSpPr>
              <a:spLocks noChangeArrowheads="1"/>
            </p:cNvSpPr>
            <p:nvPr/>
          </p:nvSpPr>
          <p:spPr bwMode="auto">
            <a:xfrm>
              <a:off x="2448" y="3840"/>
              <a:ext cx="672" cy="192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END</a:t>
              </a:r>
            </a:p>
          </p:txBody>
        </p:sp>
        <p:cxnSp>
          <p:nvCxnSpPr>
            <p:cNvPr id="14364" name="AutoShape 19"/>
            <p:cNvCxnSpPr>
              <a:cxnSpLocks noChangeShapeType="1"/>
              <a:endCxn id="144402" idx="0"/>
            </p:cNvCxnSpPr>
            <p:nvPr/>
          </p:nvCxnSpPr>
          <p:spPr bwMode="auto">
            <a:xfrm>
              <a:off x="2784" y="3696"/>
              <a:ext cx="0" cy="1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sp>
        <p:nvSpPr>
          <p:cNvPr id="144405" name="AutoShape 21"/>
          <p:cNvSpPr>
            <a:spLocks noChangeArrowheads="1"/>
          </p:cNvSpPr>
          <p:nvPr/>
        </p:nvSpPr>
        <p:spPr bwMode="auto">
          <a:xfrm>
            <a:off x="3919538" y="942975"/>
            <a:ext cx="1066800" cy="304800"/>
          </a:xfrm>
          <a:prstGeom prst="flowChartTerminator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START</a:t>
            </a:r>
          </a:p>
        </p:txBody>
      </p:sp>
      <p:cxnSp>
        <p:nvCxnSpPr>
          <p:cNvPr id="14349" name="AutoShape 22"/>
          <p:cNvCxnSpPr>
            <a:cxnSpLocks noChangeShapeType="1"/>
            <a:stCxn id="144405" idx="2"/>
            <a:endCxn id="144410" idx="0"/>
          </p:cNvCxnSpPr>
          <p:nvPr/>
        </p:nvCxnSpPr>
        <p:spPr bwMode="auto">
          <a:xfrm>
            <a:off x="4452938" y="1247775"/>
            <a:ext cx="0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sp>
        <p:nvSpPr>
          <p:cNvPr id="144408" name="AutoShape 24"/>
          <p:cNvSpPr>
            <a:spLocks noChangeArrowheads="1"/>
          </p:cNvSpPr>
          <p:nvPr/>
        </p:nvSpPr>
        <p:spPr bwMode="auto">
          <a:xfrm>
            <a:off x="4419600" y="2514600"/>
            <a:ext cx="152400" cy="152400"/>
          </a:xfrm>
          <a:prstGeom prst="flowChartConnector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351" name="AutoShape 25"/>
          <p:cNvCxnSpPr>
            <a:cxnSpLocks noChangeShapeType="1"/>
            <a:stCxn id="144408" idx="4"/>
            <a:endCxn id="144414" idx="0"/>
          </p:cNvCxnSpPr>
          <p:nvPr/>
        </p:nvCxnSpPr>
        <p:spPr bwMode="auto">
          <a:xfrm>
            <a:off x="4495800" y="2667000"/>
            <a:ext cx="372" cy="32995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sp>
        <p:nvSpPr>
          <p:cNvPr id="144410" name="AutoShape 26"/>
          <p:cNvSpPr>
            <a:spLocks noChangeArrowheads="1"/>
          </p:cNvSpPr>
          <p:nvPr/>
        </p:nvSpPr>
        <p:spPr bwMode="auto">
          <a:xfrm>
            <a:off x="3386138" y="1476375"/>
            <a:ext cx="2133600" cy="304800"/>
          </a:xfrm>
          <a:prstGeom prst="flowChartProcess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sum</a:t>
            </a:r>
            <a:r>
              <a:rPr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= </a:t>
            </a:r>
            <a:r>
              <a:rPr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0, </a:t>
            </a:r>
            <a:r>
              <a:rPr lang="en-US" sz="1600" i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= 1</a:t>
            </a:r>
            <a:endParaRPr lang="en-US" sz="1600" i="1" baseline="-2500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353" name="AutoShape 27"/>
          <p:cNvCxnSpPr>
            <a:cxnSpLocks noChangeShapeType="1"/>
            <a:stCxn id="144410" idx="2"/>
            <a:endCxn id="144419" idx="1"/>
          </p:cNvCxnSpPr>
          <p:nvPr/>
        </p:nvCxnSpPr>
        <p:spPr bwMode="auto">
          <a:xfrm flipH="1">
            <a:off x="4448175" y="1781175"/>
            <a:ext cx="4763" cy="1762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sp>
        <p:nvSpPr>
          <p:cNvPr id="144412" name="AutoShape 28"/>
          <p:cNvSpPr>
            <a:spLocks noChangeArrowheads="1"/>
          </p:cNvSpPr>
          <p:nvPr/>
        </p:nvSpPr>
        <p:spPr bwMode="auto">
          <a:xfrm>
            <a:off x="3581400" y="3886200"/>
            <a:ext cx="1905000" cy="457200"/>
          </a:xfrm>
          <a:prstGeom prst="flowChartInputOutpu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3772272" y="2996952"/>
            <a:ext cx="1447800" cy="555625"/>
            <a:chOff x="2304" y="2386"/>
            <a:chExt cx="912" cy="350"/>
          </a:xfrm>
        </p:grpSpPr>
        <p:sp>
          <p:nvSpPr>
            <p:cNvPr id="144414" name="AutoShape 30"/>
            <p:cNvSpPr>
              <a:spLocks noChangeArrowheads="1"/>
            </p:cNvSpPr>
            <p:nvPr/>
          </p:nvSpPr>
          <p:spPr bwMode="auto">
            <a:xfrm>
              <a:off x="2304" y="2386"/>
              <a:ext cx="912" cy="206"/>
            </a:xfrm>
            <a:prstGeom prst="parallelogram">
              <a:avLst>
                <a:gd name="adj" fmla="val 110680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600" i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n</a:t>
              </a:r>
              <a:endParaRPr lang="th-TH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4415" name="Line 31"/>
            <p:cNvSpPr>
              <a:spLocks noChangeShapeType="1"/>
            </p:cNvSpPr>
            <p:nvPr/>
          </p:nvSpPr>
          <p:spPr bwMode="auto">
            <a:xfrm>
              <a:off x="2784" y="259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44417" name="Line 33"/>
          <p:cNvSpPr>
            <a:spLocks noChangeShapeType="1"/>
          </p:cNvSpPr>
          <p:nvPr/>
        </p:nvSpPr>
        <p:spPr bwMode="auto">
          <a:xfrm>
            <a:off x="4495800" y="6019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3724275" y="1957388"/>
            <a:ext cx="1447800" cy="555625"/>
            <a:chOff x="2304" y="2386"/>
            <a:chExt cx="912" cy="350"/>
          </a:xfrm>
        </p:grpSpPr>
        <p:sp>
          <p:nvSpPr>
            <p:cNvPr id="144419" name="AutoShape 35"/>
            <p:cNvSpPr>
              <a:spLocks noChangeArrowheads="1"/>
            </p:cNvSpPr>
            <p:nvPr/>
          </p:nvSpPr>
          <p:spPr bwMode="auto">
            <a:xfrm>
              <a:off x="2304" y="2386"/>
              <a:ext cx="912" cy="206"/>
            </a:xfrm>
            <a:prstGeom prst="parallelogram">
              <a:avLst>
                <a:gd name="adj" fmla="val 110680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600" i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num</a:t>
              </a:r>
              <a:endParaRPr lang="th-TH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4420" name="Line 36"/>
            <p:cNvSpPr>
              <a:spLocks noChangeShapeType="1"/>
            </p:cNvSpPr>
            <p:nvPr/>
          </p:nvSpPr>
          <p:spPr bwMode="auto">
            <a:xfrm>
              <a:off x="2784" y="259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5" name="คำบรรยายภาพแบบสี่เหลี่ยมมุมมน 34"/>
          <p:cNvSpPr/>
          <p:nvPr/>
        </p:nvSpPr>
        <p:spPr bwMode="auto">
          <a:xfrm>
            <a:off x="6400800" y="1676400"/>
            <a:ext cx="2362200" cy="510778"/>
          </a:xfrm>
          <a:prstGeom prst="wedgeRoundRectCallout">
            <a:avLst>
              <a:gd name="adj1" fmla="val -111030"/>
              <a:gd name="adj2" fmla="val 37853"/>
              <a:gd name="adj3" fmla="val 16667"/>
            </a:avLst>
          </a:prstGeom>
          <a:solidFill>
            <a:schemeClr val="bg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ค่าควบคุม </a:t>
            </a:r>
            <a:r>
              <a:rPr lang="en-US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loop</a:t>
            </a:r>
            <a:endParaRPr kumimoji="0" lang="th-TH" sz="24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36" name="คำบรรยายภาพแบบสี่เหลี่ยมมุมมน 35"/>
          <p:cNvSpPr/>
          <p:nvPr/>
        </p:nvSpPr>
        <p:spPr bwMode="auto">
          <a:xfrm>
            <a:off x="323528" y="5229200"/>
            <a:ext cx="2514600" cy="1328023"/>
          </a:xfrm>
          <a:prstGeom prst="wedgeRoundRectCallout">
            <a:avLst>
              <a:gd name="adj1" fmla="val 109934"/>
              <a:gd name="adj2" fmla="val -46825"/>
              <a:gd name="adj3" fmla="val 16667"/>
            </a:avLst>
          </a:prstGeom>
          <a:solidFill>
            <a:schemeClr val="bg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เงื่อนไขที่เปรียบเทียบระหว่างตัวนับรอบ กับ ค่าควบคุม </a:t>
            </a:r>
            <a:r>
              <a:rPr lang="en-US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loop</a:t>
            </a:r>
            <a:endParaRPr kumimoji="0" lang="th-TH" sz="24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37" name="คำบรรยายภาพแบบสี่เหลี่ยมมุมมน 36"/>
          <p:cNvSpPr/>
          <p:nvPr/>
        </p:nvSpPr>
        <p:spPr bwMode="auto">
          <a:xfrm>
            <a:off x="251520" y="3284984"/>
            <a:ext cx="2514600" cy="1328023"/>
          </a:xfrm>
          <a:prstGeom prst="wedgeRoundRectCallout">
            <a:avLst>
              <a:gd name="adj1" fmla="val 82000"/>
              <a:gd name="adj2" fmla="val 25960"/>
              <a:gd name="adj3" fmla="val 16667"/>
            </a:avLst>
          </a:prstGeom>
          <a:solidFill>
            <a:schemeClr val="bg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ตัวนับรอบ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ซึ่งจะเดินเข้า</a:t>
            </a:r>
            <a:r>
              <a:rPr lang="th-TH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หา         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ค่าควบคุม</a:t>
            </a:r>
            <a:r>
              <a:rPr kumimoji="0" lang="th-TH" sz="2400" b="1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loop </a:t>
            </a:r>
            <a:r>
              <a:rPr kumimoji="0" lang="th-TH" sz="2400" b="1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เสมอ</a:t>
            </a:r>
            <a:endParaRPr kumimoji="0" lang="th-TH" sz="24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cxnSp>
        <p:nvCxnSpPr>
          <p:cNvPr id="41" name="AutoShape 25"/>
          <p:cNvCxnSpPr>
            <a:cxnSpLocks noChangeShapeType="1"/>
          </p:cNvCxnSpPr>
          <p:nvPr/>
        </p:nvCxnSpPr>
        <p:spPr bwMode="auto">
          <a:xfrm>
            <a:off x="4499992" y="4437112"/>
            <a:ext cx="372" cy="32995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3275856" y="4725144"/>
            <a:ext cx="572593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true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Flowchart: Display 44"/>
          <p:cNvSpPr/>
          <p:nvPr/>
        </p:nvSpPr>
        <p:spPr bwMode="auto">
          <a:xfrm>
            <a:off x="3491880" y="5682734"/>
            <a:ext cx="1944216" cy="338554"/>
          </a:xfrm>
          <a:prstGeom prst="flowChartDisplay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600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sum</a:t>
            </a:r>
            <a:endParaRPr lang="th-TH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6180"/>
            <a:ext cx="8393113" cy="1849737"/>
          </a:xfrm>
        </p:spPr>
        <p:txBody>
          <a:bodyPr/>
          <a:lstStyle/>
          <a:p>
            <a:pPr eaLnBrk="1" hangingPunct="1"/>
            <a:r>
              <a:rPr lang="th-TH" dirty="0" smtClean="0"/>
              <a:t>ลูปแบบ </a:t>
            </a:r>
            <a:r>
              <a:rPr lang="en-US" sz="4000" dirty="0" smtClean="0">
                <a:solidFill>
                  <a:schemeClr val="hlink"/>
                </a:solidFill>
                <a:latin typeface="Courier New" pitchFamily="49" charset="0"/>
              </a:rPr>
              <a:t>do...while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th-TH" sz="3200" b="0" dirty="0" smtClean="0"/>
              <a:t>เปรียบเทียบการทำงานของส่วนของโปรแกรมทั้งสองแบบ</a:t>
            </a:r>
            <a:endParaRPr lang="en-US" sz="4000" b="0" dirty="0" smtClean="0"/>
          </a:p>
        </p:txBody>
      </p:sp>
      <p:sp>
        <p:nvSpPr>
          <p:cNvPr id="7" name="ตัวแทนเนื้อหา 6"/>
          <p:cNvSpPr>
            <a:spLocks noGrp="1"/>
          </p:cNvSpPr>
          <p:nvPr>
            <p:ph idx="1"/>
          </p:nvPr>
        </p:nvSpPr>
        <p:spPr>
          <a:xfrm>
            <a:off x="1115616" y="2713112"/>
            <a:ext cx="2438400" cy="3108543"/>
          </a:xfrm>
          <a:ln>
            <a:solidFill>
              <a:schemeClr val="tx2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= 5</a:t>
            </a:r>
          </a:p>
          <a:p>
            <a:pPr marL="0" indent="0">
              <a:buNone/>
            </a:pPr>
            <a:r>
              <a:rPr lang="en-US" dirty="0" smtClean="0"/>
              <a:t>while </a:t>
            </a:r>
            <a:r>
              <a:rPr lang="en-US" dirty="0" smtClean="0"/>
              <a:t>(a&lt;5)</a:t>
            </a:r>
          </a:p>
          <a:p>
            <a:pPr marL="0" indent="0">
              <a:buNone/>
            </a:pPr>
            <a:r>
              <a:rPr lang="en-US" dirty="0" smtClean="0"/>
              <a:t>{    a=a+1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print a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</p:txBody>
      </p:sp>
      <p:sp>
        <p:nvSpPr>
          <p:cNvPr id="27" name="ตัวแทนเนื้อหา 6"/>
          <p:cNvSpPr txBox="1">
            <a:spLocks/>
          </p:cNvSpPr>
          <p:nvPr/>
        </p:nvSpPr>
        <p:spPr bwMode="auto">
          <a:xfrm>
            <a:off x="5078016" y="2636912"/>
            <a:ext cx="2438400" cy="3724096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571500" indent="-571500" algn="l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1028700" indent="-455613" algn="l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Ø"/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428750" indent="-398463" algn="l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828800" indent="-398463" algn="l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227263" indent="-396875" algn="l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684463" indent="-396875" algn="l" rtl="0" fontAlgn="base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3141663" indent="-396875" algn="l" rtl="0" fontAlgn="base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598863" indent="-396875" algn="l" rtl="0" fontAlgn="base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4056063" indent="-396875" algn="l" rtl="0" fontAlgn="base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b="0" kern="0" dirty="0" smtClean="0"/>
              <a:t>a = 5</a:t>
            </a:r>
          </a:p>
          <a:p>
            <a:pPr marL="0" indent="0">
              <a:buFont typeface="Wingdings" pitchFamily="2" charset="2"/>
              <a:buNone/>
            </a:pPr>
            <a:r>
              <a:rPr lang="en-US" b="0" kern="0" dirty="0" smtClean="0"/>
              <a:t>do</a:t>
            </a:r>
          </a:p>
          <a:p>
            <a:pPr marL="0" indent="0">
              <a:buFont typeface="Wingdings" pitchFamily="2" charset="2"/>
              <a:buNone/>
            </a:pPr>
            <a:r>
              <a:rPr lang="en-US" b="0" kern="0" dirty="0" smtClean="0"/>
              <a:t>{    a=a+1</a:t>
            </a:r>
          </a:p>
          <a:p>
            <a:pPr marL="0" indent="0">
              <a:buFont typeface="Wingdings" pitchFamily="2" charset="2"/>
              <a:buNone/>
            </a:pPr>
            <a:r>
              <a:rPr lang="en-US" b="0" kern="0" dirty="0" smtClean="0"/>
              <a:t>      print a</a:t>
            </a:r>
          </a:p>
          <a:p>
            <a:pPr marL="0" indent="0">
              <a:buNone/>
            </a:pPr>
            <a:r>
              <a:rPr lang="en-US" b="0" kern="0" dirty="0" smtClean="0"/>
              <a:t>}</a:t>
            </a:r>
            <a:r>
              <a:rPr lang="en-US" b="0" kern="0" dirty="0"/>
              <a:t> </a:t>
            </a:r>
            <a:r>
              <a:rPr lang="en-US" b="0" kern="0" dirty="0" smtClean="0"/>
              <a:t>while </a:t>
            </a:r>
            <a:r>
              <a:rPr lang="en-US" b="0" kern="0" dirty="0"/>
              <a:t>(a&lt;5)</a:t>
            </a:r>
          </a:p>
          <a:p>
            <a:pPr marL="0" indent="0">
              <a:buFont typeface="Wingdings" pitchFamily="2" charset="2"/>
              <a:buNone/>
            </a:pPr>
            <a:endParaRPr lang="en-US" b="0" kern="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505947" y="2060848"/>
            <a:ext cx="16979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โปรแกรมที่ </a:t>
            </a:r>
            <a:r>
              <a:rPr lang="en-US" b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endParaRPr lang="th-TH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4379" y="2060848"/>
            <a:ext cx="16979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โปรแกรมที่ </a:t>
            </a:r>
            <a:r>
              <a:rPr lang="en-US" b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endParaRPr lang="th-TH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3429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สรุป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8350" cy="3079750"/>
          </a:xfrm>
        </p:spPr>
        <p:txBody>
          <a:bodyPr/>
          <a:lstStyle/>
          <a:p>
            <a:pPr eaLnBrk="1" hangingPunct="1">
              <a:defRPr/>
            </a:pPr>
            <a:r>
              <a:rPr lang="th-TH" smtClean="0"/>
              <a:t>การเขียนโปรแกรมแบบวนซ้ำ</a:t>
            </a:r>
            <a:endParaRPr lang="en-US" smtClean="0"/>
          </a:p>
          <a:p>
            <a:pPr eaLnBrk="1" hangingPunct="1">
              <a:defRPr/>
            </a:pPr>
            <a:r>
              <a:rPr lang="th-TH" smtClean="0"/>
              <a:t>ลูปวนนับ</a:t>
            </a:r>
            <a:endParaRPr lang="en-US" smtClean="0"/>
          </a:p>
          <a:p>
            <a:pPr eaLnBrk="1" hangingPunct="1">
              <a:defRPr/>
            </a:pPr>
            <a:r>
              <a:rPr lang="th-TH" smtClean="0"/>
              <a:t>ลูปดักค่า</a:t>
            </a:r>
            <a:endParaRPr lang="en-US" smtClean="0"/>
          </a:p>
          <a:p>
            <a:pPr eaLnBrk="1" hangingPunct="1">
              <a:defRPr/>
            </a:pPr>
            <a:r>
              <a:rPr lang="th-TH" smtClean="0"/>
              <a:t>โครงสร้างลูปแบบ </a:t>
            </a: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" pitchFamily="49" charset="0"/>
              </a:rPr>
              <a:t>while</a:t>
            </a:r>
            <a:r>
              <a:rPr lang="en-US" sz="2800" smtClean="0"/>
              <a:t> </a:t>
            </a:r>
          </a:p>
          <a:p>
            <a:pPr eaLnBrk="1" hangingPunct="1">
              <a:defRPr/>
            </a:pPr>
            <a:r>
              <a:rPr lang="en-US" smtClean="0"/>
              <a:t> </a:t>
            </a:r>
            <a:r>
              <a:rPr lang="th-TH" smtClean="0"/>
              <a:t>โครงสร้างลูปแบบ </a:t>
            </a: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" pitchFamily="49" charset="0"/>
              </a:rPr>
              <a:t>do..while</a:t>
            </a:r>
            <a:endParaRPr lang="th-TH" sz="2800" b="1" smtClean="0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" pitchFamily="49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dirty="0" smtClean="0"/>
              <a:t>แบบฝึกหัด </a:t>
            </a:r>
            <a:r>
              <a:rPr lang="en-US" dirty="0" smtClean="0"/>
              <a:t>6.1</a:t>
            </a:r>
            <a:endParaRPr lang="th-TH" dirty="0" smtClean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8350" cy="4862870"/>
          </a:xfrm>
        </p:spPr>
        <p:txBody>
          <a:bodyPr/>
          <a:lstStyle/>
          <a:p>
            <a:pPr marL="762000" indent="-762000" eaLnBrk="1" hangingPunct="1">
              <a:buFont typeface="Wingdings" pitchFamily="2" charset="2"/>
              <a:buAutoNum type="arabicPeriod"/>
              <a:defRPr/>
            </a:pPr>
            <a:r>
              <a:rPr lang="th-TH" sz="3600" dirty="0" smtClean="0"/>
              <a:t>จงเขียนผังงานแสดงเลขคู่ที่อยู่ภายใน </a:t>
            </a:r>
            <a:r>
              <a:rPr lang="en-US" sz="3600" dirty="0" smtClean="0"/>
              <a:t>1-100 </a:t>
            </a:r>
            <a:r>
              <a:rPr lang="th-TH" sz="3600" dirty="0" smtClean="0"/>
              <a:t>ออกทางจอภาพโดยใช้โครงสร้างการวนซ้ำแบบ</a:t>
            </a:r>
            <a:r>
              <a:rPr lang="en-US" sz="3600" dirty="0" smtClean="0"/>
              <a:t> while</a:t>
            </a:r>
            <a:r>
              <a:rPr lang="en-US" sz="3600" dirty="0" smtClean="0">
                <a:latin typeface="Arial"/>
              </a:rPr>
              <a:t>…</a:t>
            </a:r>
            <a:r>
              <a:rPr lang="en-US" sz="3600" dirty="0" smtClean="0"/>
              <a:t>structure</a:t>
            </a:r>
            <a:endParaRPr lang="th-TH" sz="3600" dirty="0" smtClean="0"/>
          </a:p>
          <a:p>
            <a:pPr marL="762000" indent="-762000" eaLnBrk="1" hangingPunct="1">
              <a:buFont typeface="Wingdings" pitchFamily="2" charset="2"/>
              <a:buAutoNum type="arabicPeriod"/>
              <a:defRPr/>
            </a:pPr>
            <a:r>
              <a:rPr lang="th-TH" sz="3600" dirty="0" smtClean="0"/>
              <a:t>จงเขียนผังงานหาผลรวม และหาค่าเฉลี่ยของข้อมูลตัวเลขทศนิยมชุดหนึ่ง จำนวน </a:t>
            </a:r>
            <a:r>
              <a:rPr lang="en-US" sz="3600" dirty="0" smtClean="0"/>
              <a:t>100 </a:t>
            </a:r>
            <a:r>
              <a:rPr lang="th-TH" sz="3600" dirty="0" smtClean="0"/>
              <a:t>ตัว โดยใช้โครงสร้างการวนซ้ำแบบ</a:t>
            </a:r>
            <a:r>
              <a:rPr lang="en-US" sz="3600" dirty="0" smtClean="0"/>
              <a:t> while</a:t>
            </a:r>
            <a:r>
              <a:rPr lang="en-US" sz="3600" dirty="0" smtClean="0">
                <a:latin typeface="Arial"/>
              </a:rPr>
              <a:t>…</a:t>
            </a:r>
            <a:r>
              <a:rPr lang="en-US" sz="3600" dirty="0" smtClean="0"/>
              <a:t>structure</a:t>
            </a:r>
            <a:endParaRPr lang="th-TH" sz="3600" dirty="0" smtClean="0"/>
          </a:p>
          <a:p>
            <a:pPr marL="762000" indent="-762000" eaLnBrk="1" hangingPunct="1">
              <a:buFont typeface="Wingdings" pitchFamily="2" charset="2"/>
              <a:buAutoNum type="arabicPeriod"/>
              <a:defRPr/>
            </a:pPr>
            <a:r>
              <a:rPr lang="th-TH" sz="3600" dirty="0" smtClean="0"/>
              <a:t>จากโจทย์ข้อ </a:t>
            </a:r>
            <a:r>
              <a:rPr lang="en-US" sz="3600" dirty="0" smtClean="0"/>
              <a:t>2 </a:t>
            </a:r>
            <a:r>
              <a:rPr lang="th-TH" sz="3600" dirty="0" smtClean="0"/>
              <a:t>ให้เขียนด้วยโครงสร้างแบบ </a:t>
            </a:r>
            <a:r>
              <a:rPr lang="en-US" sz="3600" dirty="0" smtClean="0"/>
              <a:t>do/while</a:t>
            </a:r>
            <a:r>
              <a:rPr lang="en-US" sz="3600" dirty="0" smtClean="0">
                <a:latin typeface="Arial"/>
              </a:rPr>
              <a:t>…</a:t>
            </a:r>
            <a:r>
              <a:rPr lang="en-US" sz="3600" dirty="0" smtClean="0"/>
              <a:t>structure</a:t>
            </a:r>
            <a:endParaRPr lang="th-TH" sz="3600" dirty="0" smtClean="0"/>
          </a:p>
          <a:p>
            <a:pPr marL="762000" indent="-762000" eaLnBrk="1" hangingPunct="1">
              <a:buFont typeface="Wingdings" pitchFamily="2" charset="2"/>
              <a:buAutoNum type="arabicPeriod"/>
              <a:defRPr/>
            </a:pPr>
            <a:r>
              <a:rPr lang="th-TH" sz="3600" dirty="0" smtClean="0"/>
              <a:t>จากโจทย์ข้อ </a:t>
            </a:r>
            <a:r>
              <a:rPr lang="en-US" sz="3600" dirty="0" smtClean="0"/>
              <a:t>1 </a:t>
            </a:r>
            <a:r>
              <a:rPr lang="th-TH" sz="3600" dirty="0" smtClean="0"/>
              <a:t>แก้ไขโปรแกรมให้สามารถแสดงเลขคู่ได้ไม่จำกัดรอบ จนกว่าผู้ใช้จะกรอกตัวเลข </a:t>
            </a:r>
            <a:r>
              <a:rPr lang="en-US" sz="3600" dirty="0" smtClean="0"/>
              <a:t>-1</a:t>
            </a:r>
            <a:endParaRPr lang="th-TH" sz="3600" dirty="0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เนื้อหา</a:t>
            </a:r>
            <a:endParaRPr lang="en-US" smtClean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8350" cy="3079750"/>
          </a:xfrm>
        </p:spPr>
        <p:txBody>
          <a:bodyPr/>
          <a:lstStyle/>
          <a:p>
            <a:pPr eaLnBrk="1" hangingPunct="1">
              <a:defRPr/>
            </a:pPr>
            <a:r>
              <a:rPr lang="th-TH" smtClean="0"/>
              <a:t>ทบทวนการไหลของโปรแกรม</a:t>
            </a:r>
            <a:endParaRPr lang="en-US" smtClean="0"/>
          </a:p>
          <a:p>
            <a:pPr eaLnBrk="1" hangingPunct="1">
              <a:defRPr/>
            </a:pPr>
            <a:r>
              <a:rPr lang="th-TH" smtClean="0"/>
              <a:t>โปรแกรมที่ทำงานแบบวนซ้ำ</a:t>
            </a:r>
          </a:p>
          <a:p>
            <a:pPr eaLnBrk="1" hangingPunct="1">
              <a:defRPr/>
            </a:pPr>
            <a:r>
              <a:rPr lang="th-TH" smtClean="0"/>
              <a:t>ลูปแบบ </a:t>
            </a:r>
            <a:r>
              <a:rPr lang="en-US" smtClean="0"/>
              <a:t>while</a:t>
            </a:r>
          </a:p>
          <a:p>
            <a:pPr eaLnBrk="1" hangingPunct="1">
              <a:defRPr/>
            </a:pPr>
            <a:r>
              <a:rPr lang="th-TH" smtClean="0"/>
              <a:t>ลูปแบบ </a:t>
            </a:r>
            <a:r>
              <a:rPr lang="en-US" smtClean="0"/>
              <a:t>do..while</a:t>
            </a:r>
          </a:p>
          <a:p>
            <a:pPr eaLnBrk="1" hangingPunct="1">
              <a:defRPr/>
            </a:pPr>
            <a:r>
              <a:rPr lang="th-TH" smtClean="0"/>
              <a:t>ลูปแบบ</a:t>
            </a:r>
            <a:r>
              <a:rPr lang="en-US" smtClean="0"/>
              <a:t> For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12079" y="260648"/>
            <a:ext cx="8393113" cy="718658"/>
          </a:xfrm>
        </p:spPr>
        <p:txBody>
          <a:bodyPr/>
          <a:lstStyle/>
          <a:p>
            <a:pPr algn="ctr" eaLnBrk="1" hangingPunct="1"/>
            <a:r>
              <a:rPr lang="th-TH" sz="4400" dirty="0" smtClean="0"/>
              <a:t>สรุปรูปแบบ </a:t>
            </a:r>
            <a:r>
              <a:rPr lang="en-US" sz="4400" dirty="0" smtClean="0"/>
              <a:t>while </a:t>
            </a:r>
            <a:r>
              <a:rPr lang="th-TH" sz="4400" dirty="0" smtClean="0"/>
              <a:t>และ </a:t>
            </a:r>
            <a:r>
              <a:rPr lang="en-US" sz="4400" dirty="0" smtClean="0"/>
              <a:t>do .. while</a:t>
            </a:r>
            <a:endParaRPr lang="th-TH" sz="4400" dirty="0" smtClean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85487"/>
            <a:ext cx="4333876" cy="4475071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pPr marL="762000" indent="-762000" eaLnBrk="1" hangingPunct="1">
              <a:buNone/>
              <a:defRPr/>
            </a:pPr>
            <a:r>
              <a:rPr lang="th-TH" sz="3200" dirty="0" smtClean="0"/>
              <a:t>1.......</a:t>
            </a:r>
          </a:p>
          <a:p>
            <a:pPr marL="762000" indent="-762000" eaLnBrk="1" hangingPunct="1">
              <a:buNone/>
              <a:defRPr/>
            </a:pPr>
            <a:r>
              <a:rPr lang="th-TH" sz="3200" dirty="0" smtClean="0"/>
              <a:t>2......</a:t>
            </a:r>
          </a:p>
          <a:p>
            <a:pPr marL="762000" indent="-762000" eaLnBrk="1" hangingPunct="1">
              <a:buNone/>
              <a:defRPr/>
            </a:pPr>
            <a:r>
              <a:rPr lang="th-TH" sz="3200" dirty="0" smtClean="0"/>
              <a:t>3. ตรวจสอบว่า </a:t>
            </a:r>
            <a:r>
              <a:rPr lang="en-US" sz="3200" dirty="0" smtClean="0"/>
              <a:t>a &lt;= 10 </a:t>
            </a:r>
            <a:r>
              <a:rPr lang="th-TH" sz="3200" dirty="0" smtClean="0"/>
              <a:t>ใช่หรือไม่</a:t>
            </a:r>
          </a:p>
          <a:p>
            <a:pPr marL="762000" indent="-762000" eaLnBrk="1" hangingPunct="1">
              <a:buNone/>
              <a:defRPr/>
            </a:pPr>
            <a:r>
              <a:rPr lang="th-TH" sz="3200" dirty="0" smtClean="0"/>
              <a:t>	- ใช่ </a:t>
            </a:r>
          </a:p>
          <a:p>
            <a:pPr marL="762000" indent="-762000" eaLnBrk="1" hangingPunct="1">
              <a:buNone/>
              <a:defRPr/>
            </a:pPr>
            <a:r>
              <a:rPr lang="th-TH" sz="3200" dirty="0" smtClean="0"/>
              <a:t>			- ทำ คำสั่งนี้... </a:t>
            </a:r>
          </a:p>
          <a:p>
            <a:pPr marL="762000" indent="-762000" eaLnBrk="1" hangingPunct="1">
              <a:buNone/>
              <a:defRPr/>
            </a:pPr>
            <a:r>
              <a:rPr lang="th-TH" sz="3200" dirty="0" smtClean="0"/>
              <a:t>			- วนกลับไปทำข้อ 3</a:t>
            </a:r>
          </a:p>
          <a:p>
            <a:pPr marL="762000" indent="-762000" eaLnBrk="1" hangingPunct="1">
              <a:buNone/>
              <a:defRPr/>
            </a:pPr>
            <a:r>
              <a:rPr lang="th-TH" sz="3200" dirty="0" smtClean="0"/>
              <a:t>	- ไม่ใช่ ทำข้อ 4...</a:t>
            </a:r>
          </a:p>
          <a:p>
            <a:pPr marL="762000" indent="-762000" eaLnBrk="1" hangingPunct="1">
              <a:buNone/>
              <a:defRPr/>
            </a:pPr>
            <a:r>
              <a:rPr lang="th-TH" sz="3200" dirty="0" smtClean="0"/>
              <a:t>4. ...</a:t>
            </a:r>
          </a:p>
          <a:p>
            <a:pPr marL="762000" indent="-762000" eaLnBrk="1" hangingPunct="1">
              <a:buNone/>
              <a:defRPr/>
            </a:pPr>
            <a:endParaRPr lang="th-TH" sz="32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08636" y="1690233"/>
            <a:ext cx="4333876" cy="4475071"/>
          </a:xfrm>
          <a:prstGeom prst="rect">
            <a:avLst/>
          </a:prstGeom>
          <a:noFill/>
          <a:ln w="952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762000" marR="0" lvl="0" indent="-762000" algn="l" defTabSz="914400" rtl="0" eaLnBrk="1" fontAlgn="base" latinLnBrk="0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th-TH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1.......</a:t>
            </a:r>
          </a:p>
          <a:p>
            <a:pPr marL="762000" marR="0" lvl="0" indent="-762000" algn="l" defTabSz="914400" rtl="0" eaLnBrk="1" fontAlgn="base" latinLnBrk="0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th-TH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2......</a:t>
            </a:r>
          </a:p>
          <a:p>
            <a:pPr marL="762000" marR="0" lvl="0" indent="-762000" algn="l" defTabSz="914400" rtl="0" eaLnBrk="1" fontAlgn="base" latinLnBrk="0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th-TH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3. ทำ คำสั่งนี้... </a:t>
            </a:r>
          </a:p>
          <a:p>
            <a:pPr marL="762000" indent="-762000">
              <a:lnSpc>
                <a:spcPct val="90000"/>
              </a:lnSpc>
              <a:spcBef>
                <a:spcPct val="10000"/>
              </a:spcBef>
              <a:buClr>
                <a:schemeClr val="tx2"/>
              </a:buClr>
              <a:buSzPct val="75000"/>
              <a:defRPr/>
            </a:pPr>
            <a:r>
              <a:rPr lang="th-TH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4. ตรวจสอบว่า </a:t>
            </a:r>
            <a:r>
              <a:rPr lang="en-US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 &lt;= 10 </a:t>
            </a:r>
            <a:r>
              <a:rPr lang="th-TH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ใช่หรือไม่</a:t>
            </a:r>
          </a:p>
          <a:p>
            <a:pPr marL="762000" indent="-762000">
              <a:lnSpc>
                <a:spcPct val="90000"/>
              </a:lnSpc>
              <a:spcBef>
                <a:spcPct val="10000"/>
              </a:spcBef>
              <a:buClr>
                <a:schemeClr val="tx2"/>
              </a:buClr>
              <a:buSzPct val="75000"/>
              <a:defRPr/>
            </a:pPr>
            <a:r>
              <a:rPr lang="th-TH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	- ใช่ วนกลับไปทำข้อ 3 ... </a:t>
            </a:r>
          </a:p>
          <a:p>
            <a:pPr marL="762000" indent="-762000">
              <a:lnSpc>
                <a:spcPct val="90000"/>
              </a:lnSpc>
              <a:spcBef>
                <a:spcPct val="10000"/>
              </a:spcBef>
              <a:buClr>
                <a:schemeClr val="tx2"/>
              </a:buClr>
              <a:buSzPct val="75000"/>
              <a:defRPr/>
            </a:pPr>
            <a:r>
              <a:rPr lang="th-TH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	- ไม่ใช่ ทำข้อ 5</a:t>
            </a:r>
          </a:p>
          <a:p>
            <a:pPr marL="762000" indent="-762000">
              <a:lnSpc>
                <a:spcPct val="90000"/>
              </a:lnSpc>
              <a:spcBef>
                <a:spcPct val="10000"/>
              </a:spcBef>
              <a:buClr>
                <a:schemeClr val="tx2"/>
              </a:buClr>
              <a:buSzPct val="75000"/>
              <a:defRPr/>
            </a:pPr>
            <a:r>
              <a:rPr lang="th-TH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5. .....</a:t>
            </a:r>
            <a:endParaRPr kumimoji="0" lang="th-TH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762000" marR="0" lvl="0" indent="-762000" algn="l" defTabSz="914400" rtl="0" eaLnBrk="1" fontAlgn="base" latinLnBrk="0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th-TH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762000" marR="0" lvl="0" indent="-762000" algn="l" defTabSz="914400" rtl="0" eaLnBrk="1" fontAlgn="base" latinLnBrk="0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th-TH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27359" y="1052736"/>
            <a:ext cx="8393113" cy="7186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latin typeface="EucrosiaUPC" pitchFamily="18" charset="-34"/>
                <a:cs typeface="EucrosiaUPC" pitchFamily="18" charset="-34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latin typeface="EucrosiaUPC" pitchFamily="18" charset="-34"/>
                <a:cs typeface="EucrosiaUPC" pitchFamily="18" charset="-34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latin typeface="EucrosiaUPC" pitchFamily="18" charset="-34"/>
                <a:cs typeface="EucrosiaUPC" pitchFamily="18" charset="-34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latin typeface="EucrosiaUPC" pitchFamily="18" charset="-34"/>
                <a:cs typeface="EucrosiaUPC" pitchFamily="18" charset="-34"/>
              </a:defRPr>
            </a:lvl5pPr>
            <a:lvl6pPr marL="457200" algn="l" rtl="0" fontAlgn="base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latin typeface="EucrosiaUPC" pitchFamily="18" charset="-34"/>
                <a:cs typeface="EucrosiaUPC" pitchFamily="18" charset="-34"/>
              </a:defRPr>
            </a:lvl6pPr>
            <a:lvl7pPr marL="914400" algn="l" rtl="0" fontAlgn="base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latin typeface="EucrosiaUPC" pitchFamily="18" charset="-34"/>
                <a:cs typeface="EucrosiaUPC" pitchFamily="18" charset="-34"/>
              </a:defRPr>
            </a:lvl7pPr>
            <a:lvl8pPr marL="1371600" algn="l" rtl="0" fontAlgn="base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latin typeface="EucrosiaUPC" pitchFamily="18" charset="-34"/>
                <a:cs typeface="EucrosiaUPC" pitchFamily="18" charset="-34"/>
              </a:defRPr>
            </a:lvl8pPr>
            <a:lvl9pPr marL="1828800" algn="l" rtl="0" fontAlgn="base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latin typeface="EucrosiaUPC" pitchFamily="18" charset="-34"/>
                <a:cs typeface="EucrosiaUPC" pitchFamily="18" charset="-34"/>
              </a:defRPr>
            </a:lvl9pPr>
          </a:lstStyle>
          <a:p>
            <a:pPr algn="ctr" eaLnBrk="1" hangingPunct="1"/>
            <a:r>
              <a:rPr lang="en-US" sz="4400" kern="0" dirty="0" smtClean="0"/>
              <a:t>while                           do .. while</a:t>
            </a:r>
            <a:endParaRPr lang="th-TH" sz="4400" kern="0" dirty="0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88913"/>
            <a:ext cx="8393113" cy="991041"/>
          </a:xfrm>
        </p:spPr>
        <p:txBody>
          <a:bodyPr/>
          <a:lstStyle/>
          <a:p>
            <a:pPr eaLnBrk="1" hangingPunct="1"/>
            <a:r>
              <a:rPr lang="th-TH" sz="3200" dirty="0" smtClean="0"/>
              <a:t>จงเขียนผังงานหาผลรวม และหาค่าเฉลี่ยของข้อมูลตัวเลขทศนิยมชุดหนึ่ง จำนวน </a:t>
            </a:r>
            <a:r>
              <a:rPr lang="en-US" sz="3200" dirty="0" smtClean="0"/>
              <a:t>100 </a:t>
            </a:r>
            <a:r>
              <a:rPr lang="th-TH" sz="3200" dirty="0" smtClean="0"/>
              <a:t>ตัว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5914"/>
            <a:ext cx="3333744" cy="4487382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pPr marL="762000" indent="-762000" eaLnBrk="1" hangingPunct="1">
              <a:buNone/>
              <a:defRPr/>
            </a:pPr>
            <a:r>
              <a:rPr lang="th-TH" sz="2400" dirty="0" smtClean="0"/>
              <a:t>1. กำหนดให้ </a:t>
            </a:r>
            <a:r>
              <a:rPr lang="en-US" sz="2400" dirty="0" err="1" smtClean="0"/>
              <a:t>i</a:t>
            </a:r>
            <a:r>
              <a:rPr lang="en-US" sz="2400" dirty="0" smtClean="0"/>
              <a:t> = 1</a:t>
            </a:r>
            <a:r>
              <a:rPr lang="en-US" sz="2400" smtClean="0"/>
              <a:t>, sum = 0</a:t>
            </a:r>
            <a:endParaRPr lang="th-TH" sz="2400" dirty="0" smtClean="0"/>
          </a:p>
          <a:p>
            <a:pPr marL="762000" indent="-762000" eaLnBrk="1" hangingPunct="1">
              <a:buNone/>
              <a:defRPr/>
            </a:pPr>
            <a:r>
              <a:rPr lang="th-TH" sz="2400" dirty="0" smtClean="0"/>
              <a:t>2. ตรวจสอบ </a:t>
            </a:r>
            <a:r>
              <a:rPr lang="en-US" sz="2400" dirty="0" err="1" smtClean="0"/>
              <a:t>i</a:t>
            </a:r>
            <a:r>
              <a:rPr lang="en-US" sz="2400" dirty="0" smtClean="0"/>
              <a:t> &lt;= 100 </a:t>
            </a:r>
            <a:r>
              <a:rPr lang="th-TH" sz="2400" dirty="0" smtClean="0"/>
              <a:t>ใช่หรือไม่</a:t>
            </a:r>
          </a:p>
          <a:p>
            <a:pPr marL="762000" indent="-762000" eaLnBrk="1" hangingPunct="1">
              <a:buNone/>
              <a:defRPr/>
            </a:pPr>
            <a:r>
              <a:rPr lang="th-TH" sz="2400" dirty="0" smtClean="0"/>
              <a:t>      - ใช่ </a:t>
            </a:r>
          </a:p>
          <a:p>
            <a:pPr marL="762000" indent="-762000" eaLnBrk="1" hangingPunct="1">
              <a:buNone/>
              <a:defRPr/>
            </a:pPr>
            <a:r>
              <a:rPr lang="th-TH" sz="2400" dirty="0" smtClean="0"/>
              <a:t>	- รับค่าตัวเลขเก็บใน </a:t>
            </a:r>
            <a:r>
              <a:rPr lang="en-US" sz="2400" dirty="0" smtClean="0"/>
              <a:t>n</a:t>
            </a:r>
          </a:p>
          <a:p>
            <a:pPr marL="762000" indent="-762000" eaLnBrk="1" hangingPunct="1">
              <a:buNone/>
              <a:defRPr/>
            </a:pPr>
            <a:r>
              <a:rPr lang="en-US" sz="2400" dirty="0" smtClean="0"/>
              <a:t>	- sum = </a:t>
            </a:r>
            <a:r>
              <a:rPr lang="en-US" sz="2400" dirty="0" err="1" smtClean="0"/>
              <a:t>sum+n</a:t>
            </a:r>
            <a:endParaRPr lang="en-US" sz="2400" dirty="0" smtClean="0"/>
          </a:p>
          <a:p>
            <a:pPr marL="762000" indent="-762000" eaLnBrk="1" hangingPunct="1">
              <a:buNone/>
              <a:defRPr/>
            </a:pPr>
            <a:r>
              <a:rPr lang="en-US" sz="2400" dirty="0" smtClean="0"/>
              <a:t>	- </a:t>
            </a:r>
            <a:r>
              <a:rPr lang="en-US" sz="2400" dirty="0" err="1" smtClean="0"/>
              <a:t>i</a:t>
            </a:r>
            <a:r>
              <a:rPr lang="en-US" sz="2400" dirty="0" smtClean="0"/>
              <a:t> = i+1</a:t>
            </a:r>
          </a:p>
          <a:p>
            <a:pPr marL="762000" indent="-762000" eaLnBrk="1" hangingPunct="1">
              <a:buNone/>
              <a:defRPr/>
            </a:pPr>
            <a:r>
              <a:rPr lang="en-US" sz="2400" dirty="0" smtClean="0"/>
              <a:t>	- </a:t>
            </a:r>
            <a:r>
              <a:rPr lang="th-TH" sz="2400" dirty="0" smtClean="0"/>
              <a:t>วนกลับไปทำข้อ 2</a:t>
            </a:r>
          </a:p>
          <a:p>
            <a:pPr marL="762000" indent="-762000" eaLnBrk="1" hangingPunct="1">
              <a:buNone/>
              <a:defRPr/>
            </a:pPr>
            <a:r>
              <a:rPr lang="th-TH" sz="2400" dirty="0" smtClean="0"/>
              <a:t>       - ไม่ใช่ ทำข้อ 3</a:t>
            </a:r>
          </a:p>
          <a:p>
            <a:pPr marL="762000" indent="-762000" eaLnBrk="1" hangingPunct="1">
              <a:buNone/>
              <a:defRPr/>
            </a:pPr>
            <a:r>
              <a:rPr lang="th-TH" sz="2400" dirty="0" smtClean="0"/>
              <a:t>3. </a:t>
            </a:r>
            <a:r>
              <a:rPr lang="en-US" sz="2400" dirty="0" err="1" smtClean="0"/>
              <a:t>avg</a:t>
            </a:r>
            <a:r>
              <a:rPr lang="en-US" sz="2400" dirty="0" smtClean="0"/>
              <a:t> = sum/100</a:t>
            </a:r>
          </a:p>
          <a:p>
            <a:pPr marL="762000" indent="-762000" eaLnBrk="1" hangingPunct="1">
              <a:buNone/>
              <a:defRPr/>
            </a:pPr>
            <a:r>
              <a:rPr lang="en-US" sz="2400" dirty="0" smtClean="0"/>
              <a:t>4. </a:t>
            </a:r>
            <a:r>
              <a:rPr lang="th-TH" sz="2400" dirty="0" smtClean="0"/>
              <a:t>แสดงค่า </a:t>
            </a:r>
            <a:r>
              <a:rPr lang="en-US" sz="2400" dirty="0" smtClean="0"/>
              <a:t>sum</a:t>
            </a:r>
          </a:p>
          <a:p>
            <a:pPr marL="762000" indent="-762000" eaLnBrk="1" hangingPunct="1">
              <a:buNone/>
              <a:defRPr/>
            </a:pPr>
            <a:r>
              <a:rPr lang="en-US" sz="2400" dirty="0" smtClean="0"/>
              <a:t>5. </a:t>
            </a:r>
            <a:r>
              <a:rPr lang="th-TH" sz="2400" dirty="0" smtClean="0"/>
              <a:t>แสดงค่า </a:t>
            </a:r>
            <a:r>
              <a:rPr lang="en-US" sz="2400" dirty="0" err="1" smtClean="0"/>
              <a:t>avg</a:t>
            </a:r>
            <a:endParaRPr lang="th-TH" sz="2400" dirty="0" smtClean="0"/>
          </a:p>
          <a:p>
            <a:pPr marL="762000" indent="-762000" eaLnBrk="1" hangingPunct="1">
              <a:buNone/>
              <a:defRPr/>
            </a:pPr>
            <a:endParaRPr lang="th-TH" sz="2400" dirty="0" smtClean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86248" y="785794"/>
            <a:ext cx="3886200" cy="6072206"/>
          </a:xfrm>
          <a:prstGeom prst="rect">
            <a:avLst/>
          </a:prstGeom>
          <a:gradFill rotWithShape="1">
            <a:gsLst>
              <a:gs pos="0">
                <a:srgbClr val="339933">
                  <a:gamma/>
                  <a:shade val="46275"/>
                  <a:invGamma/>
                </a:srgbClr>
              </a:gs>
              <a:gs pos="100000">
                <a:srgbClr val="339933"/>
              </a:gs>
            </a:gsLst>
            <a:lin ang="5400000" scaled="1"/>
          </a:gradFill>
          <a:ln w="38100" algn="ctr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5505448" y="2462194"/>
            <a:ext cx="1371600" cy="685800"/>
          </a:xfrm>
          <a:prstGeom prst="flowChartDecision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i="1" dirty="0" err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6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 </a:t>
            </a:r>
            <a:r>
              <a:rPr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100</a:t>
            </a:r>
            <a:endParaRPr lang="en-US" sz="1600" i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5622923" y="3116244"/>
            <a:ext cx="568325" cy="412750"/>
            <a:chOff x="2426" y="2140"/>
            <a:chExt cx="358" cy="260"/>
          </a:xfrm>
        </p:grpSpPr>
        <p:sp>
          <p:nvSpPr>
            <p:cNvPr id="34" name="Text Box 11"/>
            <p:cNvSpPr txBox="1">
              <a:spLocks noChangeArrowheads="1"/>
            </p:cNvSpPr>
            <p:nvPr/>
          </p:nvSpPr>
          <p:spPr bwMode="auto">
            <a:xfrm>
              <a:off x="2426" y="2140"/>
              <a:ext cx="35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true</a:t>
              </a:r>
            </a:p>
          </p:txBody>
        </p:sp>
        <p:cxnSp>
          <p:nvCxnSpPr>
            <p:cNvPr id="35" name="AutoShape 16"/>
            <p:cNvCxnSpPr>
              <a:cxnSpLocks noChangeShapeType="1"/>
              <a:stCxn id="7" idx="2"/>
            </p:cNvCxnSpPr>
            <p:nvPr/>
          </p:nvCxnSpPr>
          <p:spPr bwMode="auto">
            <a:xfrm>
              <a:off x="2784" y="2160"/>
              <a:ext cx="0" cy="24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cxnSp>
        <p:nvCxnSpPr>
          <p:cNvPr id="9" name="AutoShape 19"/>
          <p:cNvCxnSpPr>
            <a:cxnSpLocks noChangeShapeType="1"/>
            <a:stCxn id="10" idx="1"/>
            <a:endCxn id="22" idx="2"/>
          </p:cNvCxnSpPr>
          <p:nvPr/>
        </p:nvCxnSpPr>
        <p:spPr bwMode="auto">
          <a:xfrm rot="10800000" flipH="1">
            <a:off x="5124448" y="2157394"/>
            <a:ext cx="990600" cy="2590800"/>
          </a:xfrm>
          <a:prstGeom prst="bentConnector3">
            <a:avLst>
              <a:gd name="adj1" fmla="val -23079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stealth" w="med" len="lg"/>
          </a:ln>
        </p:spPr>
      </p:cxnSp>
      <p:sp>
        <p:nvSpPr>
          <p:cNvPr id="10" name="AutoShape 22"/>
          <p:cNvSpPr>
            <a:spLocks noChangeArrowheads="1"/>
          </p:cNvSpPr>
          <p:nvPr/>
        </p:nvSpPr>
        <p:spPr bwMode="auto">
          <a:xfrm>
            <a:off x="5124448" y="4595794"/>
            <a:ext cx="2133600" cy="304800"/>
          </a:xfrm>
          <a:prstGeom prst="flowChartProcess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Increment </a:t>
            </a:r>
            <a:r>
              <a:rPr lang="en-US" sz="1600" i="1" dirty="0" err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6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by 1</a:t>
            </a:r>
            <a:endParaRPr lang="en-US" sz="1600" i="1" baseline="-2500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35"/>
          <p:cNvGrpSpPr>
            <a:grpSpLocks/>
          </p:cNvGrpSpPr>
          <p:nvPr/>
        </p:nvGrpSpPr>
        <p:grpSpPr bwMode="auto">
          <a:xfrm>
            <a:off x="5124448" y="4062394"/>
            <a:ext cx="2133600" cy="533400"/>
            <a:chOff x="2112" y="2736"/>
            <a:chExt cx="1344" cy="336"/>
          </a:xfrm>
        </p:grpSpPr>
        <p:sp>
          <p:nvSpPr>
            <p:cNvPr id="32" name="AutoShape 17"/>
            <p:cNvSpPr>
              <a:spLocks noChangeArrowheads="1"/>
            </p:cNvSpPr>
            <p:nvPr/>
          </p:nvSpPr>
          <p:spPr bwMode="auto">
            <a:xfrm>
              <a:off x="2112" y="2736"/>
              <a:ext cx="1344" cy="192"/>
            </a:xfrm>
            <a:prstGeom prst="flowChartProcess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Increment </a:t>
              </a:r>
              <a:r>
                <a:rPr lang="en-US" sz="1600" i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sum</a:t>
              </a:r>
              <a:r>
                <a:rPr lang="en-US" sz="16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 by </a:t>
              </a:r>
              <a:r>
                <a:rPr lang="en-US" sz="1600" i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n</a:t>
              </a:r>
            </a:p>
          </p:txBody>
        </p:sp>
        <p:cxnSp>
          <p:nvCxnSpPr>
            <p:cNvPr id="33" name="AutoShape 25"/>
            <p:cNvCxnSpPr>
              <a:cxnSpLocks noChangeShapeType="1"/>
              <a:stCxn id="32" idx="2"/>
              <a:endCxn id="10" idx="0"/>
            </p:cNvCxnSpPr>
            <p:nvPr/>
          </p:nvCxnSpPr>
          <p:spPr bwMode="auto">
            <a:xfrm>
              <a:off x="2784" y="2928"/>
              <a:ext cx="0" cy="1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grpSp>
        <p:nvGrpSpPr>
          <p:cNvPr id="12" name="Group 33"/>
          <p:cNvGrpSpPr>
            <a:grpSpLocks/>
          </p:cNvGrpSpPr>
          <p:nvPr/>
        </p:nvGrpSpPr>
        <p:grpSpPr bwMode="auto">
          <a:xfrm>
            <a:off x="6877048" y="2307729"/>
            <a:ext cx="647700" cy="3126470"/>
            <a:chOff x="3216" y="1697"/>
            <a:chExt cx="330" cy="1950"/>
          </a:xfrm>
        </p:grpSpPr>
        <p:sp>
          <p:nvSpPr>
            <p:cNvPr id="30" name="Text Box 12"/>
            <p:cNvSpPr txBox="1">
              <a:spLocks noChangeArrowheads="1"/>
            </p:cNvSpPr>
            <p:nvPr/>
          </p:nvSpPr>
          <p:spPr bwMode="auto">
            <a:xfrm>
              <a:off x="3216" y="1697"/>
              <a:ext cx="33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false</a:t>
              </a:r>
            </a:p>
          </p:txBody>
        </p:sp>
        <p:cxnSp>
          <p:nvCxnSpPr>
            <p:cNvPr id="31" name="AutoShape 20"/>
            <p:cNvCxnSpPr>
              <a:cxnSpLocks noChangeShapeType="1"/>
            </p:cNvCxnSpPr>
            <p:nvPr/>
          </p:nvCxnSpPr>
          <p:spPr bwMode="auto">
            <a:xfrm>
              <a:off x="3216" y="1991"/>
              <a:ext cx="240" cy="1656"/>
            </a:xfrm>
            <a:prstGeom prst="bentConnector3">
              <a:avLst>
                <a:gd name="adj1" fmla="val 160000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</p:spPr>
        </p:cxnSp>
      </p:grpSp>
      <p:grpSp>
        <p:nvGrpSpPr>
          <p:cNvPr id="13" name="Group 36"/>
          <p:cNvGrpSpPr>
            <a:grpSpLocks/>
          </p:cNvGrpSpPr>
          <p:nvPr/>
        </p:nvGrpSpPr>
        <p:grpSpPr bwMode="auto">
          <a:xfrm>
            <a:off x="5657848" y="6038872"/>
            <a:ext cx="1066800" cy="533400"/>
            <a:chOff x="2448" y="3696"/>
            <a:chExt cx="672" cy="336"/>
          </a:xfrm>
        </p:grpSpPr>
        <p:sp>
          <p:nvSpPr>
            <p:cNvPr id="28" name="AutoShape 6"/>
            <p:cNvSpPr>
              <a:spLocks noChangeArrowheads="1"/>
            </p:cNvSpPr>
            <p:nvPr/>
          </p:nvSpPr>
          <p:spPr bwMode="auto">
            <a:xfrm>
              <a:off x="2448" y="3840"/>
              <a:ext cx="672" cy="192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END</a:t>
              </a:r>
            </a:p>
          </p:txBody>
        </p:sp>
        <p:cxnSp>
          <p:nvCxnSpPr>
            <p:cNvPr id="29" name="AutoShape 26"/>
            <p:cNvCxnSpPr>
              <a:cxnSpLocks noChangeShapeType="1"/>
              <a:endCxn id="28" idx="0"/>
            </p:cNvCxnSpPr>
            <p:nvPr/>
          </p:nvCxnSpPr>
          <p:spPr bwMode="auto">
            <a:xfrm>
              <a:off x="2784" y="3696"/>
              <a:ext cx="0" cy="1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grpSp>
        <p:nvGrpSpPr>
          <p:cNvPr id="14" name="Group 30"/>
          <p:cNvGrpSpPr>
            <a:grpSpLocks/>
          </p:cNvGrpSpPr>
          <p:nvPr/>
        </p:nvGrpSpPr>
        <p:grpSpPr bwMode="auto">
          <a:xfrm>
            <a:off x="5657848" y="938194"/>
            <a:ext cx="1066800" cy="533400"/>
            <a:chOff x="2448" y="768"/>
            <a:chExt cx="672" cy="336"/>
          </a:xfrm>
        </p:grpSpPr>
        <p:sp>
          <p:nvSpPr>
            <p:cNvPr id="26" name="AutoShape 5"/>
            <p:cNvSpPr>
              <a:spLocks noChangeArrowheads="1"/>
            </p:cNvSpPr>
            <p:nvPr/>
          </p:nvSpPr>
          <p:spPr bwMode="auto">
            <a:xfrm>
              <a:off x="2448" y="768"/>
              <a:ext cx="672" cy="192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START</a:t>
              </a:r>
            </a:p>
          </p:txBody>
        </p:sp>
        <p:cxnSp>
          <p:nvCxnSpPr>
            <p:cNvPr id="27" name="AutoShape 27"/>
            <p:cNvCxnSpPr>
              <a:cxnSpLocks noChangeShapeType="1"/>
              <a:stCxn id="26" idx="2"/>
              <a:endCxn id="24" idx="0"/>
            </p:cNvCxnSpPr>
            <p:nvPr/>
          </p:nvCxnSpPr>
          <p:spPr bwMode="auto">
            <a:xfrm>
              <a:off x="2784" y="960"/>
              <a:ext cx="0" cy="1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grpSp>
        <p:nvGrpSpPr>
          <p:cNvPr id="15" name="Group 31"/>
          <p:cNvGrpSpPr>
            <a:grpSpLocks/>
          </p:cNvGrpSpPr>
          <p:nvPr/>
        </p:nvGrpSpPr>
        <p:grpSpPr bwMode="auto">
          <a:xfrm>
            <a:off x="5124448" y="1471594"/>
            <a:ext cx="2133600" cy="990600"/>
            <a:chOff x="2112" y="1104"/>
            <a:chExt cx="1344" cy="624"/>
          </a:xfrm>
        </p:grpSpPr>
        <p:sp>
          <p:nvSpPr>
            <p:cNvPr id="22" name="AutoShape 14"/>
            <p:cNvSpPr>
              <a:spLocks noChangeArrowheads="1"/>
            </p:cNvSpPr>
            <p:nvPr/>
          </p:nvSpPr>
          <p:spPr bwMode="auto">
            <a:xfrm>
              <a:off x="2736" y="1488"/>
              <a:ext cx="96" cy="96"/>
            </a:xfrm>
            <a:prstGeom prst="flowChartConnec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3" name="AutoShape 15"/>
            <p:cNvCxnSpPr>
              <a:cxnSpLocks noChangeShapeType="1"/>
              <a:stCxn id="22" idx="4"/>
              <a:endCxn id="7" idx="0"/>
            </p:cNvCxnSpPr>
            <p:nvPr/>
          </p:nvCxnSpPr>
          <p:spPr bwMode="auto">
            <a:xfrm>
              <a:off x="2784" y="1584"/>
              <a:ext cx="0" cy="1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sp>
          <p:nvSpPr>
            <p:cNvPr id="24" name="AutoShape 28"/>
            <p:cNvSpPr>
              <a:spLocks noChangeArrowheads="1"/>
            </p:cNvSpPr>
            <p:nvPr/>
          </p:nvSpPr>
          <p:spPr bwMode="auto">
            <a:xfrm>
              <a:off x="2112" y="1104"/>
              <a:ext cx="1344" cy="192"/>
            </a:xfrm>
            <a:prstGeom prst="flowChartProcess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Let </a:t>
              </a:r>
              <a:r>
                <a:rPr lang="en-US" sz="1600" i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sum</a:t>
              </a:r>
              <a:r>
                <a:rPr lang="en-US" sz="16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 = 0 and </a:t>
              </a:r>
              <a:r>
                <a:rPr lang="en-US" sz="1600" i="1" dirty="0" err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sz="16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 = 1</a:t>
              </a:r>
              <a:endParaRPr lang="en-US" sz="1600" i="1" baseline="-250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5" name="AutoShape 29"/>
            <p:cNvCxnSpPr>
              <a:cxnSpLocks noChangeShapeType="1"/>
              <a:stCxn id="24" idx="2"/>
              <a:endCxn id="22" idx="0"/>
            </p:cNvCxnSpPr>
            <p:nvPr/>
          </p:nvCxnSpPr>
          <p:spPr bwMode="auto">
            <a:xfrm>
              <a:off x="2784" y="1296"/>
              <a:ext cx="0" cy="19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sp>
        <p:nvSpPr>
          <p:cNvPr id="16" name="AutoShape 37"/>
          <p:cNvSpPr>
            <a:spLocks noChangeArrowheads="1"/>
          </p:cNvSpPr>
          <p:nvPr/>
        </p:nvSpPr>
        <p:spPr bwMode="auto">
          <a:xfrm>
            <a:off x="5276848" y="3452794"/>
            <a:ext cx="1905000" cy="457200"/>
          </a:xfrm>
          <a:prstGeom prst="flowChartInputOutpu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" name="Group 43"/>
          <p:cNvGrpSpPr>
            <a:grpSpLocks/>
          </p:cNvGrpSpPr>
          <p:nvPr/>
        </p:nvGrpSpPr>
        <p:grpSpPr bwMode="auto">
          <a:xfrm>
            <a:off x="5429248" y="3506769"/>
            <a:ext cx="1447800" cy="555625"/>
            <a:chOff x="2304" y="2386"/>
            <a:chExt cx="912" cy="350"/>
          </a:xfrm>
        </p:grpSpPr>
        <p:sp>
          <p:nvSpPr>
            <p:cNvPr id="20" name="AutoShape 38"/>
            <p:cNvSpPr>
              <a:spLocks noChangeArrowheads="1"/>
            </p:cNvSpPr>
            <p:nvPr/>
          </p:nvSpPr>
          <p:spPr bwMode="auto">
            <a:xfrm>
              <a:off x="2304" y="2386"/>
              <a:ext cx="912" cy="206"/>
            </a:xfrm>
            <a:prstGeom prst="parallelogram">
              <a:avLst>
                <a:gd name="adj" fmla="val 110680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600" i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n</a:t>
              </a:r>
              <a:endParaRPr lang="th-TH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" name="Line 42"/>
            <p:cNvSpPr>
              <a:spLocks noChangeShapeType="1"/>
            </p:cNvSpPr>
            <p:nvPr/>
          </p:nvSpPr>
          <p:spPr bwMode="auto">
            <a:xfrm>
              <a:off x="2784" y="259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8" name="AutoShape 45"/>
          <p:cNvSpPr>
            <a:spLocks noChangeArrowheads="1"/>
          </p:cNvSpPr>
          <p:nvPr/>
        </p:nvSpPr>
        <p:spPr bwMode="auto">
          <a:xfrm>
            <a:off x="5048248" y="5654697"/>
            <a:ext cx="2514600" cy="403225"/>
          </a:xfrm>
          <a:prstGeom prst="parallelogram">
            <a:avLst>
              <a:gd name="adj" fmla="val 155906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sum, </a:t>
            </a:r>
            <a:r>
              <a:rPr lang="en-US" sz="1600" i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avg</a:t>
            </a:r>
            <a:endParaRPr lang="th-TH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Line 46"/>
          <p:cNvSpPr>
            <a:spLocks noChangeShapeType="1"/>
          </p:cNvSpPr>
          <p:nvPr/>
        </p:nvSpPr>
        <p:spPr bwMode="auto">
          <a:xfrm>
            <a:off x="6191248" y="6038872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AutoShape 22"/>
          <p:cNvSpPr>
            <a:spLocks noChangeArrowheads="1"/>
          </p:cNvSpPr>
          <p:nvPr/>
        </p:nvSpPr>
        <p:spPr bwMode="auto">
          <a:xfrm>
            <a:off x="5143504" y="5124464"/>
            <a:ext cx="2133600" cy="304800"/>
          </a:xfrm>
          <a:prstGeom prst="flowChartProcess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i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avg</a:t>
            </a:r>
            <a:r>
              <a:rPr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= </a:t>
            </a:r>
            <a:r>
              <a:rPr lang="en-US" sz="1600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sum </a:t>
            </a:r>
            <a:r>
              <a:rPr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/ 100</a:t>
            </a:r>
            <a:endParaRPr lang="en-US" sz="1600" i="1" baseline="-2500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2235200"/>
            <a:ext cx="7772400" cy="750888"/>
          </a:xfrm>
        </p:spPr>
        <p:txBody>
          <a:bodyPr/>
          <a:lstStyle/>
          <a:p>
            <a:pPr eaLnBrk="1" hangingPunct="1"/>
            <a:r>
              <a:rPr lang="th-TH" sz="4800" i="1" smtClean="0">
                <a:latin typeface="Times New Roman" pitchFamily="18" charset="0"/>
              </a:rPr>
              <a:t>การวนซ้ำโดยใช้โครงสร้าง </a:t>
            </a:r>
            <a:r>
              <a:rPr lang="en-US" sz="4000" i="1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for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>
                <a:latin typeface="Courier New" pitchFamily="49" charset="0"/>
              </a:rPr>
              <a:t>คำสั่ง</a:t>
            </a:r>
            <a:r>
              <a:rPr lang="en-US" b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4000" smtClean="0">
                <a:solidFill>
                  <a:schemeClr val="hlink"/>
                </a:solidFill>
                <a:latin typeface="Courier New" pitchFamily="49" charset="0"/>
              </a:rPr>
              <a:t>for</a:t>
            </a:r>
            <a:endParaRPr lang="en-US" sz="4000" smtClean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8350" cy="35941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3600" dirty="0" err="1" smtClean="0"/>
              <a:t>สะดวกสำหรับการนับรอบของลูป</a:t>
            </a:r>
            <a:endParaRPr lang="en-US" sz="3600" dirty="0" smtClean="0"/>
          </a:p>
          <a:p>
            <a:pPr marL="609600" indent="-609600" eaLnBrk="1" hangingPunct="1">
              <a:defRPr/>
            </a:pPr>
            <a:endParaRPr lang="en-US" sz="3600" dirty="0" smtClean="0"/>
          </a:p>
          <a:p>
            <a:pPr marL="609600" indent="-609600" eaLnBrk="1" hangingPunct="1">
              <a:defRPr/>
            </a:pPr>
            <a:endParaRPr lang="en-US" sz="3600" dirty="0" smtClean="0"/>
          </a:p>
          <a:p>
            <a:pPr marL="609600" indent="-609600" eaLnBrk="1" hangingPunct="1">
              <a:defRPr/>
            </a:pPr>
            <a:r>
              <a:rPr lang="en-US" sz="3600" dirty="0" err="1" smtClean="0"/>
              <a:t>การดำเนินการที่เกี่ยวข้อง</a:t>
            </a:r>
            <a:endParaRPr lang="en-US" sz="3600" dirty="0" smtClean="0"/>
          </a:p>
          <a:p>
            <a:pPr marL="1106488" lvl="1" indent="-533400" eaLnBrk="1" hangingPunct="1">
              <a:lnSpc>
                <a:spcPct val="60000"/>
              </a:lnSpc>
              <a:buFont typeface="Wingdings" pitchFamily="2" charset="2"/>
              <a:buAutoNum type="arabicPeriod"/>
              <a:defRPr/>
            </a:pPr>
            <a:r>
              <a:rPr lang="en-US" sz="3200" dirty="0" err="1" smtClean="0"/>
              <a:t>ทำ</a:t>
            </a:r>
            <a:r>
              <a:rPr lang="en-US" sz="3200" dirty="0" smtClean="0"/>
              <a:t> </a:t>
            </a:r>
            <a:r>
              <a:rPr lang="en-US" sz="3200" i="1" dirty="0" err="1" smtClean="0">
                <a:solidFill>
                  <a:schemeClr val="tx2"/>
                </a:solidFill>
                <a:effectLst/>
              </a:rPr>
              <a:t>init_stmt</a:t>
            </a:r>
            <a:r>
              <a:rPr lang="en-US" sz="3200" dirty="0" smtClean="0"/>
              <a:t> </a:t>
            </a:r>
            <a:r>
              <a:rPr lang="en-US" sz="3200" dirty="0" err="1" smtClean="0"/>
              <a:t>หนึ่งครั้ง</a:t>
            </a:r>
            <a:endParaRPr lang="en-US" sz="3200" dirty="0" smtClean="0"/>
          </a:p>
          <a:p>
            <a:pPr marL="1106488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3200" dirty="0" err="1" smtClean="0"/>
              <a:t>ตรวจสอบ</a:t>
            </a:r>
            <a:r>
              <a:rPr lang="en-US" sz="3200" dirty="0" smtClean="0"/>
              <a:t> </a:t>
            </a:r>
            <a:r>
              <a:rPr lang="en-US" sz="3200" i="1" dirty="0" smtClean="0">
                <a:solidFill>
                  <a:schemeClr val="accent2"/>
                </a:solidFill>
                <a:effectLst/>
              </a:rPr>
              <a:t>condition</a:t>
            </a:r>
            <a:r>
              <a:rPr lang="en-US" sz="3200" dirty="0" smtClean="0"/>
              <a:t>; </a:t>
            </a:r>
            <a:r>
              <a:rPr lang="en-US" sz="3200" dirty="0" err="1" smtClean="0"/>
              <a:t>ถ้าเป็นจริงให้ทำงานใน</a:t>
            </a:r>
            <a:r>
              <a:rPr lang="en-US" sz="3200" dirty="0" smtClean="0"/>
              <a:t> </a:t>
            </a:r>
            <a:r>
              <a:rPr lang="en-US" sz="3200" i="1" dirty="0" smtClean="0">
                <a:solidFill>
                  <a:schemeClr val="folHlink"/>
                </a:solidFill>
                <a:effectLst/>
              </a:rPr>
              <a:t>loop body</a:t>
            </a:r>
          </a:p>
          <a:p>
            <a:pPr marL="1106488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3200" dirty="0" err="1" smtClean="0"/>
              <a:t>ทำ</a:t>
            </a:r>
            <a:r>
              <a:rPr lang="en-US" sz="3200" dirty="0" smtClean="0"/>
              <a:t> </a:t>
            </a:r>
            <a:r>
              <a:rPr lang="en-US" sz="3200" i="1" dirty="0" err="1" smtClean="0">
                <a:solidFill>
                  <a:schemeClr val="hlink"/>
                </a:solidFill>
                <a:effectLst/>
              </a:rPr>
              <a:t>update_stmt</a:t>
            </a:r>
            <a:r>
              <a:rPr lang="en-US" sz="3200" dirty="0" smtClean="0"/>
              <a:t>, </a:t>
            </a:r>
            <a:r>
              <a:rPr lang="en-US" sz="3200" dirty="0" err="1" smtClean="0"/>
              <a:t>แล้วทำงานในขั้นตอนที่</a:t>
            </a:r>
            <a:r>
              <a:rPr lang="en-US" sz="3200" dirty="0" smtClean="0"/>
              <a:t> 2</a:t>
            </a: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914400" y="1676400"/>
            <a:ext cx="7696200" cy="762000"/>
          </a:xfrm>
          <a:prstGeom prst="rect">
            <a:avLst/>
          </a:prstGeom>
          <a:gradFill rotWithShape="1">
            <a:gsLst>
              <a:gs pos="0">
                <a:srgbClr val="006600">
                  <a:gamma/>
                  <a:shade val="46275"/>
                  <a:invGamma/>
                </a:srgbClr>
              </a:gs>
              <a:gs pos="100000">
                <a:srgbClr val="006600"/>
              </a:gs>
            </a:gsLst>
            <a:lin ang="5400000" scaled="1"/>
          </a:grad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000">
                <a:latin typeface="Courier New" pitchFamily="49" charset="0"/>
                <a:cs typeface="Arial" pitchFamily="34" charset="0"/>
              </a:rPr>
              <a:t>for (</a:t>
            </a:r>
            <a:r>
              <a:rPr lang="en-US" sz="2000" i="1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init_stmt</a:t>
            </a:r>
            <a:r>
              <a:rPr lang="en-US" sz="2000">
                <a:latin typeface="Courier New" pitchFamily="49" charset="0"/>
                <a:cs typeface="Arial" pitchFamily="34" charset="0"/>
              </a:rPr>
              <a:t>; </a:t>
            </a:r>
            <a:r>
              <a:rPr lang="en-US" sz="2000" i="1">
                <a:solidFill>
                  <a:schemeClr val="accent2"/>
                </a:solidFill>
                <a:latin typeface="Courier New" pitchFamily="49" charset="0"/>
                <a:cs typeface="Arial" pitchFamily="34" charset="0"/>
              </a:rPr>
              <a:t>condition</a:t>
            </a:r>
            <a:r>
              <a:rPr lang="en-US" sz="2000" i="1">
                <a:latin typeface="Courier New" pitchFamily="49" charset="0"/>
                <a:cs typeface="Arial" pitchFamily="34" charset="0"/>
              </a:rPr>
              <a:t>; </a:t>
            </a:r>
            <a:r>
              <a:rPr lang="en-US" sz="2000" i="1">
                <a:solidFill>
                  <a:schemeClr val="hlink"/>
                </a:solidFill>
                <a:latin typeface="Courier New" pitchFamily="49" charset="0"/>
                <a:cs typeface="Arial" pitchFamily="34" charset="0"/>
              </a:rPr>
              <a:t>update_stmt</a:t>
            </a:r>
            <a:r>
              <a:rPr lang="en-US" sz="2000">
                <a:latin typeface="Courier New" pitchFamily="49" charset="0"/>
                <a:cs typeface="Arial" pitchFamily="34" charset="0"/>
              </a:rPr>
              <a:t>)</a:t>
            </a:r>
          </a:p>
          <a:p>
            <a:pPr>
              <a:defRPr/>
            </a:pPr>
            <a:r>
              <a:rPr lang="en-US" sz="2000">
                <a:solidFill>
                  <a:schemeClr val="folHlink"/>
                </a:solidFill>
                <a:latin typeface="Courier New" pitchFamily="49" charset="0"/>
                <a:cs typeface="Arial" pitchFamily="34" charset="0"/>
              </a:rPr>
              <a:t>   </a:t>
            </a:r>
            <a:r>
              <a:rPr lang="en-US" sz="2000" i="1">
                <a:solidFill>
                  <a:schemeClr val="folHlink"/>
                </a:solidFill>
                <a:latin typeface="Courier New" pitchFamily="49" charset="0"/>
                <a:cs typeface="Arial" pitchFamily="34" charset="0"/>
              </a:rPr>
              <a:t>statement</a:t>
            </a:r>
            <a:r>
              <a:rPr lang="en-US" sz="2000">
                <a:solidFill>
                  <a:schemeClr val="folHlink"/>
                </a:solidFill>
                <a:latin typeface="Courier New" pitchFamily="49" charset="0"/>
                <a:cs typeface="Arial" pitchFamily="34" charset="0"/>
              </a:rPr>
              <a:t>;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723900" y="4648200"/>
            <a:ext cx="7696200" cy="2133600"/>
          </a:xfrm>
          <a:prstGeom prst="rect">
            <a:avLst/>
          </a:prstGeom>
          <a:gradFill rotWithShape="1">
            <a:gsLst>
              <a:gs pos="0">
                <a:srgbClr val="006600">
                  <a:gamma/>
                  <a:shade val="46275"/>
                  <a:invGamma/>
                </a:srgbClr>
              </a:gs>
              <a:gs pos="100000">
                <a:srgbClr val="006600"/>
              </a:gs>
            </a:gsLst>
            <a:lin ang="5400000" scaled="1"/>
          </a:grad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000">
                <a:latin typeface="Courier New" pitchFamily="49" charset="0"/>
                <a:cs typeface="Arial" pitchFamily="34" charset="0"/>
              </a:rPr>
              <a:t>for (</a:t>
            </a:r>
            <a:r>
              <a:rPr lang="en-US" sz="2000" i="1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init_stmt</a:t>
            </a:r>
            <a:r>
              <a:rPr lang="en-US" sz="2000">
                <a:latin typeface="Courier New" pitchFamily="49" charset="0"/>
                <a:cs typeface="Arial" pitchFamily="34" charset="0"/>
              </a:rPr>
              <a:t>; </a:t>
            </a:r>
            <a:r>
              <a:rPr lang="en-US" sz="2000" i="1">
                <a:solidFill>
                  <a:schemeClr val="accent2"/>
                </a:solidFill>
                <a:latin typeface="Courier New" pitchFamily="49" charset="0"/>
                <a:cs typeface="Arial" pitchFamily="34" charset="0"/>
              </a:rPr>
              <a:t>condition</a:t>
            </a:r>
            <a:r>
              <a:rPr lang="en-US" sz="2000" i="1">
                <a:latin typeface="Courier New" pitchFamily="49" charset="0"/>
                <a:cs typeface="Arial" pitchFamily="34" charset="0"/>
              </a:rPr>
              <a:t>; </a:t>
            </a:r>
            <a:r>
              <a:rPr lang="en-US" sz="2000" i="1">
                <a:solidFill>
                  <a:schemeClr val="hlink"/>
                </a:solidFill>
                <a:latin typeface="Courier New" pitchFamily="49" charset="0"/>
                <a:cs typeface="Arial" pitchFamily="34" charset="0"/>
              </a:rPr>
              <a:t>update_stmt</a:t>
            </a:r>
            <a:r>
              <a:rPr lang="en-US" sz="2000">
                <a:latin typeface="Courier New" pitchFamily="49" charset="0"/>
                <a:cs typeface="Arial" pitchFamily="34" charset="0"/>
              </a:rPr>
              <a:t>){</a:t>
            </a:r>
          </a:p>
          <a:p>
            <a:pPr>
              <a:defRPr/>
            </a:pPr>
            <a:r>
              <a:rPr lang="en-US" sz="2000">
                <a:solidFill>
                  <a:schemeClr val="folHlink"/>
                </a:solidFill>
                <a:latin typeface="Courier New" pitchFamily="49" charset="0"/>
                <a:cs typeface="Arial" pitchFamily="34" charset="0"/>
              </a:rPr>
              <a:t>   </a:t>
            </a:r>
            <a:r>
              <a:rPr lang="en-US" sz="2000" i="1">
                <a:solidFill>
                  <a:schemeClr val="folHlink"/>
                </a:solidFill>
                <a:latin typeface="Courier New" pitchFamily="49" charset="0"/>
                <a:cs typeface="Arial" pitchFamily="34" charset="0"/>
              </a:rPr>
              <a:t>statement1</a:t>
            </a:r>
            <a:r>
              <a:rPr lang="en-US" sz="2000">
                <a:solidFill>
                  <a:schemeClr val="folHlink"/>
                </a:solidFill>
                <a:latin typeface="Courier New" pitchFamily="49" charset="0"/>
                <a:cs typeface="Arial" pitchFamily="34" charset="0"/>
              </a:rPr>
              <a:t>;</a:t>
            </a:r>
          </a:p>
          <a:p>
            <a:pPr>
              <a:defRPr/>
            </a:pPr>
            <a:r>
              <a:rPr lang="en-US" sz="2000">
                <a:solidFill>
                  <a:schemeClr val="folHlink"/>
                </a:solidFill>
                <a:latin typeface="Courier New" pitchFamily="49" charset="0"/>
                <a:cs typeface="Arial" pitchFamily="34" charset="0"/>
              </a:rPr>
              <a:t>   </a:t>
            </a:r>
            <a:r>
              <a:rPr lang="en-US" sz="2000" i="1">
                <a:solidFill>
                  <a:schemeClr val="folHlink"/>
                </a:solidFill>
                <a:latin typeface="Courier New" pitchFamily="49" charset="0"/>
                <a:cs typeface="Arial" pitchFamily="34" charset="0"/>
              </a:rPr>
              <a:t>statement2</a:t>
            </a:r>
            <a:r>
              <a:rPr lang="en-US" sz="2000">
                <a:solidFill>
                  <a:schemeClr val="folHlink"/>
                </a:solidFill>
                <a:latin typeface="Courier New" pitchFamily="49" charset="0"/>
                <a:cs typeface="Arial" pitchFamily="34" charset="0"/>
              </a:rPr>
              <a:t>;</a:t>
            </a:r>
          </a:p>
          <a:p>
            <a:pPr>
              <a:defRPr/>
            </a:pPr>
            <a:r>
              <a:rPr lang="en-US" sz="2000">
                <a:solidFill>
                  <a:schemeClr val="folHlink"/>
                </a:solidFill>
                <a:latin typeface="Courier New" pitchFamily="49" charset="0"/>
                <a:cs typeface="Arial" pitchFamily="34" charset="0"/>
              </a:rPr>
              <a:t>   :</a:t>
            </a:r>
          </a:p>
          <a:p>
            <a:pPr>
              <a:defRPr/>
            </a:pPr>
            <a:r>
              <a:rPr lang="en-US" sz="2000">
                <a:solidFill>
                  <a:schemeClr val="folHlink"/>
                </a:solidFill>
                <a:latin typeface="Courier New" pitchFamily="49" charset="0"/>
                <a:cs typeface="Arial" pitchFamily="34" charset="0"/>
              </a:rPr>
              <a:t>   </a:t>
            </a:r>
            <a:r>
              <a:rPr lang="en-US" sz="2000" i="1">
                <a:solidFill>
                  <a:schemeClr val="folHlink"/>
                </a:solidFill>
                <a:latin typeface="Courier New" pitchFamily="49" charset="0"/>
                <a:cs typeface="Arial" pitchFamily="34" charset="0"/>
              </a:rPr>
              <a:t>statementN</a:t>
            </a:r>
            <a:r>
              <a:rPr lang="en-US" sz="2000">
                <a:solidFill>
                  <a:schemeClr val="folHlink"/>
                </a:solidFill>
                <a:latin typeface="Courier New" pitchFamily="49" charset="0"/>
                <a:cs typeface="Arial" pitchFamily="34" charset="0"/>
              </a:rPr>
              <a:t>;</a:t>
            </a:r>
          </a:p>
          <a:p>
            <a:pPr>
              <a:defRPr/>
            </a:pPr>
            <a:r>
              <a:rPr lang="en-US" sz="2000">
                <a:latin typeface="Courier New" pitchFamily="49" charset="0"/>
                <a:cs typeface="Arial" pitchFamily="34" charset="0"/>
              </a:rPr>
              <a:t>}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rgbClr val="003060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>
                <a:latin typeface="Courier New" pitchFamily="49" charset="0"/>
              </a:rPr>
              <a:t>คำสั่ง</a:t>
            </a:r>
            <a:r>
              <a:rPr lang="en-US" b="0" smtClean="0">
                <a:solidFill>
                  <a:schemeClr val="hlink"/>
                </a:solidFill>
                <a:latin typeface="Courier New" pitchFamily="49" charset="0"/>
              </a:rPr>
              <a:t> for</a:t>
            </a:r>
            <a:r>
              <a:rPr lang="en-US" smtClean="0"/>
              <a:t>: ผังการทำงาน</a:t>
            </a:r>
          </a:p>
        </p:txBody>
      </p:sp>
      <p:grpSp>
        <p:nvGrpSpPr>
          <p:cNvPr id="9" name="กลุ่ม 8"/>
          <p:cNvGrpSpPr/>
          <p:nvPr/>
        </p:nvGrpSpPr>
        <p:grpSpPr>
          <a:xfrm>
            <a:off x="395536" y="963168"/>
            <a:ext cx="3581400" cy="5486400"/>
            <a:chOff x="2438400" y="1143000"/>
            <a:chExt cx="3581400" cy="5486400"/>
          </a:xfrm>
        </p:grpSpPr>
        <p:sp>
          <p:nvSpPr>
            <p:cNvPr id="137219" name="Rectangle 3"/>
            <p:cNvSpPr>
              <a:spLocks noChangeArrowheads="1"/>
            </p:cNvSpPr>
            <p:nvPr/>
          </p:nvSpPr>
          <p:spPr bwMode="auto">
            <a:xfrm>
              <a:off x="2438400" y="1143000"/>
              <a:ext cx="3581400" cy="5486400"/>
            </a:xfrm>
            <a:prstGeom prst="rect">
              <a:avLst/>
            </a:prstGeom>
            <a:gradFill rotWithShape="1">
              <a:gsLst>
                <a:gs pos="0">
                  <a:srgbClr val="339933">
                    <a:gamma/>
                    <a:shade val="46275"/>
                    <a:invGamma/>
                  </a:srgbClr>
                </a:gs>
                <a:gs pos="100000">
                  <a:srgbClr val="339933"/>
                </a:gs>
              </a:gsLst>
              <a:lin ang="5400000" scaled="1"/>
            </a:gradFill>
            <a:ln w="38100" algn="ctr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3810000" y="1219200"/>
              <a:ext cx="1066800" cy="685800"/>
              <a:chOff x="2400" y="768"/>
              <a:chExt cx="672" cy="432"/>
            </a:xfrm>
          </p:grpSpPr>
          <p:sp>
            <p:nvSpPr>
              <p:cNvPr id="137221" name="AutoShape 5"/>
              <p:cNvSpPr>
                <a:spLocks noChangeArrowheads="1"/>
              </p:cNvSpPr>
              <p:nvPr/>
            </p:nvSpPr>
            <p:spPr bwMode="auto">
              <a:xfrm>
                <a:off x="2400" y="768"/>
                <a:ext cx="672" cy="192"/>
              </a:xfrm>
              <a:prstGeom prst="flowChartTerminator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itchFamily="34" charset="0"/>
                    <a:cs typeface="Arial" pitchFamily="34" charset="0"/>
                  </a:rPr>
                  <a:t>START</a:t>
                </a:r>
              </a:p>
            </p:txBody>
          </p:sp>
          <p:cxnSp>
            <p:nvCxnSpPr>
              <p:cNvPr id="24606" name="AutoShape 6"/>
              <p:cNvCxnSpPr>
                <a:cxnSpLocks noChangeShapeType="1"/>
                <a:stCxn id="137221" idx="2"/>
                <a:endCxn id="137238" idx="0"/>
              </p:cNvCxnSpPr>
              <p:nvPr/>
            </p:nvCxnSpPr>
            <p:spPr bwMode="auto">
              <a:xfrm>
                <a:off x="2736" y="960"/>
                <a:ext cx="0" cy="24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sm" len="sm"/>
                <a:tailEnd type="stealth" w="med" len="lg"/>
              </a:ln>
            </p:spPr>
          </p:cxnSp>
        </p:grp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810000" y="5715000"/>
              <a:ext cx="1066800" cy="762000"/>
              <a:chOff x="2400" y="3600"/>
              <a:chExt cx="672" cy="480"/>
            </a:xfrm>
          </p:grpSpPr>
          <p:sp>
            <p:nvSpPr>
              <p:cNvPr id="137224" name="AutoShape 8"/>
              <p:cNvSpPr>
                <a:spLocks noChangeArrowheads="1"/>
              </p:cNvSpPr>
              <p:nvPr/>
            </p:nvSpPr>
            <p:spPr bwMode="auto">
              <a:xfrm>
                <a:off x="2400" y="3888"/>
                <a:ext cx="672" cy="192"/>
              </a:xfrm>
              <a:prstGeom prst="flowChartTerminator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itchFamily="34" charset="0"/>
                    <a:cs typeface="Arial" pitchFamily="34" charset="0"/>
                  </a:rPr>
                  <a:t>END</a:t>
                </a:r>
              </a:p>
            </p:txBody>
          </p:sp>
          <p:sp>
            <p:nvSpPr>
              <p:cNvPr id="137225" name="AutoShape 9"/>
              <p:cNvSpPr>
                <a:spLocks noChangeArrowheads="1"/>
              </p:cNvSpPr>
              <p:nvPr/>
            </p:nvSpPr>
            <p:spPr bwMode="auto">
              <a:xfrm>
                <a:off x="2688" y="3600"/>
                <a:ext cx="96" cy="96"/>
              </a:xfrm>
              <a:prstGeom prst="flowChartConnector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th-TH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4604" name="AutoShape 10"/>
              <p:cNvCxnSpPr>
                <a:cxnSpLocks noChangeShapeType="1"/>
                <a:stCxn id="137225" idx="4"/>
                <a:endCxn id="137224" idx="0"/>
              </p:cNvCxnSpPr>
              <p:nvPr/>
            </p:nvCxnSpPr>
            <p:spPr bwMode="auto">
              <a:xfrm>
                <a:off x="2736" y="3696"/>
                <a:ext cx="0" cy="192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sm" len="sm"/>
                <a:tailEnd type="stealth" w="med" len="lg"/>
              </a:ln>
            </p:spPr>
          </p:cxnSp>
        </p:grpSp>
        <p:sp>
          <p:nvSpPr>
            <p:cNvPr id="137227" name="Text Box 11"/>
            <p:cNvSpPr txBox="1">
              <a:spLocks noChangeArrowheads="1"/>
            </p:cNvSpPr>
            <p:nvPr/>
          </p:nvSpPr>
          <p:spPr bwMode="auto">
            <a:xfrm>
              <a:off x="5029200" y="2819400"/>
              <a:ext cx="647700" cy="3365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false</a:t>
              </a:r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657600" y="2438400"/>
              <a:ext cx="1371600" cy="1066800"/>
              <a:chOff x="2304" y="1536"/>
              <a:chExt cx="864" cy="672"/>
            </a:xfrm>
          </p:grpSpPr>
          <p:sp>
            <p:nvSpPr>
              <p:cNvPr id="137229" name="AutoShape 13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864" cy="432"/>
              </a:xfrm>
              <a:prstGeom prst="flowChartDecision">
                <a:avLst/>
              </a:prstGeom>
              <a:solidFill>
                <a:schemeClr val="accent2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itchFamily="34" charset="0"/>
                    <a:cs typeface="Arial" pitchFamily="34" charset="0"/>
                  </a:rPr>
                  <a:t>condition</a:t>
                </a:r>
              </a:p>
            </p:txBody>
          </p:sp>
          <p:sp>
            <p:nvSpPr>
              <p:cNvPr id="137230" name="AutoShape 14"/>
              <p:cNvSpPr>
                <a:spLocks noChangeArrowheads="1"/>
              </p:cNvSpPr>
              <p:nvPr/>
            </p:nvSpPr>
            <p:spPr bwMode="auto">
              <a:xfrm>
                <a:off x="2688" y="1536"/>
                <a:ext cx="96" cy="96"/>
              </a:xfrm>
              <a:prstGeom prst="flowChartConnector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h-TH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4601" name="AutoShape 15"/>
              <p:cNvCxnSpPr>
                <a:cxnSpLocks noChangeShapeType="1"/>
                <a:stCxn id="137230" idx="4"/>
                <a:endCxn id="137229" idx="0"/>
              </p:cNvCxnSpPr>
              <p:nvPr/>
            </p:nvCxnSpPr>
            <p:spPr bwMode="auto">
              <a:xfrm>
                <a:off x="2736" y="1632"/>
                <a:ext cx="0" cy="144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</p:cxn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3775075" y="3473450"/>
              <a:ext cx="568325" cy="412750"/>
              <a:chOff x="2378" y="2188"/>
              <a:chExt cx="358" cy="260"/>
            </a:xfrm>
          </p:grpSpPr>
          <p:sp>
            <p:nvSpPr>
              <p:cNvPr id="24597" name="Text Box 17"/>
              <p:cNvSpPr txBox="1">
                <a:spLocks noChangeArrowheads="1"/>
              </p:cNvSpPr>
              <p:nvPr/>
            </p:nvSpPr>
            <p:spPr bwMode="auto">
              <a:xfrm>
                <a:off x="2378" y="2188"/>
                <a:ext cx="35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Arial" pitchFamily="34" charset="0"/>
                    <a:cs typeface="Arial" pitchFamily="34" charset="0"/>
                  </a:rPr>
                  <a:t>true</a:t>
                </a:r>
              </a:p>
            </p:txBody>
          </p:sp>
          <p:cxnSp>
            <p:nvCxnSpPr>
              <p:cNvPr id="24598" name="AutoShape 18"/>
              <p:cNvCxnSpPr>
                <a:cxnSpLocks noChangeShapeType="1"/>
                <a:stCxn id="137229" idx="2"/>
                <a:endCxn id="137242" idx="0"/>
              </p:cNvCxnSpPr>
              <p:nvPr/>
            </p:nvCxnSpPr>
            <p:spPr bwMode="auto">
              <a:xfrm>
                <a:off x="2736" y="2208"/>
                <a:ext cx="0" cy="24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</p:cxnSp>
        </p:grpSp>
        <p:cxnSp>
          <p:nvCxnSpPr>
            <p:cNvPr id="137235" name="AutoShape 19"/>
            <p:cNvCxnSpPr>
              <a:cxnSpLocks noChangeShapeType="1"/>
              <a:stCxn id="137240" idx="1"/>
              <a:endCxn id="137230" idx="2"/>
            </p:cNvCxnSpPr>
            <p:nvPr/>
          </p:nvCxnSpPr>
          <p:spPr bwMode="auto">
            <a:xfrm rot="10800000" flipH="1">
              <a:off x="3352800" y="2514600"/>
              <a:ext cx="914400" cy="2819400"/>
            </a:xfrm>
            <a:prstGeom prst="bentConnector3">
              <a:avLst>
                <a:gd name="adj1" fmla="val -25000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</p:spPr>
        </p:cxnSp>
        <p:cxnSp>
          <p:nvCxnSpPr>
            <p:cNvPr id="137236" name="AutoShape 20"/>
            <p:cNvCxnSpPr>
              <a:cxnSpLocks noChangeShapeType="1"/>
              <a:stCxn id="137229" idx="3"/>
              <a:endCxn id="137225" idx="6"/>
            </p:cNvCxnSpPr>
            <p:nvPr/>
          </p:nvCxnSpPr>
          <p:spPr bwMode="auto">
            <a:xfrm flipH="1">
              <a:off x="4419600" y="3162300"/>
              <a:ext cx="609600" cy="2628900"/>
            </a:xfrm>
            <a:prstGeom prst="bentConnector3">
              <a:avLst>
                <a:gd name="adj1" fmla="val -109898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</p:spPr>
        </p:cxn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3352800" y="1905000"/>
              <a:ext cx="1981200" cy="533400"/>
              <a:chOff x="2112" y="1200"/>
              <a:chExt cx="1248" cy="336"/>
            </a:xfrm>
          </p:grpSpPr>
          <p:sp>
            <p:nvSpPr>
              <p:cNvPr id="137238" name="AutoShape 22"/>
              <p:cNvSpPr>
                <a:spLocks noChangeArrowheads="1"/>
              </p:cNvSpPr>
              <p:nvPr/>
            </p:nvSpPr>
            <p:spPr bwMode="auto">
              <a:xfrm>
                <a:off x="2112" y="1200"/>
                <a:ext cx="1248" cy="192"/>
              </a:xfrm>
              <a:prstGeom prst="flowChartProcess">
                <a:avLst/>
              </a:prstGeom>
              <a:solidFill>
                <a:schemeClr val="accent2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itchFamily="34" charset="0"/>
                    <a:cs typeface="Arial" pitchFamily="34" charset="0"/>
                  </a:rPr>
                  <a:t>Initialize </a:t>
                </a:r>
                <a:r>
                  <a:rPr lang="en-US" sz="1600" i="1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itchFamily="34" charset="0"/>
                    <a:cs typeface="Arial" pitchFamily="34" charset="0"/>
                  </a:rPr>
                  <a:t>counter</a:t>
                </a:r>
                <a:endParaRPr lang="en-US" sz="1600" i="1" baseline="-250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4596" name="AutoShape 23"/>
              <p:cNvCxnSpPr>
                <a:cxnSpLocks noChangeShapeType="1"/>
                <a:stCxn id="137238" idx="2"/>
                <a:endCxn id="137230" idx="0"/>
              </p:cNvCxnSpPr>
              <p:nvPr/>
            </p:nvCxnSpPr>
            <p:spPr bwMode="auto">
              <a:xfrm>
                <a:off x="2736" y="1392"/>
                <a:ext cx="0" cy="144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</p:cxnSp>
        </p:grpSp>
        <p:sp>
          <p:nvSpPr>
            <p:cNvPr id="137240" name="AutoShape 24"/>
            <p:cNvSpPr>
              <a:spLocks noChangeArrowheads="1"/>
            </p:cNvSpPr>
            <p:nvPr/>
          </p:nvSpPr>
          <p:spPr bwMode="auto">
            <a:xfrm>
              <a:off x="3352800" y="5181600"/>
              <a:ext cx="1981200" cy="304800"/>
            </a:xfrm>
            <a:prstGeom prst="flowChartProcess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Update </a:t>
              </a:r>
              <a:r>
                <a:rPr lang="en-US" sz="1600" i="1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counter</a:t>
              </a:r>
              <a:endParaRPr lang="en-US" sz="1600" i="1" baseline="-2500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3581400" y="3886200"/>
              <a:ext cx="1524000" cy="1295400"/>
              <a:chOff x="2256" y="2448"/>
              <a:chExt cx="960" cy="816"/>
            </a:xfrm>
          </p:grpSpPr>
          <p:sp>
            <p:nvSpPr>
              <p:cNvPr id="137242" name="AutoShape 26"/>
              <p:cNvSpPr>
                <a:spLocks noChangeArrowheads="1"/>
              </p:cNvSpPr>
              <p:nvPr/>
            </p:nvSpPr>
            <p:spPr bwMode="auto">
              <a:xfrm>
                <a:off x="2256" y="2448"/>
                <a:ext cx="960" cy="192"/>
              </a:xfrm>
              <a:prstGeom prst="flowChartProcess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itchFamily="34" charset="0"/>
                    <a:cs typeface="Arial" pitchFamily="34" charset="0"/>
                  </a:rPr>
                  <a:t>Statement</a:t>
                </a:r>
                <a:endParaRPr lang="en-US" sz="1600" i="1" baseline="-250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243" name="AutoShape 27"/>
              <p:cNvSpPr>
                <a:spLocks noChangeArrowheads="1"/>
              </p:cNvSpPr>
              <p:nvPr/>
            </p:nvSpPr>
            <p:spPr bwMode="auto">
              <a:xfrm>
                <a:off x="2256" y="2880"/>
                <a:ext cx="960" cy="192"/>
              </a:xfrm>
              <a:prstGeom prst="flowChartProcess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itchFamily="34" charset="0"/>
                    <a:cs typeface="Arial" pitchFamily="34" charset="0"/>
                  </a:rPr>
                  <a:t>Statement</a:t>
                </a:r>
                <a:endParaRPr lang="en-US" sz="1600" i="1" baseline="-250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4593" name="AutoShape 28"/>
              <p:cNvCxnSpPr>
                <a:cxnSpLocks noChangeShapeType="1"/>
                <a:endCxn id="137243" idx="0"/>
              </p:cNvCxnSpPr>
              <p:nvPr/>
            </p:nvCxnSpPr>
            <p:spPr bwMode="auto">
              <a:xfrm>
                <a:off x="2736" y="2544"/>
                <a:ext cx="0" cy="336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sm" len="sm"/>
                <a:tailEnd type="stealth" w="med" len="lg"/>
              </a:ln>
            </p:spPr>
          </p:cxnSp>
          <p:cxnSp>
            <p:nvCxnSpPr>
              <p:cNvPr id="24594" name="AutoShape 29"/>
              <p:cNvCxnSpPr>
                <a:cxnSpLocks noChangeShapeType="1"/>
                <a:stCxn id="137243" idx="2"/>
                <a:endCxn id="137240" idx="0"/>
              </p:cNvCxnSpPr>
              <p:nvPr/>
            </p:nvCxnSpPr>
            <p:spPr bwMode="auto">
              <a:xfrm>
                <a:off x="2736" y="3072"/>
                <a:ext cx="0" cy="192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</p:cxnSp>
        </p:grpSp>
        <p:sp>
          <p:nvSpPr>
            <p:cNvPr id="137246" name="AutoShape 30"/>
            <p:cNvSpPr>
              <a:spLocks noChangeArrowheads="1"/>
            </p:cNvSpPr>
            <p:nvPr/>
          </p:nvSpPr>
          <p:spPr bwMode="auto">
            <a:xfrm>
              <a:off x="2590800" y="1676400"/>
              <a:ext cx="3276600" cy="4343400"/>
            </a:xfrm>
            <a:prstGeom prst="roundRect">
              <a:avLst>
                <a:gd name="adj" fmla="val 9375"/>
              </a:avLst>
            </a:prstGeom>
            <a:solidFill>
              <a:schemeClr val="tx2">
                <a:alpha val="30000"/>
              </a:schemeClr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53" name="AutoShape 18"/>
          <p:cNvCxnSpPr>
            <a:cxnSpLocks noChangeShapeType="1"/>
            <a:stCxn id="54" idx="2"/>
            <a:endCxn id="46" idx="0"/>
          </p:cNvCxnSpPr>
          <p:nvPr/>
        </p:nvCxnSpPr>
        <p:spPr bwMode="auto">
          <a:xfrm>
            <a:off x="2421846" y="3515868"/>
            <a:ext cx="0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cxnSp>
        <p:nvCxnSpPr>
          <p:cNvPr id="51" name="AutoShape 23"/>
          <p:cNvCxnSpPr>
            <a:cxnSpLocks noChangeShapeType="1"/>
            <a:endCxn id="55" idx="0"/>
          </p:cNvCxnSpPr>
          <p:nvPr/>
        </p:nvCxnSpPr>
        <p:spPr bwMode="auto">
          <a:xfrm>
            <a:off x="2421846" y="2220468"/>
            <a:ext cx="0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4167411" y="1257777"/>
            <a:ext cx="4797077" cy="4259455"/>
          </a:xfrm>
          <a:prstGeom prst="rect">
            <a:avLst/>
          </a:prstGeom>
          <a:gradFill rotWithShape="1">
            <a:gsLst>
              <a:gs pos="0">
                <a:srgbClr val="339933">
                  <a:gamma/>
                  <a:shade val="46275"/>
                  <a:invGamma/>
                </a:srgbClr>
              </a:gs>
              <a:gs pos="100000">
                <a:srgbClr val="339933"/>
              </a:gs>
            </a:gsLst>
            <a:lin ang="5400000" scaled="1"/>
          </a:gradFill>
          <a:ln w="38100" algn="ctr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7239" name="Picture 1372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022" y="1588422"/>
            <a:ext cx="4450466" cy="3712786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1905000"/>
            <a:ext cx="3505200" cy="3749675"/>
            <a:chOff x="432" y="1200"/>
            <a:chExt cx="2208" cy="2362"/>
          </a:xfrm>
        </p:grpSpPr>
        <p:sp>
          <p:nvSpPr>
            <p:cNvPr id="138243" name="Rectangle 3"/>
            <p:cNvSpPr>
              <a:spLocks noChangeArrowheads="1"/>
            </p:cNvSpPr>
            <p:nvPr/>
          </p:nvSpPr>
          <p:spPr bwMode="auto">
            <a:xfrm>
              <a:off x="432" y="1200"/>
              <a:ext cx="2208" cy="2064"/>
            </a:xfrm>
            <a:prstGeom prst="rect">
              <a:avLst/>
            </a:prstGeom>
            <a:gradFill rotWithShape="1">
              <a:gsLst>
                <a:gs pos="0">
                  <a:srgbClr val="006600"/>
                </a:gs>
                <a:gs pos="100000">
                  <a:srgbClr val="00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1600" dirty="0">
                  <a:latin typeface="Courier New" pitchFamily="49" charset="0"/>
                  <a:cs typeface="Arial" pitchFamily="34" charset="0"/>
                </a:rPr>
                <a:t>#include &lt;</a:t>
              </a:r>
              <a:r>
                <a:rPr lang="en-US" sz="1600" dirty="0" err="1">
                  <a:latin typeface="Courier New" pitchFamily="49" charset="0"/>
                  <a:cs typeface="Arial" pitchFamily="34" charset="0"/>
                </a:rPr>
                <a:t>stdio.h</a:t>
              </a:r>
              <a:r>
                <a:rPr lang="en-US" sz="1600" dirty="0">
                  <a:latin typeface="Courier New" pitchFamily="49" charset="0"/>
                  <a:cs typeface="Arial" pitchFamily="34" charset="0"/>
                </a:rPr>
                <a:t>&gt;</a:t>
              </a:r>
            </a:p>
            <a:p>
              <a:pPr>
                <a:defRPr/>
              </a:pPr>
              <a:r>
                <a:rPr lang="en-US" sz="1600" dirty="0">
                  <a:latin typeface="Courier New" pitchFamily="49" charset="0"/>
                  <a:cs typeface="Arial" pitchFamily="34" charset="0"/>
                </a:rPr>
                <a:t>#include &lt;</a:t>
              </a:r>
              <a:r>
                <a:rPr lang="en-US" sz="1600" dirty="0" err="1">
                  <a:latin typeface="Courier New" pitchFamily="49" charset="0"/>
                  <a:cs typeface="Arial" pitchFamily="34" charset="0"/>
                </a:rPr>
                <a:t>conio.h</a:t>
              </a:r>
              <a:r>
                <a:rPr lang="en-US" sz="1600" dirty="0">
                  <a:latin typeface="Courier New" pitchFamily="49" charset="0"/>
                  <a:cs typeface="Arial" pitchFamily="34" charset="0"/>
                </a:rPr>
                <a:t>&gt;</a:t>
              </a:r>
            </a:p>
            <a:p>
              <a:pPr>
                <a:defRPr/>
              </a:pPr>
              <a:r>
                <a:rPr lang="en-US" sz="1600" dirty="0">
                  <a:latin typeface="Courier New" pitchFamily="49" charset="0"/>
                  <a:cs typeface="Arial" pitchFamily="34" charset="0"/>
                </a:rPr>
                <a:t>void main() {</a:t>
              </a:r>
            </a:p>
            <a:p>
              <a:pPr>
                <a:defRPr/>
              </a:pPr>
              <a:r>
                <a:rPr lang="en-US" sz="1600" dirty="0">
                  <a:latin typeface="Courier New" pitchFamily="49" charset="0"/>
                  <a:cs typeface="Arial" pitchFamily="34" charset="0"/>
                </a:rPr>
                <a:t>    </a:t>
              </a:r>
              <a:r>
                <a:rPr lang="en-US" sz="1600" dirty="0" err="1">
                  <a:latin typeface="Courier New" pitchFamily="49" charset="0"/>
                  <a:cs typeface="Arial" pitchFamily="34" charset="0"/>
                </a:rPr>
                <a:t>int</a:t>
              </a:r>
              <a:r>
                <a:rPr lang="en-US" sz="1600" dirty="0">
                  <a:latin typeface="Courier New" pitchFamily="49" charset="0"/>
                  <a:cs typeface="Arial" pitchFamily="34" charset="0"/>
                </a:rPr>
                <a:t> </a:t>
              </a:r>
              <a:r>
                <a:rPr lang="en-US" sz="1600" dirty="0" err="1">
                  <a:latin typeface="Courier New" pitchFamily="49" charset="0"/>
                  <a:cs typeface="Arial" pitchFamily="34" charset="0"/>
                </a:rPr>
                <a:t>i</a:t>
              </a:r>
              <a:r>
                <a:rPr lang="en-US" sz="1600" dirty="0">
                  <a:latin typeface="Courier New" pitchFamily="49" charset="0"/>
                  <a:cs typeface="Arial" pitchFamily="34" charset="0"/>
                </a:rPr>
                <a:t>;</a:t>
              </a:r>
            </a:p>
            <a:p>
              <a:pPr>
                <a:defRPr/>
              </a:pPr>
              <a:endParaRPr lang="en-US" sz="1600" dirty="0">
                <a:latin typeface="Courier New" pitchFamily="49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1600" dirty="0">
                  <a:latin typeface="Courier New" pitchFamily="49" charset="0"/>
                  <a:cs typeface="Arial" pitchFamily="34" charset="0"/>
                </a:rPr>
                <a:t>    </a:t>
              </a:r>
              <a:r>
                <a:rPr lang="en-US" sz="1600" dirty="0" err="1">
                  <a:latin typeface="Courier New" pitchFamily="49" charset="0"/>
                  <a:cs typeface="Arial" pitchFamily="34" charset="0"/>
                </a:rPr>
                <a:t>i</a:t>
              </a:r>
              <a:r>
                <a:rPr lang="en-US" sz="1600" dirty="0">
                  <a:latin typeface="Courier New" pitchFamily="49" charset="0"/>
                  <a:cs typeface="Arial" pitchFamily="34" charset="0"/>
                </a:rPr>
                <a:t> = 1;</a:t>
              </a:r>
            </a:p>
            <a:p>
              <a:pPr>
                <a:defRPr/>
              </a:pPr>
              <a:r>
                <a:rPr lang="en-US" sz="1600" dirty="0">
                  <a:latin typeface="Courier New" pitchFamily="49" charset="0"/>
                  <a:cs typeface="Arial" pitchFamily="34" charset="0"/>
                </a:rPr>
                <a:t>    while (</a:t>
              </a:r>
              <a:r>
                <a:rPr lang="en-US" sz="1600" dirty="0" err="1">
                  <a:latin typeface="Courier New" pitchFamily="49" charset="0"/>
                  <a:cs typeface="Arial" pitchFamily="34" charset="0"/>
                </a:rPr>
                <a:t>i</a:t>
              </a:r>
              <a:r>
                <a:rPr lang="en-US" sz="1600" dirty="0">
                  <a:latin typeface="Courier New" pitchFamily="49" charset="0"/>
                  <a:cs typeface="Arial" pitchFamily="34" charset="0"/>
                </a:rPr>
                <a:t> &lt;= 10) {</a:t>
              </a:r>
            </a:p>
            <a:p>
              <a:pPr>
                <a:defRPr/>
              </a:pPr>
              <a:r>
                <a:rPr lang="en-US" sz="1600" dirty="0">
                  <a:latin typeface="Courier New" pitchFamily="49" charset="0"/>
                  <a:cs typeface="Arial" pitchFamily="34" charset="0"/>
                </a:rPr>
                <a:t>      </a:t>
              </a:r>
              <a:r>
                <a:rPr lang="en-US" sz="1600" dirty="0" err="1">
                  <a:latin typeface="Courier New" pitchFamily="49" charset="0"/>
                  <a:cs typeface="Arial" pitchFamily="34" charset="0"/>
                </a:rPr>
                <a:t>printf</a:t>
              </a:r>
              <a:r>
                <a:rPr lang="en-US" sz="1600" dirty="0">
                  <a:latin typeface="Courier New" pitchFamily="49" charset="0"/>
                  <a:cs typeface="Arial" pitchFamily="34" charset="0"/>
                </a:rPr>
                <a:t>(“%d”,</a:t>
              </a:r>
              <a:r>
                <a:rPr lang="en-US" sz="1600" dirty="0" err="1">
                  <a:latin typeface="Courier New" pitchFamily="49" charset="0"/>
                  <a:cs typeface="Arial" pitchFamily="34" charset="0"/>
                </a:rPr>
                <a:t>i</a:t>
              </a:r>
              <a:r>
                <a:rPr lang="en-US" sz="1600" dirty="0">
                  <a:latin typeface="Courier New" pitchFamily="49" charset="0"/>
                  <a:cs typeface="Arial" pitchFamily="34" charset="0"/>
                </a:rPr>
                <a:t>);</a:t>
              </a:r>
            </a:p>
            <a:p>
              <a:pPr>
                <a:defRPr/>
              </a:pPr>
              <a:r>
                <a:rPr lang="en-US" sz="1600" dirty="0">
                  <a:latin typeface="Courier New" pitchFamily="49" charset="0"/>
                  <a:cs typeface="Arial" pitchFamily="34" charset="0"/>
                </a:rPr>
                <a:t>      </a:t>
              </a:r>
              <a:r>
                <a:rPr lang="en-US" sz="1600" dirty="0" err="1">
                  <a:latin typeface="Courier New" pitchFamily="49" charset="0"/>
                  <a:cs typeface="Arial" pitchFamily="34" charset="0"/>
                </a:rPr>
                <a:t>i</a:t>
              </a:r>
              <a:r>
                <a:rPr lang="en-US" sz="1600" dirty="0">
                  <a:latin typeface="Courier New" pitchFamily="49" charset="0"/>
                  <a:cs typeface="Arial" pitchFamily="34" charset="0"/>
                </a:rPr>
                <a:t>++;</a:t>
              </a:r>
            </a:p>
            <a:p>
              <a:pPr>
                <a:defRPr/>
              </a:pPr>
              <a:r>
                <a:rPr lang="en-US" sz="1600" dirty="0">
                  <a:latin typeface="Courier New" pitchFamily="49" charset="0"/>
                  <a:cs typeface="Arial" pitchFamily="34" charset="0"/>
                </a:rPr>
                <a:t>    }</a:t>
              </a:r>
            </a:p>
            <a:p>
              <a:pPr>
                <a:defRPr/>
              </a:pPr>
              <a:r>
                <a:rPr lang="en-US" sz="1600" dirty="0">
                  <a:latin typeface="Courier New" pitchFamily="49" charset="0"/>
                  <a:cs typeface="Arial" pitchFamily="34" charset="0"/>
                </a:rPr>
                <a:t>}</a:t>
              </a:r>
            </a:p>
          </p:txBody>
        </p:sp>
        <p:sp>
          <p:nvSpPr>
            <p:cNvPr id="138244" name="Text Box 4"/>
            <p:cNvSpPr txBox="1">
              <a:spLocks noChangeArrowheads="1"/>
            </p:cNvSpPr>
            <p:nvPr/>
          </p:nvSpPr>
          <p:spPr bwMode="auto">
            <a:xfrm>
              <a:off x="576" y="3312"/>
              <a:ext cx="201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folHlink"/>
                  </a:solidFill>
                  <a:latin typeface="Courier New" pitchFamily="49" charset="0"/>
                  <a:cs typeface="Arial" pitchFamily="34" charset="0"/>
                </a:rPr>
                <a:t>while</a:t>
              </a: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 loop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648200" y="1905000"/>
            <a:ext cx="4114800" cy="3521075"/>
            <a:chOff x="2928" y="1200"/>
            <a:chExt cx="2592" cy="2218"/>
          </a:xfrm>
        </p:grpSpPr>
        <p:sp>
          <p:nvSpPr>
            <p:cNvPr id="138246" name="Rectangle 6"/>
            <p:cNvSpPr>
              <a:spLocks noChangeArrowheads="1"/>
            </p:cNvSpPr>
            <p:nvPr/>
          </p:nvSpPr>
          <p:spPr bwMode="auto">
            <a:xfrm>
              <a:off x="2928" y="1200"/>
              <a:ext cx="2592" cy="1680"/>
            </a:xfrm>
            <a:prstGeom prst="rect">
              <a:avLst/>
            </a:prstGeom>
            <a:gradFill rotWithShape="1">
              <a:gsLst>
                <a:gs pos="0">
                  <a:srgbClr val="006600"/>
                </a:gs>
                <a:gs pos="100000">
                  <a:srgbClr val="00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1600">
                  <a:latin typeface="Courier New" pitchFamily="49" charset="0"/>
                  <a:cs typeface="Arial" pitchFamily="34" charset="0"/>
                </a:rPr>
                <a:t>#include &lt;stdio.h&gt;</a:t>
              </a:r>
            </a:p>
            <a:p>
              <a:pPr>
                <a:defRPr/>
              </a:pPr>
              <a:r>
                <a:rPr lang="en-US" sz="1600">
                  <a:latin typeface="Courier New" pitchFamily="49" charset="0"/>
                  <a:cs typeface="Arial" pitchFamily="34" charset="0"/>
                </a:rPr>
                <a:t>#include &lt;conio.h&gt;</a:t>
              </a:r>
            </a:p>
            <a:p>
              <a:pPr>
                <a:defRPr/>
              </a:pPr>
              <a:endParaRPr lang="en-US" sz="1600">
                <a:latin typeface="Courier New" pitchFamily="49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1600">
                  <a:latin typeface="Courier New" pitchFamily="49" charset="0"/>
                  <a:cs typeface="Arial" pitchFamily="34" charset="0"/>
                </a:rPr>
                <a:t>void main() {</a:t>
              </a:r>
            </a:p>
            <a:p>
              <a:pPr>
                <a:defRPr/>
              </a:pPr>
              <a:r>
                <a:rPr lang="en-US" sz="1600">
                  <a:latin typeface="Courier New" pitchFamily="49" charset="0"/>
                  <a:cs typeface="Arial" pitchFamily="34" charset="0"/>
                </a:rPr>
                <a:t>    int i;</a:t>
              </a:r>
            </a:p>
            <a:p>
              <a:pPr>
                <a:defRPr/>
              </a:pPr>
              <a:endParaRPr lang="en-US" sz="1600">
                <a:latin typeface="Courier New" pitchFamily="49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1600">
                  <a:latin typeface="Courier New" pitchFamily="49" charset="0"/>
                  <a:cs typeface="Arial" pitchFamily="34" charset="0"/>
                </a:rPr>
                <a:t>    for (i = 1; i &lt;= 10; i++) {</a:t>
              </a:r>
            </a:p>
            <a:p>
              <a:pPr>
                <a:defRPr/>
              </a:pPr>
              <a:r>
                <a:rPr lang="en-US" sz="1600">
                  <a:latin typeface="Courier New" pitchFamily="49" charset="0"/>
                  <a:cs typeface="Arial" pitchFamily="34" charset="0"/>
                </a:rPr>
                <a:t>      printf(“%d”,i);</a:t>
              </a:r>
            </a:p>
            <a:p>
              <a:pPr>
                <a:defRPr/>
              </a:pPr>
              <a:r>
                <a:rPr lang="en-US" sz="1600">
                  <a:latin typeface="Courier New" pitchFamily="49" charset="0"/>
                  <a:cs typeface="Arial" pitchFamily="34" charset="0"/>
                </a:rPr>
                <a:t>    }</a:t>
              </a:r>
            </a:p>
            <a:p>
              <a:pPr>
                <a:defRPr/>
              </a:pPr>
              <a:endParaRPr lang="en-US" sz="1600">
                <a:latin typeface="Courier New" pitchFamily="49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1600">
                  <a:latin typeface="Courier New" pitchFamily="49" charset="0"/>
                  <a:cs typeface="Arial" pitchFamily="34" charset="0"/>
                </a:rPr>
                <a:t>}</a:t>
              </a:r>
            </a:p>
          </p:txBody>
        </p:sp>
        <p:sp>
          <p:nvSpPr>
            <p:cNvPr id="138247" name="Text Box 7"/>
            <p:cNvSpPr txBox="1">
              <a:spLocks noChangeArrowheads="1"/>
            </p:cNvSpPr>
            <p:nvPr/>
          </p:nvSpPr>
          <p:spPr bwMode="auto">
            <a:xfrm>
              <a:off x="3264" y="3168"/>
              <a:ext cx="201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folHlink"/>
                  </a:solidFill>
                  <a:latin typeface="Courier New" pitchFamily="49" charset="0"/>
                  <a:cs typeface="Arial" pitchFamily="34" charset="0"/>
                </a:rPr>
                <a:t>for</a:t>
              </a: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 loop</a:t>
              </a:r>
            </a:p>
          </p:txBody>
        </p:sp>
      </p:grpSp>
      <p:sp>
        <p:nvSpPr>
          <p:cNvPr id="2560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>
                <a:solidFill>
                  <a:schemeClr val="hlink"/>
                </a:solidFill>
                <a:latin typeface="Courier New" pitchFamily="49" charset="0"/>
              </a:rPr>
              <a:t>for</a:t>
            </a:r>
            <a:r>
              <a:rPr lang="en-US" smtClean="0"/>
              <a:t> vs. </a:t>
            </a:r>
            <a:r>
              <a:rPr lang="en-US" b="0" smtClean="0">
                <a:solidFill>
                  <a:schemeClr val="hlink"/>
                </a:solidFill>
                <a:latin typeface="Courier New" pitchFamily="49" charset="0"/>
              </a:rPr>
              <a:t>while</a:t>
            </a:r>
            <a:endParaRPr lang="en-US" smtClean="0"/>
          </a:p>
        </p:txBody>
      </p:sp>
      <p:sp>
        <p:nvSpPr>
          <p:cNvPr id="13824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8350" cy="6413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คำสั่ง: พิมพ์เลข 1,2,...,10 ออกหน้าจอ</a:t>
            </a:r>
          </a:p>
        </p:txBody>
      </p:sp>
      <p:sp>
        <p:nvSpPr>
          <p:cNvPr id="138250" name="AutoShape 10"/>
          <p:cNvSpPr>
            <a:spLocks noChangeArrowheads="1"/>
          </p:cNvSpPr>
          <p:nvPr/>
        </p:nvSpPr>
        <p:spPr bwMode="auto">
          <a:xfrm>
            <a:off x="1219200" y="3408363"/>
            <a:ext cx="698500" cy="261937"/>
          </a:xfrm>
          <a:prstGeom prst="roundRect">
            <a:avLst>
              <a:gd name="adj" fmla="val 16667"/>
            </a:avLst>
          </a:prstGeom>
          <a:solidFill>
            <a:schemeClr val="accent2">
              <a:alpha val="39999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8251" name="AutoShape 11"/>
          <p:cNvSpPr>
            <a:spLocks noChangeArrowheads="1"/>
          </p:cNvSpPr>
          <p:nvPr/>
        </p:nvSpPr>
        <p:spPr bwMode="auto">
          <a:xfrm>
            <a:off x="2133600" y="3656013"/>
            <a:ext cx="865188" cy="261937"/>
          </a:xfrm>
          <a:prstGeom prst="roundRect">
            <a:avLst>
              <a:gd name="adj" fmla="val 16667"/>
            </a:avLst>
          </a:prstGeom>
          <a:solidFill>
            <a:schemeClr val="folHlink">
              <a:alpha val="39999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8252" name="AutoShape 12"/>
          <p:cNvSpPr>
            <a:spLocks noChangeArrowheads="1"/>
          </p:cNvSpPr>
          <p:nvPr/>
        </p:nvSpPr>
        <p:spPr bwMode="auto">
          <a:xfrm>
            <a:off x="1479550" y="4152900"/>
            <a:ext cx="431800" cy="266700"/>
          </a:xfrm>
          <a:prstGeom prst="roundRect">
            <a:avLst>
              <a:gd name="adj" fmla="val 16667"/>
            </a:avLst>
          </a:prstGeom>
          <a:solidFill>
            <a:schemeClr val="hlink">
              <a:alpha val="39999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8253" name="AutoShape 13"/>
          <p:cNvSpPr>
            <a:spLocks noChangeArrowheads="1"/>
          </p:cNvSpPr>
          <p:nvPr/>
        </p:nvSpPr>
        <p:spPr bwMode="auto">
          <a:xfrm>
            <a:off x="5849938" y="3348038"/>
            <a:ext cx="619125" cy="261937"/>
          </a:xfrm>
          <a:prstGeom prst="roundRect">
            <a:avLst>
              <a:gd name="adj" fmla="val 16667"/>
            </a:avLst>
          </a:prstGeom>
          <a:solidFill>
            <a:schemeClr val="accent2">
              <a:alpha val="39999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8254" name="AutoShape 14"/>
          <p:cNvSpPr>
            <a:spLocks noChangeArrowheads="1"/>
          </p:cNvSpPr>
          <p:nvPr/>
        </p:nvSpPr>
        <p:spPr bwMode="auto">
          <a:xfrm>
            <a:off x="6699250" y="3348038"/>
            <a:ext cx="865188" cy="261937"/>
          </a:xfrm>
          <a:prstGeom prst="roundRect">
            <a:avLst>
              <a:gd name="adj" fmla="val 16667"/>
            </a:avLst>
          </a:prstGeom>
          <a:solidFill>
            <a:schemeClr val="folHlink">
              <a:alpha val="39999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8255" name="AutoShape 15"/>
          <p:cNvSpPr>
            <a:spLocks noChangeArrowheads="1"/>
          </p:cNvSpPr>
          <p:nvPr/>
        </p:nvSpPr>
        <p:spPr bwMode="auto">
          <a:xfrm>
            <a:off x="7777163" y="3348038"/>
            <a:ext cx="404812" cy="254000"/>
          </a:xfrm>
          <a:prstGeom prst="roundRect">
            <a:avLst>
              <a:gd name="adj" fmla="val 16667"/>
            </a:avLst>
          </a:prstGeom>
          <a:solidFill>
            <a:schemeClr val="hlink">
              <a:alpha val="39999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8256" name="AutoShape 16"/>
          <p:cNvCxnSpPr>
            <a:cxnSpLocks noChangeShapeType="1"/>
            <a:stCxn id="138250" idx="0"/>
            <a:endCxn id="138253" idx="0"/>
          </p:cNvCxnSpPr>
          <p:nvPr/>
        </p:nvCxnSpPr>
        <p:spPr bwMode="auto">
          <a:xfrm rot="-5400000">
            <a:off x="3833812" y="1082676"/>
            <a:ext cx="60325" cy="4591050"/>
          </a:xfrm>
          <a:prstGeom prst="bentConnector3">
            <a:avLst>
              <a:gd name="adj1" fmla="val 786838"/>
            </a:avLst>
          </a:prstGeom>
          <a:noFill/>
          <a:ln w="28575">
            <a:solidFill>
              <a:schemeClr val="accent2"/>
            </a:solidFill>
            <a:miter lim="800000"/>
            <a:headEnd type="none" w="sm" len="sm"/>
            <a:tailEnd type="stealth" w="lg" len="lg"/>
          </a:ln>
        </p:spPr>
      </p:cxnSp>
      <p:cxnSp>
        <p:nvCxnSpPr>
          <p:cNvPr id="138257" name="AutoShape 17"/>
          <p:cNvCxnSpPr>
            <a:cxnSpLocks noChangeShapeType="1"/>
            <a:stCxn id="138251" idx="0"/>
            <a:endCxn id="138254" idx="0"/>
          </p:cNvCxnSpPr>
          <p:nvPr/>
        </p:nvCxnSpPr>
        <p:spPr bwMode="auto">
          <a:xfrm rot="-5400000">
            <a:off x="4695825" y="1219201"/>
            <a:ext cx="307975" cy="4565650"/>
          </a:xfrm>
          <a:prstGeom prst="bentConnector3">
            <a:avLst>
              <a:gd name="adj1" fmla="val 170616"/>
            </a:avLst>
          </a:prstGeom>
          <a:noFill/>
          <a:ln w="28575">
            <a:solidFill>
              <a:schemeClr val="folHlink"/>
            </a:solidFill>
            <a:miter lim="800000"/>
            <a:headEnd type="none" w="sm" len="sm"/>
            <a:tailEnd type="stealth" w="lg" len="lg"/>
          </a:ln>
        </p:spPr>
      </p:cxnSp>
      <p:cxnSp>
        <p:nvCxnSpPr>
          <p:cNvPr id="138258" name="AutoShape 18"/>
          <p:cNvCxnSpPr>
            <a:cxnSpLocks noChangeShapeType="1"/>
            <a:stCxn id="138252" idx="2"/>
            <a:endCxn id="138255" idx="2"/>
          </p:cNvCxnSpPr>
          <p:nvPr/>
        </p:nvCxnSpPr>
        <p:spPr bwMode="auto">
          <a:xfrm rot="5400000" flipH="1" flipV="1">
            <a:off x="4429126" y="868362"/>
            <a:ext cx="817562" cy="6284913"/>
          </a:xfrm>
          <a:prstGeom prst="bentConnector3">
            <a:avLst>
              <a:gd name="adj1" fmla="val -55537"/>
            </a:avLst>
          </a:prstGeom>
          <a:noFill/>
          <a:ln w="28575">
            <a:solidFill>
              <a:schemeClr val="hlink"/>
            </a:solidFill>
            <a:miter lim="800000"/>
            <a:headEnd type="none" w="sm" len="sm"/>
            <a:tailEnd type="stealth" w="lg" len="lg"/>
          </a:ln>
        </p:spPr>
      </p:cxn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50" grpId="0" animBg="1"/>
      <p:bldP spid="138251" grpId="0" animBg="1"/>
      <p:bldP spid="138252" grpId="0" animBg="1"/>
      <p:bldP spid="138253" grpId="0" animBg="1"/>
      <p:bldP spid="138254" grpId="0" animBg="1"/>
      <p:bldP spid="13825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ทดสอบ: พิมพ์ดาว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16287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เขียนโปรแกรมเพื่อพิมพ์ดาวจำนวน </a:t>
            </a:r>
            <a:r>
              <a:rPr lang="en-US" sz="3600" i="1" smtClean="0"/>
              <a:t>N</a:t>
            </a:r>
            <a:r>
              <a:rPr lang="en-US" sz="3600" smtClean="0"/>
              <a:t> ดวง เมื่อ </a:t>
            </a:r>
            <a:r>
              <a:rPr lang="en-US" sz="3600" i="1" smtClean="0"/>
              <a:t>N</a:t>
            </a:r>
            <a:r>
              <a:rPr lang="en-US" sz="3600" smtClean="0"/>
              <a:t> กำหนดโดยผู้ใช้</a:t>
            </a:r>
          </a:p>
          <a:p>
            <a:pPr eaLnBrk="1" hangingPunct="1">
              <a:defRPr/>
            </a:pPr>
            <a:r>
              <a:rPr lang="en-US" sz="3600" smtClean="0"/>
              <a:t>ตัวอย่าง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914400" y="3200400"/>
            <a:ext cx="1905000" cy="685800"/>
          </a:xfrm>
          <a:prstGeom prst="rect">
            <a:avLst/>
          </a:prstGeom>
          <a:gradFill rotWithShape="1">
            <a:gsLst>
              <a:gs pos="0">
                <a:srgbClr val="B202B2">
                  <a:gamma/>
                  <a:shade val="46275"/>
                  <a:invGamma/>
                </a:srgbClr>
              </a:gs>
              <a:gs pos="100000">
                <a:srgbClr val="B202B2"/>
              </a:gs>
            </a:gsLst>
            <a:lin ang="5400000" scaled="1"/>
          </a:gradFill>
          <a:ln w="381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Enter N: </a:t>
            </a:r>
            <a:r>
              <a:rPr lang="en-US" sz="1600" u="sng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3</a:t>
            </a:r>
          </a:p>
          <a:p>
            <a:pPr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***</a:t>
            </a:r>
          </a:p>
        </p:txBody>
      </p:sp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914400" y="4191000"/>
            <a:ext cx="1905000" cy="685800"/>
          </a:xfrm>
          <a:prstGeom prst="rect">
            <a:avLst/>
          </a:prstGeom>
          <a:gradFill rotWithShape="1">
            <a:gsLst>
              <a:gs pos="0">
                <a:srgbClr val="B202B2">
                  <a:gamma/>
                  <a:shade val="46275"/>
                  <a:invGamma/>
                </a:srgbClr>
              </a:gs>
              <a:gs pos="100000">
                <a:srgbClr val="B202B2"/>
              </a:gs>
            </a:gsLst>
            <a:lin ang="5400000" scaled="1"/>
          </a:gradFill>
          <a:ln w="381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Enter N: </a:t>
            </a:r>
            <a:r>
              <a:rPr lang="en-US" sz="1600" u="sng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8</a:t>
            </a:r>
          </a:p>
          <a:p>
            <a:pPr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********</a:t>
            </a:r>
          </a:p>
        </p:txBody>
      </p:sp>
      <p:sp>
        <p:nvSpPr>
          <p:cNvPr id="139270" name="Rectangle 6"/>
          <p:cNvSpPr>
            <a:spLocks noChangeArrowheads="1"/>
          </p:cNvSpPr>
          <p:nvPr/>
        </p:nvSpPr>
        <p:spPr bwMode="auto">
          <a:xfrm>
            <a:off x="3200400" y="2590800"/>
            <a:ext cx="5410200" cy="4114800"/>
          </a:xfrm>
          <a:prstGeom prst="rect">
            <a:avLst/>
          </a:prstGeom>
          <a:gradFill rotWithShape="1">
            <a:gsLst>
              <a:gs pos="0">
                <a:srgbClr val="006600">
                  <a:gamma/>
                  <a:shade val="46275"/>
                  <a:invGamma/>
                </a:srgbClr>
              </a:gs>
              <a:gs pos="100000">
                <a:srgbClr val="006600"/>
              </a:gs>
            </a:gsLst>
            <a:lin ang="5400000" scaled="1"/>
          </a:grad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1800">
                <a:latin typeface="Courier New" pitchFamily="49" charset="0"/>
                <a:cs typeface="Arial" pitchFamily="34" charset="0"/>
              </a:rPr>
              <a:t>#include </a:t>
            </a:r>
            <a:r>
              <a:rPr lang="en-US" sz="1800" b="0">
                <a:latin typeface="Courier New" pitchFamily="49" charset="0"/>
                <a:cs typeface="Arial" pitchFamily="34" charset="0"/>
              </a:rPr>
              <a:t>&lt;stdio.h&gt;;</a:t>
            </a:r>
          </a:p>
          <a:p>
            <a:pPr>
              <a:defRPr/>
            </a:pPr>
            <a:r>
              <a:rPr lang="en-US" sz="1800">
                <a:latin typeface="Courier New" pitchFamily="49" charset="0"/>
                <a:cs typeface="Arial" pitchFamily="34" charset="0"/>
              </a:rPr>
              <a:t>#include </a:t>
            </a:r>
            <a:r>
              <a:rPr lang="en-US" sz="1800" b="0">
                <a:latin typeface="Courier New" pitchFamily="49" charset="0"/>
                <a:cs typeface="Arial" pitchFamily="34" charset="0"/>
              </a:rPr>
              <a:t>&lt;conio.h&gt;;</a:t>
            </a:r>
          </a:p>
          <a:p>
            <a:pPr>
              <a:defRPr/>
            </a:pPr>
            <a:endParaRPr lang="en-US" sz="1800" b="0">
              <a:latin typeface="Courier New" pitchFamily="49" charset="0"/>
              <a:cs typeface="Arial" pitchFamily="34" charset="0"/>
            </a:endParaRPr>
          </a:p>
          <a:p>
            <a:pPr>
              <a:defRPr/>
            </a:pPr>
            <a:r>
              <a:rPr lang="en-US" sz="1800">
                <a:latin typeface="Courier New" pitchFamily="49" charset="0"/>
                <a:cs typeface="Arial" pitchFamily="34" charset="0"/>
              </a:rPr>
              <a:t>void</a:t>
            </a:r>
            <a:r>
              <a:rPr lang="en-US" sz="1800" b="0">
                <a:latin typeface="Courier New" pitchFamily="49" charset="0"/>
                <a:cs typeface="Arial" pitchFamily="34" charset="0"/>
              </a:rPr>
              <a:t> main() {</a:t>
            </a:r>
          </a:p>
          <a:p>
            <a:pPr>
              <a:defRPr/>
            </a:pPr>
            <a:r>
              <a:rPr lang="en-US" sz="1800" b="0">
                <a:latin typeface="Courier New" pitchFamily="49" charset="0"/>
                <a:cs typeface="Arial" pitchFamily="34" charset="0"/>
              </a:rPr>
              <a:t>    </a:t>
            </a:r>
            <a:r>
              <a:rPr lang="en-US" sz="1800">
                <a:latin typeface="Courier New" pitchFamily="49" charset="0"/>
                <a:cs typeface="Arial" pitchFamily="34" charset="0"/>
              </a:rPr>
              <a:t>int</a:t>
            </a:r>
            <a:r>
              <a:rPr lang="en-US" sz="1800" b="0">
                <a:latin typeface="Courier New" pitchFamily="49" charset="0"/>
                <a:cs typeface="Arial" pitchFamily="34" charset="0"/>
              </a:rPr>
              <a:t> i,N;</a:t>
            </a:r>
          </a:p>
          <a:p>
            <a:pPr>
              <a:defRPr/>
            </a:pPr>
            <a:r>
              <a:rPr lang="en-US" sz="1800" b="0">
                <a:latin typeface="Courier New" pitchFamily="49" charset="0"/>
                <a:cs typeface="Arial" pitchFamily="34" charset="0"/>
              </a:rPr>
              <a:t>    printf("Enter N: ");</a:t>
            </a:r>
          </a:p>
          <a:p>
            <a:pPr>
              <a:defRPr/>
            </a:pPr>
            <a:r>
              <a:rPr lang="en-US" sz="1800" b="0">
                <a:latin typeface="Courier New" pitchFamily="49" charset="0"/>
                <a:cs typeface="Arial" pitchFamily="34" charset="0"/>
              </a:rPr>
              <a:t>    scanf(“%d“,N);</a:t>
            </a:r>
          </a:p>
          <a:p>
            <a:pPr>
              <a:defRPr/>
            </a:pPr>
            <a:endParaRPr lang="en-US" sz="1800" b="0">
              <a:latin typeface="Courier New" pitchFamily="49" charset="0"/>
              <a:cs typeface="Arial" pitchFamily="34" charset="0"/>
            </a:endParaRPr>
          </a:p>
          <a:p>
            <a:pPr>
              <a:defRPr/>
            </a:pPr>
            <a:r>
              <a:rPr lang="en-US" sz="1800" b="0">
                <a:latin typeface="Courier New" pitchFamily="49" charset="0"/>
                <a:cs typeface="Arial" pitchFamily="34" charset="0"/>
              </a:rPr>
              <a:t>    </a:t>
            </a:r>
            <a:r>
              <a:rPr lang="en-US" sz="1800">
                <a:latin typeface="Courier New" pitchFamily="49" charset="0"/>
                <a:cs typeface="Arial" pitchFamily="34" charset="0"/>
              </a:rPr>
              <a:t>for</a:t>
            </a:r>
            <a:r>
              <a:rPr lang="en-US" sz="1800" b="0">
                <a:latin typeface="Courier New" pitchFamily="49" charset="0"/>
                <a:cs typeface="Arial" pitchFamily="34" charset="0"/>
              </a:rPr>
              <a:t> (i = 1; i &lt;= N; i++) {</a:t>
            </a:r>
          </a:p>
          <a:p>
            <a:pPr>
              <a:defRPr/>
            </a:pPr>
            <a:r>
              <a:rPr lang="en-US" sz="1800" b="0">
                <a:latin typeface="Courier New" pitchFamily="49" charset="0"/>
                <a:cs typeface="Arial" pitchFamily="34" charset="0"/>
              </a:rPr>
              <a:t>      printf("*");</a:t>
            </a:r>
          </a:p>
          <a:p>
            <a:pPr>
              <a:defRPr/>
            </a:pPr>
            <a:r>
              <a:rPr lang="en-US" sz="1800" b="0">
                <a:latin typeface="Courier New" pitchFamily="49" charset="0"/>
                <a:cs typeface="Arial" pitchFamily="34" charset="0"/>
              </a:rPr>
              <a:t>    }</a:t>
            </a:r>
          </a:p>
          <a:p>
            <a:pPr>
              <a:defRPr/>
            </a:pPr>
            <a:endParaRPr lang="en-US" sz="1800" b="0">
              <a:latin typeface="Courier New" pitchFamily="49" charset="0"/>
              <a:cs typeface="Arial" pitchFamily="34" charset="0"/>
            </a:endParaRPr>
          </a:p>
          <a:p>
            <a:pPr>
              <a:defRPr/>
            </a:pPr>
            <a:r>
              <a:rPr lang="en-US" sz="1800" b="0">
                <a:latin typeface="Courier New" pitchFamily="49" charset="0"/>
                <a:cs typeface="Arial" pitchFamily="34" charset="0"/>
              </a:rPr>
              <a:t>    printf(“\n”);</a:t>
            </a:r>
          </a:p>
          <a:p>
            <a:pPr>
              <a:defRPr/>
            </a:pPr>
            <a:r>
              <a:rPr lang="en-US" sz="1800" b="0">
                <a:latin typeface="Courier New" pitchFamily="49" charset="0"/>
                <a:cs typeface="Arial" pitchFamily="34" charset="0"/>
              </a:rPr>
              <a:t>  }</a:t>
            </a:r>
          </a:p>
          <a:p>
            <a:pPr>
              <a:defRPr/>
            </a:pPr>
            <a:r>
              <a:rPr lang="en-US" sz="1800" b="0">
                <a:latin typeface="Courier New" pitchFamily="49" charset="0"/>
                <a:cs typeface="Arial" pitchFamily="34" charset="0"/>
              </a:rPr>
              <a:t>}</a:t>
            </a:r>
          </a:p>
        </p:txBody>
      </p:sp>
      <p:sp>
        <p:nvSpPr>
          <p:cNvPr id="139271" name="AutoShape 7"/>
          <p:cNvSpPr>
            <a:spLocks noChangeArrowheads="1"/>
          </p:cNvSpPr>
          <p:nvPr/>
        </p:nvSpPr>
        <p:spPr bwMode="auto">
          <a:xfrm>
            <a:off x="4540250" y="4806950"/>
            <a:ext cx="698500" cy="228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ngsana New" pitchFamily="18" charset="-34"/>
              </a:rPr>
              <a:t>?</a:t>
            </a:r>
          </a:p>
        </p:txBody>
      </p:sp>
      <p:sp>
        <p:nvSpPr>
          <p:cNvPr id="139272" name="AutoShape 8"/>
          <p:cNvSpPr>
            <a:spLocks noChangeArrowheads="1"/>
          </p:cNvSpPr>
          <p:nvPr/>
        </p:nvSpPr>
        <p:spPr bwMode="auto">
          <a:xfrm>
            <a:off x="5486400" y="4806950"/>
            <a:ext cx="844550" cy="2286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ngsana New" pitchFamily="18" charset="-34"/>
              </a:rPr>
              <a:t>?</a:t>
            </a:r>
          </a:p>
        </p:txBody>
      </p:sp>
      <p:sp>
        <p:nvSpPr>
          <p:cNvPr id="139273" name="AutoShape 9"/>
          <p:cNvSpPr>
            <a:spLocks noChangeArrowheads="1"/>
          </p:cNvSpPr>
          <p:nvPr/>
        </p:nvSpPr>
        <p:spPr bwMode="auto">
          <a:xfrm>
            <a:off x="6553200" y="4806950"/>
            <a:ext cx="457200" cy="228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ngsana New" pitchFamily="18" charset="-34"/>
              </a:rPr>
              <a:t>?</a:t>
            </a:r>
          </a:p>
        </p:txBody>
      </p:sp>
      <p:sp>
        <p:nvSpPr>
          <p:cNvPr id="139274" name="AutoShape 10"/>
          <p:cNvSpPr>
            <a:spLocks noChangeArrowheads="1"/>
          </p:cNvSpPr>
          <p:nvPr/>
        </p:nvSpPr>
        <p:spPr bwMode="auto">
          <a:xfrm>
            <a:off x="4095750" y="5086350"/>
            <a:ext cx="2609850" cy="2286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ngsana New" pitchFamily="18" charset="-34"/>
              </a:rPr>
              <a:t>???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39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39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39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0" grpId="0" animBg="1"/>
      <p:bldP spid="139271" grpId="0" animBg="1"/>
      <p:bldP spid="139271" grpId="1" animBg="1"/>
      <p:bldP spid="139272" grpId="0" animBg="1"/>
      <p:bldP spid="139272" grpId="1" animBg="1"/>
      <p:bldP spid="139273" grpId="0" animBg="1"/>
      <p:bldP spid="139273" grpId="1" animBg="1"/>
      <p:bldP spid="139274" grpId="0" animBg="1"/>
      <p:bldP spid="139274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ตัวอย่าง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8350" cy="38814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แสดงค่า 0,2,4,...,20</a:t>
            </a:r>
          </a:p>
          <a:p>
            <a:pPr eaLnBrk="1" hangingPunct="1">
              <a:defRPr/>
            </a:pPr>
            <a:endParaRPr lang="en-US" sz="3600" smtClean="0"/>
          </a:p>
          <a:p>
            <a:pPr eaLnBrk="1" hangingPunct="1">
              <a:defRPr/>
            </a:pPr>
            <a:endParaRPr lang="en-US" sz="3600" smtClean="0"/>
          </a:p>
          <a:p>
            <a:pPr eaLnBrk="1" hangingPunct="1">
              <a:defRPr/>
            </a:pPr>
            <a:r>
              <a:rPr lang="en-US" sz="3600" smtClean="0"/>
              <a:t>แสดงค่า 1,3,5,...,19</a:t>
            </a:r>
          </a:p>
          <a:p>
            <a:pPr eaLnBrk="1" hangingPunct="1">
              <a:defRPr/>
            </a:pPr>
            <a:endParaRPr lang="en-US" sz="3600" smtClean="0"/>
          </a:p>
          <a:p>
            <a:pPr eaLnBrk="1" hangingPunct="1">
              <a:defRPr/>
            </a:pPr>
            <a:endParaRPr lang="en-US" sz="3600" smtClean="0"/>
          </a:p>
          <a:p>
            <a:pPr eaLnBrk="1" hangingPunct="1">
              <a:defRPr/>
            </a:pPr>
            <a:r>
              <a:rPr lang="en-US" sz="3600" smtClean="0"/>
              <a:t>แสดงค่า 15,12,9,...,0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1371600" y="3276600"/>
            <a:ext cx="54102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6600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tabLst>
                <a:tab pos="271463" algn="l"/>
              </a:tabLst>
              <a:defRPr/>
            </a:pPr>
            <a:r>
              <a:rPr lang="en-US" sz="1800">
                <a:latin typeface="Courier New" pitchFamily="49" charset="0"/>
                <a:cs typeface="Arial" pitchFamily="34" charset="0"/>
              </a:rPr>
              <a:t>for</a:t>
            </a:r>
            <a:r>
              <a:rPr lang="en-US" sz="1800" b="0">
                <a:latin typeface="Courier New" pitchFamily="49" charset="0"/>
                <a:cs typeface="Arial" pitchFamily="34" charset="0"/>
              </a:rPr>
              <a:t> (i = 1; i &lt;= 19; i += 2)</a:t>
            </a:r>
          </a:p>
          <a:p>
            <a:pPr>
              <a:tabLst>
                <a:tab pos="271463" algn="l"/>
              </a:tabLst>
              <a:defRPr/>
            </a:pPr>
            <a:r>
              <a:rPr lang="en-US" sz="1800" b="0">
                <a:latin typeface="Courier New" pitchFamily="49" charset="0"/>
                <a:cs typeface="Arial" pitchFamily="34" charset="0"/>
              </a:rPr>
              <a:t>	printf(“%d”,i);</a:t>
            </a:r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1371600" y="4953000"/>
            <a:ext cx="54102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6600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1800">
                <a:latin typeface="Courier New" pitchFamily="49" charset="0"/>
                <a:cs typeface="Arial" pitchFamily="34" charset="0"/>
              </a:rPr>
              <a:t>for</a:t>
            </a:r>
            <a:r>
              <a:rPr lang="en-US" sz="1800" b="0">
                <a:latin typeface="Courier New" pitchFamily="49" charset="0"/>
                <a:cs typeface="Arial" pitchFamily="34" charset="0"/>
              </a:rPr>
              <a:t> (i = 15; i &gt;= 0; i -= 3)</a:t>
            </a:r>
          </a:p>
          <a:p>
            <a:pPr>
              <a:defRPr/>
            </a:pPr>
            <a:r>
              <a:rPr lang="en-US" sz="1800" b="0">
                <a:latin typeface="Courier New" pitchFamily="49" charset="0"/>
                <a:cs typeface="Arial" pitchFamily="34" charset="0"/>
              </a:rPr>
              <a:t>  printf(“%d”,i);</a:t>
            </a:r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1371600" y="1676400"/>
            <a:ext cx="54102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6600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1800">
                <a:latin typeface="Courier New" pitchFamily="49" charset="0"/>
                <a:cs typeface="Arial" pitchFamily="34" charset="0"/>
              </a:rPr>
              <a:t>for</a:t>
            </a:r>
            <a:r>
              <a:rPr lang="en-US" sz="1800" b="0">
                <a:latin typeface="Courier New" pitchFamily="49" charset="0"/>
                <a:cs typeface="Arial" pitchFamily="34" charset="0"/>
              </a:rPr>
              <a:t> (i = 0; i &lt;= 20; i += 2)</a:t>
            </a:r>
          </a:p>
          <a:p>
            <a:pPr>
              <a:defRPr/>
            </a:pPr>
            <a:r>
              <a:rPr lang="en-US" sz="1800" b="0">
                <a:latin typeface="Courier New" pitchFamily="49" charset="0"/>
                <a:cs typeface="Arial" pitchFamily="34" charset="0"/>
              </a:rPr>
              <a:t>  printf(“%d”,i);</a:t>
            </a:r>
          </a:p>
        </p:txBody>
      </p:sp>
      <p:sp>
        <p:nvSpPr>
          <p:cNvPr id="140295" name="AutoShape 7"/>
          <p:cNvSpPr>
            <a:spLocks noChangeArrowheads="1"/>
          </p:cNvSpPr>
          <p:nvPr/>
        </p:nvSpPr>
        <p:spPr bwMode="auto">
          <a:xfrm>
            <a:off x="2166938" y="3322638"/>
            <a:ext cx="698500" cy="228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ngsana New" pitchFamily="18" charset="-34"/>
              </a:rPr>
              <a:t>?</a:t>
            </a:r>
          </a:p>
        </p:txBody>
      </p:sp>
      <p:sp>
        <p:nvSpPr>
          <p:cNvPr id="140296" name="AutoShape 8"/>
          <p:cNvSpPr>
            <a:spLocks noChangeArrowheads="1"/>
          </p:cNvSpPr>
          <p:nvPr/>
        </p:nvSpPr>
        <p:spPr bwMode="auto">
          <a:xfrm>
            <a:off x="3074988" y="3322638"/>
            <a:ext cx="1006475" cy="2286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ngsana New" pitchFamily="18" charset="-34"/>
              </a:rPr>
              <a:t>?</a:t>
            </a:r>
          </a:p>
        </p:txBody>
      </p:sp>
      <p:sp>
        <p:nvSpPr>
          <p:cNvPr id="140297" name="AutoShape 9"/>
          <p:cNvSpPr>
            <a:spLocks noChangeArrowheads="1"/>
          </p:cNvSpPr>
          <p:nvPr/>
        </p:nvSpPr>
        <p:spPr bwMode="auto">
          <a:xfrm>
            <a:off x="4284663" y="3322638"/>
            <a:ext cx="895350" cy="228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ngsana New" pitchFamily="18" charset="-34"/>
              </a:rPr>
              <a:t>?</a:t>
            </a:r>
          </a:p>
        </p:txBody>
      </p:sp>
      <p:sp>
        <p:nvSpPr>
          <p:cNvPr id="140298" name="AutoShape 10"/>
          <p:cNvSpPr>
            <a:spLocks noChangeArrowheads="1"/>
          </p:cNvSpPr>
          <p:nvPr/>
        </p:nvSpPr>
        <p:spPr bwMode="auto">
          <a:xfrm>
            <a:off x="2166938" y="5011738"/>
            <a:ext cx="822325" cy="228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ngsana New" pitchFamily="18" charset="-34"/>
              </a:rPr>
              <a:t>?</a:t>
            </a:r>
          </a:p>
        </p:txBody>
      </p:sp>
      <p:sp>
        <p:nvSpPr>
          <p:cNvPr id="140299" name="AutoShape 11"/>
          <p:cNvSpPr>
            <a:spLocks noChangeArrowheads="1"/>
          </p:cNvSpPr>
          <p:nvPr/>
        </p:nvSpPr>
        <p:spPr bwMode="auto">
          <a:xfrm>
            <a:off x="3217863" y="5011738"/>
            <a:ext cx="863600" cy="2286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ngsana New" pitchFamily="18" charset="-34"/>
              </a:rPr>
              <a:t>?</a:t>
            </a:r>
          </a:p>
        </p:txBody>
      </p:sp>
      <p:sp>
        <p:nvSpPr>
          <p:cNvPr id="140300" name="AutoShape 12"/>
          <p:cNvSpPr>
            <a:spLocks noChangeArrowheads="1"/>
          </p:cNvSpPr>
          <p:nvPr/>
        </p:nvSpPr>
        <p:spPr bwMode="auto">
          <a:xfrm>
            <a:off x="4284663" y="5011738"/>
            <a:ext cx="895350" cy="228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ngsana New" pitchFamily="18" charset="-34"/>
              </a:rPr>
              <a:t>?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40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40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4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4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0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40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40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/>
      <p:bldP spid="140292" grpId="0" animBg="1"/>
      <p:bldP spid="140293" grpId="0" animBg="1"/>
      <p:bldP spid="140295" grpId="0" animBg="1"/>
      <p:bldP spid="140295" grpId="1" animBg="1"/>
      <p:bldP spid="140296" grpId="0" animBg="1"/>
      <p:bldP spid="140296" grpId="1" animBg="1"/>
      <p:bldP spid="140297" grpId="0" animBg="1"/>
      <p:bldP spid="140297" grpId="1" animBg="1"/>
      <p:bldP spid="140298" grpId="0" animBg="1"/>
      <p:bldP spid="140298" grpId="1" animBg="1"/>
      <p:bldP spid="140299" grpId="0" animBg="1"/>
      <p:bldP spid="140299" grpId="1" animBg="1"/>
      <p:bldP spid="140300" grpId="0" animBg="1"/>
      <p:bldP spid="140300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ลูปหลายชั้น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8350" cy="21161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โปรแกรมที่มีความซับซ้อนมากขึ้นอาจมีความต้องการใช้ลูปหลายชั้น</a:t>
            </a:r>
          </a:p>
          <a:p>
            <a:pPr lvl="1" eaLnBrk="1" hangingPunct="1">
              <a:defRPr/>
            </a:pPr>
            <a:r>
              <a:rPr lang="en-US" sz="3200" smtClean="0"/>
              <a:t>คล้ายกันกับคำสั่ง </a:t>
            </a:r>
            <a:r>
              <a:rPr lang="en-US" sz="32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if</a:t>
            </a:r>
          </a:p>
          <a:p>
            <a:pPr eaLnBrk="1" hangingPunct="1">
              <a:defRPr/>
            </a:pPr>
            <a:r>
              <a:rPr lang="en-US" sz="3600" smtClean="0"/>
              <a:t>ตัวอย่าง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219200" y="3276600"/>
          <a:ext cx="174783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4" imgW="888614" imgH="444307" progId="Equation.3">
                  <p:embed/>
                </p:oleObj>
              </mc:Choice>
              <mc:Fallback>
                <p:oleObj name="Equation" r:id="rId4" imgW="888614" imgH="444307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276600"/>
                        <a:ext cx="1747838" cy="874713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tx1"/>
                          </a:gs>
                          <a:gs pos="100000">
                            <a:srgbClr val="767676"/>
                          </a:gs>
                        </a:gsLst>
                        <a:lin ang="2700000" scaled="1"/>
                      </a:gradFill>
                      <a:ln w="2857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3429000" y="2514600"/>
            <a:ext cx="5486400" cy="3962400"/>
          </a:xfrm>
          <a:prstGeom prst="rect">
            <a:avLst/>
          </a:prstGeom>
          <a:gradFill rotWithShape="1">
            <a:gsLst>
              <a:gs pos="0">
                <a:srgbClr val="006600">
                  <a:gamma/>
                  <a:shade val="46275"/>
                  <a:invGamma/>
                </a:srgbClr>
              </a:gs>
              <a:gs pos="100000">
                <a:srgbClr val="006600"/>
              </a:gs>
            </a:gsLst>
            <a:lin ang="5400000" scaled="1"/>
          </a:grad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#include </a:t>
            </a:r>
            <a:r>
              <a:rPr lang="en-US" sz="1600" b="0">
                <a:latin typeface="Courier New" pitchFamily="49" charset="0"/>
                <a:cs typeface="Arial" pitchFamily="34" charset="0"/>
              </a:rPr>
              <a:t>&lt;stdio.h&gt;;</a:t>
            </a:r>
          </a:p>
          <a:p>
            <a:pPr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#include </a:t>
            </a:r>
            <a:r>
              <a:rPr lang="en-US" sz="1600" b="0">
                <a:latin typeface="Courier New" pitchFamily="49" charset="0"/>
                <a:cs typeface="Arial" pitchFamily="34" charset="0"/>
              </a:rPr>
              <a:t>&lt;conio.h&gt;;</a:t>
            </a:r>
          </a:p>
          <a:p>
            <a:pPr>
              <a:defRPr/>
            </a:pPr>
            <a:endParaRPr lang="en-US" sz="1600" b="0">
              <a:latin typeface="Courier New" pitchFamily="49" charset="0"/>
              <a:cs typeface="Arial" pitchFamily="34" charset="0"/>
            </a:endParaRPr>
          </a:p>
          <a:p>
            <a:pPr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void</a:t>
            </a:r>
            <a:r>
              <a:rPr lang="en-US" sz="1600" b="0">
                <a:latin typeface="Courier New" pitchFamily="49" charset="0"/>
                <a:cs typeface="Arial" pitchFamily="34" charset="0"/>
              </a:rPr>
              <a:t> main() {</a:t>
            </a:r>
          </a:p>
          <a:p>
            <a:pPr>
              <a:defRPr/>
            </a:pPr>
            <a:r>
              <a:rPr lang="en-US" sz="1600" b="0">
                <a:latin typeface="Courier New" pitchFamily="49" charset="0"/>
                <a:cs typeface="Arial" pitchFamily="34" charset="0"/>
              </a:rPr>
              <a:t>    </a:t>
            </a:r>
            <a:r>
              <a:rPr lang="en-US" sz="1600">
                <a:latin typeface="Courier New" pitchFamily="49" charset="0"/>
                <a:cs typeface="Arial" pitchFamily="34" charset="0"/>
              </a:rPr>
              <a:t>int </a:t>
            </a:r>
            <a:r>
              <a:rPr lang="en-US" sz="1600" b="0">
                <a:latin typeface="Courier New" pitchFamily="49" charset="0"/>
                <a:cs typeface="Arial" pitchFamily="34" charset="0"/>
              </a:rPr>
              <a:t>sum = 0, i, j, N;</a:t>
            </a:r>
          </a:p>
          <a:p>
            <a:pPr>
              <a:defRPr/>
            </a:pPr>
            <a:r>
              <a:rPr lang="en-US" sz="1600" b="0">
                <a:latin typeface="Courier New" pitchFamily="49" charset="0"/>
                <a:cs typeface="Arial" pitchFamily="34" charset="0"/>
              </a:rPr>
              <a:t>    printf("Enter N: ");</a:t>
            </a:r>
          </a:p>
          <a:p>
            <a:pPr>
              <a:defRPr/>
            </a:pPr>
            <a:r>
              <a:rPr lang="en-US" sz="1600" b="0">
                <a:latin typeface="Courier New" pitchFamily="49" charset="0"/>
                <a:cs typeface="Arial" pitchFamily="34" charset="0"/>
              </a:rPr>
              <a:t>    scanf(“%d“,N);</a:t>
            </a:r>
          </a:p>
          <a:p>
            <a:pPr>
              <a:defRPr/>
            </a:pPr>
            <a:r>
              <a:rPr lang="en-US" sz="1600" b="0">
                <a:latin typeface="Courier New" pitchFamily="49" charset="0"/>
                <a:cs typeface="Arial" pitchFamily="34" charset="0"/>
              </a:rPr>
              <a:t>    </a:t>
            </a:r>
            <a:r>
              <a:rPr lang="en-US" sz="1600">
                <a:latin typeface="Courier New" pitchFamily="49" charset="0"/>
                <a:cs typeface="Arial" pitchFamily="34" charset="0"/>
              </a:rPr>
              <a:t>for</a:t>
            </a:r>
            <a:r>
              <a:rPr lang="en-US" sz="1600" b="0">
                <a:latin typeface="Courier New" pitchFamily="49" charset="0"/>
                <a:cs typeface="Arial" pitchFamily="34" charset="0"/>
              </a:rPr>
              <a:t> (i = 1; i &lt;= N; i++) {</a:t>
            </a:r>
          </a:p>
          <a:p>
            <a:pPr>
              <a:defRPr/>
            </a:pPr>
            <a:r>
              <a:rPr lang="en-US" sz="1600" b="0">
                <a:latin typeface="Courier New" pitchFamily="49" charset="0"/>
                <a:cs typeface="Arial" pitchFamily="34" charset="0"/>
              </a:rPr>
              <a:t>      </a:t>
            </a:r>
            <a:r>
              <a:rPr lang="en-US" sz="1600">
                <a:latin typeface="Courier New" pitchFamily="49" charset="0"/>
                <a:cs typeface="Arial" pitchFamily="34" charset="0"/>
              </a:rPr>
              <a:t>for</a:t>
            </a:r>
            <a:r>
              <a:rPr lang="en-US" sz="1600" b="0">
                <a:latin typeface="Courier New" pitchFamily="49" charset="0"/>
                <a:cs typeface="Arial" pitchFamily="34" charset="0"/>
              </a:rPr>
              <a:t> (j = 1; j &lt;= i; j++) {</a:t>
            </a:r>
          </a:p>
          <a:p>
            <a:pPr>
              <a:defRPr/>
            </a:pPr>
            <a:r>
              <a:rPr lang="en-US" sz="1600" b="0">
                <a:latin typeface="Courier New" pitchFamily="49" charset="0"/>
                <a:cs typeface="Arial" pitchFamily="34" charset="0"/>
              </a:rPr>
              <a:t>        sum = sum + j;</a:t>
            </a:r>
          </a:p>
          <a:p>
            <a:pPr>
              <a:defRPr/>
            </a:pPr>
            <a:r>
              <a:rPr lang="en-US" sz="1600" b="0">
                <a:latin typeface="Courier New" pitchFamily="49" charset="0"/>
                <a:cs typeface="Arial" pitchFamily="34" charset="0"/>
              </a:rPr>
              <a:t>      }</a:t>
            </a:r>
          </a:p>
          <a:p>
            <a:pPr>
              <a:defRPr/>
            </a:pPr>
            <a:r>
              <a:rPr lang="en-US" sz="1600" b="0">
                <a:latin typeface="Courier New" pitchFamily="49" charset="0"/>
                <a:cs typeface="Arial" pitchFamily="34" charset="0"/>
              </a:rPr>
              <a:t>    }</a:t>
            </a:r>
          </a:p>
          <a:p>
            <a:pPr>
              <a:defRPr/>
            </a:pPr>
            <a:endParaRPr lang="en-US" sz="1600" b="0">
              <a:latin typeface="Courier New" pitchFamily="49" charset="0"/>
              <a:cs typeface="Arial" pitchFamily="34" charset="0"/>
            </a:endParaRPr>
          </a:p>
          <a:p>
            <a:pPr>
              <a:defRPr/>
            </a:pPr>
            <a:r>
              <a:rPr lang="en-US" sz="1600" b="0">
                <a:latin typeface="Courier New" pitchFamily="49" charset="0"/>
                <a:cs typeface="Arial" pitchFamily="34" charset="0"/>
              </a:rPr>
              <a:t>    printf("Sum is %d", sum);</a:t>
            </a:r>
          </a:p>
          <a:p>
            <a:pPr>
              <a:defRPr/>
            </a:pPr>
            <a:r>
              <a:rPr lang="en-US" sz="1600" b="0">
                <a:latin typeface="Courier New" pitchFamily="49" charset="0"/>
                <a:cs typeface="Arial" pitchFamily="34" charset="0"/>
              </a:rPr>
              <a:t>}</a:t>
            </a:r>
          </a:p>
        </p:txBody>
      </p:sp>
      <p:sp>
        <p:nvSpPr>
          <p:cNvPr id="141318" name="AutoShape 6"/>
          <p:cNvSpPr>
            <a:spLocks noChangeArrowheads="1"/>
          </p:cNvSpPr>
          <p:nvPr/>
        </p:nvSpPr>
        <p:spPr bwMode="auto">
          <a:xfrm>
            <a:off x="3886200" y="4365625"/>
            <a:ext cx="4953000" cy="1225550"/>
          </a:xfrm>
          <a:prstGeom prst="roundRect">
            <a:avLst>
              <a:gd name="adj" fmla="val 16667"/>
            </a:avLst>
          </a:prstGeom>
          <a:solidFill>
            <a:schemeClr val="accent2">
              <a:alpha val="3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Outer</a:t>
            </a:r>
            <a:b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Loop</a:t>
            </a:r>
          </a:p>
        </p:txBody>
      </p:sp>
      <p:sp>
        <p:nvSpPr>
          <p:cNvPr id="141319" name="AutoShape 7"/>
          <p:cNvSpPr>
            <a:spLocks noChangeArrowheads="1"/>
          </p:cNvSpPr>
          <p:nvPr/>
        </p:nvSpPr>
        <p:spPr bwMode="auto">
          <a:xfrm>
            <a:off x="2438400" y="4610100"/>
            <a:ext cx="5181600" cy="766763"/>
          </a:xfrm>
          <a:prstGeom prst="roundRect">
            <a:avLst>
              <a:gd name="adj" fmla="val 16667"/>
            </a:avLst>
          </a:prstGeom>
          <a:solidFill>
            <a:schemeClr val="folHlink">
              <a:alpha val="3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Inner</a:t>
            </a:r>
            <a:br>
              <a:rPr lang="en-US" sz="2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Loop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7" grpId="0" animBg="1"/>
      <p:bldP spid="141318" grpId="0" animBg="1"/>
      <p:bldP spid="14131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ตัวอย่าง: พิมพ์ดาวอีกครั้ง!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8350" cy="12509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เพิ่มเติมจากโปรแกรมพิมพ์ดาวเดิม</a:t>
            </a:r>
          </a:p>
          <a:p>
            <a:pPr eaLnBrk="1" hangingPunct="1">
              <a:defRPr/>
            </a:pPr>
            <a:r>
              <a:rPr lang="en-US" smtClean="0"/>
              <a:t>ตัวอย่าง</a:t>
            </a: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1066800" y="2362200"/>
            <a:ext cx="1905000" cy="990600"/>
          </a:xfrm>
          <a:prstGeom prst="rect">
            <a:avLst/>
          </a:prstGeom>
          <a:gradFill rotWithShape="1">
            <a:gsLst>
              <a:gs pos="0">
                <a:srgbClr val="B202B2">
                  <a:gamma/>
                  <a:shade val="46275"/>
                  <a:invGamma/>
                </a:srgbClr>
              </a:gs>
              <a:gs pos="100000">
                <a:srgbClr val="B202B2"/>
              </a:gs>
            </a:gsLst>
            <a:lin ang="5400000" scaled="1"/>
          </a:gradFill>
          <a:ln w="381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Enter N: </a:t>
            </a:r>
            <a:r>
              <a:rPr lang="en-US" sz="1600" u="sng">
                <a:latin typeface="Courier New" pitchFamily="49" charset="0"/>
                <a:cs typeface="Arial" pitchFamily="34" charset="0"/>
              </a:rPr>
              <a:t>3</a:t>
            </a:r>
          </a:p>
          <a:p>
            <a:pPr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*</a:t>
            </a:r>
          </a:p>
          <a:p>
            <a:pPr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**</a:t>
            </a:r>
          </a:p>
          <a:p>
            <a:pPr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***</a:t>
            </a: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1066800" y="3657600"/>
            <a:ext cx="1905000" cy="1524000"/>
          </a:xfrm>
          <a:prstGeom prst="rect">
            <a:avLst/>
          </a:prstGeom>
          <a:gradFill rotWithShape="1">
            <a:gsLst>
              <a:gs pos="0">
                <a:srgbClr val="B202B2">
                  <a:gamma/>
                  <a:shade val="46275"/>
                  <a:invGamma/>
                </a:srgbClr>
              </a:gs>
              <a:gs pos="100000">
                <a:srgbClr val="B202B2"/>
              </a:gs>
            </a:gsLst>
            <a:lin ang="5400000" scaled="1"/>
          </a:gradFill>
          <a:ln w="381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Enter N: </a:t>
            </a:r>
            <a:r>
              <a:rPr lang="en-US" sz="1600" u="sng">
                <a:latin typeface="Courier New" pitchFamily="49" charset="0"/>
                <a:cs typeface="Arial" pitchFamily="34" charset="0"/>
              </a:rPr>
              <a:t>5</a:t>
            </a:r>
          </a:p>
          <a:p>
            <a:pPr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*</a:t>
            </a:r>
          </a:p>
          <a:p>
            <a:pPr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**</a:t>
            </a:r>
          </a:p>
          <a:p>
            <a:pPr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***</a:t>
            </a:r>
          </a:p>
          <a:p>
            <a:pPr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****</a:t>
            </a:r>
          </a:p>
          <a:p>
            <a:pPr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*****</a:t>
            </a:r>
          </a:p>
        </p:txBody>
      </p:sp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3352800" y="2362200"/>
            <a:ext cx="5486400" cy="3657600"/>
          </a:xfrm>
          <a:prstGeom prst="rect">
            <a:avLst/>
          </a:prstGeom>
          <a:gradFill rotWithShape="1">
            <a:gsLst>
              <a:gs pos="0">
                <a:srgbClr val="006600">
                  <a:gamma/>
                  <a:shade val="46275"/>
                  <a:invGamma/>
                </a:srgbClr>
              </a:gs>
              <a:gs pos="100000">
                <a:srgbClr val="006600"/>
              </a:gs>
            </a:gsLst>
            <a:lin ang="5400000" scaled="1"/>
          </a:grad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tabLst>
                <a:tab pos="442913" algn="l"/>
              </a:tabLst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#include</a:t>
            </a:r>
            <a:r>
              <a:rPr lang="en-US" sz="1600" b="0">
                <a:latin typeface="Courier New" pitchFamily="49" charset="0"/>
                <a:cs typeface="Arial" pitchFamily="34" charset="0"/>
              </a:rPr>
              <a:t> &lt;stdio.h&gt;;</a:t>
            </a:r>
          </a:p>
          <a:p>
            <a:pPr>
              <a:tabLst>
                <a:tab pos="442913" algn="l"/>
              </a:tabLst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#include</a:t>
            </a:r>
            <a:r>
              <a:rPr lang="en-US" sz="1600" b="0">
                <a:latin typeface="Courier New" pitchFamily="49" charset="0"/>
                <a:cs typeface="Arial" pitchFamily="34" charset="0"/>
              </a:rPr>
              <a:t> &lt;conio.h&gt;;</a:t>
            </a:r>
          </a:p>
          <a:p>
            <a:pPr>
              <a:tabLst>
                <a:tab pos="442913" algn="l"/>
              </a:tabLst>
              <a:defRPr/>
            </a:pPr>
            <a:endParaRPr lang="en-US" sz="1600" b="0">
              <a:latin typeface="Courier New" pitchFamily="49" charset="0"/>
              <a:cs typeface="Arial" pitchFamily="34" charset="0"/>
            </a:endParaRPr>
          </a:p>
          <a:p>
            <a:pPr>
              <a:tabLst>
                <a:tab pos="442913" algn="l"/>
              </a:tabLst>
              <a:defRPr/>
            </a:pPr>
            <a:r>
              <a:rPr lang="en-US" sz="1600">
                <a:latin typeface="Courier New" pitchFamily="49" charset="0"/>
                <a:cs typeface="Arial" pitchFamily="34" charset="0"/>
              </a:rPr>
              <a:t>void</a:t>
            </a:r>
            <a:r>
              <a:rPr lang="en-US" sz="1600" b="0">
                <a:latin typeface="Courier New" pitchFamily="49" charset="0"/>
                <a:cs typeface="Arial" pitchFamily="34" charset="0"/>
              </a:rPr>
              <a:t> main() {</a:t>
            </a:r>
          </a:p>
          <a:p>
            <a:pPr>
              <a:tabLst>
                <a:tab pos="442913" algn="l"/>
              </a:tabLst>
              <a:defRPr/>
            </a:pPr>
            <a:r>
              <a:rPr lang="en-US" sz="1600" b="0">
                <a:latin typeface="Courier New" pitchFamily="49" charset="0"/>
                <a:cs typeface="Arial" pitchFamily="34" charset="0"/>
              </a:rPr>
              <a:t>    </a:t>
            </a:r>
            <a:r>
              <a:rPr lang="en-US" sz="1600">
                <a:latin typeface="Courier New" pitchFamily="49" charset="0"/>
                <a:cs typeface="Arial" pitchFamily="34" charset="0"/>
              </a:rPr>
              <a:t>int</a:t>
            </a:r>
            <a:r>
              <a:rPr lang="en-US" sz="1600" b="0">
                <a:latin typeface="Courier New" pitchFamily="49" charset="0"/>
                <a:cs typeface="Arial" pitchFamily="34" charset="0"/>
              </a:rPr>
              <a:t> i, j, N;</a:t>
            </a:r>
          </a:p>
          <a:p>
            <a:pPr>
              <a:tabLst>
                <a:tab pos="442913" algn="l"/>
              </a:tabLst>
              <a:defRPr/>
            </a:pPr>
            <a:r>
              <a:rPr lang="en-US" sz="1600" b="0">
                <a:latin typeface="Courier New" pitchFamily="49" charset="0"/>
                <a:cs typeface="Arial" pitchFamily="34" charset="0"/>
              </a:rPr>
              <a:t>	printf(“Enter N:”);</a:t>
            </a:r>
          </a:p>
          <a:p>
            <a:pPr>
              <a:tabLst>
                <a:tab pos="442913" algn="l"/>
              </a:tabLst>
              <a:defRPr/>
            </a:pPr>
            <a:r>
              <a:rPr lang="en-US" sz="1600" b="0">
                <a:latin typeface="Courier New" pitchFamily="49" charset="0"/>
                <a:cs typeface="Arial" pitchFamily="34" charset="0"/>
              </a:rPr>
              <a:t>	scanf(“%d”,&amp;N); </a:t>
            </a:r>
          </a:p>
          <a:p>
            <a:pPr>
              <a:tabLst>
                <a:tab pos="442913" algn="l"/>
              </a:tabLst>
              <a:defRPr/>
            </a:pPr>
            <a:r>
              <a:rPr lang="en-US" sz="1600" b="0">
                <a:latin typeface="Courier New" pitchFamily="49" charset="0"/>
                <a:cs typeface="Arial" pitchFamily="34" charset="0"/>
              </a:rPr>
              <a:t>    </a:t>
            </a:r>
            <a:r>
              <a:rPr lang="en-US" sz="1600">
                <a:latin typeface="Courier New" pitchFamily="49" charset="0"/>
                <a:cs typeface="Arial" pitchFamily="34" charset="0"/>
              </a:rPr>
              <a:t>for</a:t>
            </a:r>
            <a:r>
              <a:rPr lang="en-US" sz="1600" b="0">
                <a:latin typeface="Courier New" pitchFamily="49" charset="0"/>
                <a:cs typeface="Arial" pitchFamily="34" charset="0"/>
              </a:rPr>
              <a:t> (i = 1; i &lt;= N; i++) {</a:t>
            </a:r>
          </a:p>
          <a:p>
            <a:pPr>
              <a:tabLst>
                <a:tab pos="442913" algn="l"/>
              </a:tabLst>
              <a:defRPr/>
            </a:pPr>
            <a:r>
              <a:rPr lang="en-US" sz="1600" b="0">
                <a:latin typeface="Courier New" pitchFamily="49" charset="0"/>
                <a:cs typeface="Arial" pitchFamily="34" charset="0"/>
              </a:rPr>
              <a:t>      </a:t>
            </a:r>
            <a:r>
              <a:rPr lang="en-US" sz="1600">
                <a:latin typeface="Courier New" pitchFamily="49" charset="0"/>
                <a:cs typeface="Arial" pitchFamily="34" charset="0"/>
              </a:rPr>
              <a:t>for</a:t>
            </a:r>
            <a:r>
              <a:rPr lang="en-US" sz="1600" b="0">
                <a:latin typeface="Courier New" pitchFamily="49" charset="0"/>
                <a:cs typeface="Arial" pitchFamily="34" charset="0"/>
              </a:rPr>
              <a:t> (j = 1; j &lt;= i; j++) {</a:t>
            </a:r>
          </a:p>
          <a:p>
            <a:pPr>
              <a:tabLst>
                <a:tab pos="442913" algn="l"/>
              </a:tabLst>
              <a:defRPr/>
            </a:pPr>
            <a:r>
              <a:rPr lang="en-US" sz="1600" b="0">
                <a:latin typeface="Courier New" pitchFamily="49" charset="0"/>
                <a:cs typeface="Arial" pitchFamily="34" charset="0"/>
              </a:rPr>
              <a:t>        printf("*");</a:t>
            </a:r>
          </a:p>
          <a:p>
            <a:pPr>
              <a:tabLst>
                <a:tab pos="442913" algn="l"/>
              </a:tabLst>
              <a:defRPr/>
            </a:pPr>
            <a:r>
              <a:rPr lang="en-US" sz="1600" b="0">
                <a:latin typeface="Courier New" pitchFamily="49" charset="0"/>
                <a:cs typeface="Arial" pitchFamily="34" charset="0"/>
              </a:rPr>
              <a:t>      }</a:t>
            </a:r>
          </a:p>
          <a:p>
            <a:pPr>
              <a:tabLst>
                <a:tab pos="442913" algn="l"/>
              </a:tabLst>
              <a:defRPr/>
            </a:pPr>
            <a:r>
              <a:rPr lang="en-US" sz="1600" b="0">
                <a:latin typeface="Courier New" pitchFamily="49" charset="0"/>
                <a:cs typeface="Arial" pitchFamily="34" charset="0"/>
              </a:rPr>
              <a:t>      printf(“\n”);</a:t>
            </a:r>
          </a:p>
          <a:p>
            <a:pPr>
              <a:tabLst>
                <a:tab pos="442913" algn="l"/>
              </a:tabLst>
              <a:defRPr/>
            </a:pPr>
            <a:r>
              <a:rPr lang="en-US" sz="1600" b="0">
                <a:latin typeface="Courier New" pitchFamily="49" charset="0"/>
                <a:cs typeface="Arial" pitchFamily="34" charset="0"/>
              </a:rPr>
              <a:t>    }</a:t>
            </a:r>
          </a:p>
          <a:p>
            <a:pPr>
              <a:tabLst>
                <a:tab pos="442913" algn="l"/>
              </a:tabLst>
              <a:defRPr/>
            </a:pPr>
            <a:r>
              <a:rPr lang="en-US" sz="1600" b="0">
                <a:latin typeface="Courier New" pitchFamily="49" charset="0"/>
                <a:cs typeface="Arial" pitchFamily="34" charset="0"/>
              </a:rPr>
              <a:t>}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การไหลของโปรแกรมแบบต่าง ๆ</a:t>
            </a:r>
            <a:endParaRPr lang="en-US" smtClean="0"/>
          </a:p>
        </p:txBody>
      </p:sp>
      <p:sp>
        <p:nvSpPr>
          <p:cNvPr id="89140" name="Rectangle 52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8350" cy="641350"/>
          </a:xfrm>
        </p:spPr>
        <p:txBody>
          <a:bodyPr/>
          <a:lstStyle/>
          <a:p>
            <a:pPr eaLnBrk="1" hangingPunct="1">
              <a:defRPr/>
            </a:pPr>
            <a:r>
              <a:rPr lang="th-TH" smtClean="0"/>
              <a:t>โปรแกรมอย่างง่าย มีการไหลจากบนลงล่าง</a:t>
            </a:r>
            <a:endParaRPr lang="en-US" smtClean="0"/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1371600" y="2362200"/>
            <a:ext cx="2743200" cy="2133600"/>
            <a:chOff x="864" y="1488"/>
            <a:chExt cx="1728" cy="1344"/>
          </a:xfrm>
        </p:grpSpPr>
        <p:sp>
          <p:nvSpPr>
            <p:cNvPr id="89130" name="Rectangle 42"/>
            <p:cNvSpPr>
              <a:spLocks noChangeArrowheads="1"/>
            </p:cNvSpPr>
            <p:nvPr/>
          </p:nvSpPr>
          <p:spPr bwMode="auto">
            <a:xfrm>
              <a:off x="864" y="1488"/>
              <a:ext cx="1728" cy="1344"/>
            </a:xfrm>
            <a:prstGeom prst="rect">
              <a:avLst/>
            </a:prstGeom>
            <a:gradFill rotWithShape="1">
              <a:gsLst>
                <a:gs pos="0">
                  <a:srgbClr val="339933">
                    <a:gamma/>
                    <a:shade val="46275"/>
                    <a:invGamma/>
                  </a:srgbClr>
                </a:gs>
                <a:gs pos="100000">
                  <a:srgbClr val="339933"/>
                </a:gs>
              </a:gsLst>
              <a:lin ang="5400000" scaled="1"/>
            </a:gradFill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9093" name="AutoShape 5"/>
            <p:cNvSpPr>
              <a:spLocks noChangeArrowheads="1"/>
            </p:cNvSpPr>
            <p:nvPr/>
          </p:nvSpPr>
          <p:spPr bwMode="auto">
            <a:xfrm>
              <a:off x="1392" y="1680"/>
              <a:ext cx="672" cy="192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89094" name="AutoShape 6"/>
            <p:cNvSpPr>
              <a:spLocks noChangeArrowheads="1"/>
            </p:cNvSpPr>
            <p:nvPr/>
          </p:nvSpPr>
          <p:spPr bwMode="auto">
            <a:xfrm>
              <a:off x="1392" y="2448"/>
              <a:ext cx="672" cy="192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END</a:t>
              </a:r>
            </a:p>
          </p:txBody>
        </p:sp>
        <p:sp>
          <p:nvSpPr>
            <p:cNvPr id="89095" name="AutoShape 7"/>
            <p:cNvSpPr>
              <a:spLocks noChangeArrowheads="1"/>
            </p:cNvSpPr>
            <p:nvPr/>
          </p:nvSpPr>
          <p:spPr bwMode="auto">
            <a:xfrm>
              <a:off x="1248" y="2064"/>
              <a:ext cx="960" cy="192"/>
            </a:xfrm>
            <a:prstGeom prst="flowChartProcess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Statement</a:t>
              </a:r>
            </a:p>
          </p:txBody>
        </p:sp>
        <p:cxnSp>
          <p:nvCxnSpPr>
            <p:cNvPr id="6168" name="AutoShape 8"/>
            <p:cNvCxnSpPr>
              <a:cxnSpLocks noChangeShapeType="1"/>
              <a:stCxn id="89093" idx="2"/>
              <a:endCxn id="89095" idx="0"/>
            </p:cNvCxnSpPr>
            <p:nvPr/>
          </p:nvCxnSpPr>
          <p:spPr bwMode="auto">
            <a:xfrm>
              <a:off x="1728" y="1872"/>
              <a:ext cx="0" cy="19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cxnSp>
          <p:nvCxnSpPr>
            <p:cNvPr id="6169" name="AutoShape 10"/>
            <p:cNvCxnSpPr>
              <a:cxnSpLocks noChangeShapeType="1"/>
              <a:stCxn id="89095" idx="2"/>
              <a:endCxn id="89094" idx="0"/>
            </p:cNvCxnSpPr>
            <p:nvPr/>
          </p:nvCxnSpPr>
          <p:spPr bwMode="auto">
            <a:xfrm>
              <a:off x="1728" y="2256"/>
              <a:ext cx="0" cy="19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sp>
        <p:nvSpPr>
          <p:cNvPr id="89134" name="Text Box 46"/>
          <p:cNvSpPr txBox="1">
            <a:spLocks noChangeArrowheads="1"/>
          </p:cNvSpPr>
          <p:nvPr/>
        </p:nvSpPr>
        <p:spPr bwMode="auto">
          <a:xfrm>
            <a:off x="1371600" y="4572000"/>
            <a:ext cx="2743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โปรแกรมที่มีคำสั่งเดียว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9135" name="Text Box 47"/>
          <p:cNvSpPr txBox="1">
            <a:spLocks noChangeArrowheads="1"/>
          </p:cNvSpPr>
          <p:nvPr/>
        </p:nvSpPr>
        <p:spPr bwMode="auto">
          <a:xfrm>
            <a:off x="5334000" y="6096000"/>
            <a:ext cx="2743200" cy="457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โปรแกรมที่มีหลายคำสั่ง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5334000" y="1752600"/>
            <a:ext cx="2743200" cy="4267200"/>
            <a:chOff x="3360" y="1104"/>
            <a:chExt cx="1728" cy="2688"/>
          </a:xfrm>
        </p:grpSpPr>
        <p:sp>
          <p:nvSpPr>
            <p:cNvPr id="89131" name="Rectangle 43"/>
            <p:cNvSpPr>
              <a:spLocks noChangeArrowheads="1"/>
            </p:cNvSpPr>
            <p:nvPr/>
          </p:nvSpPr>
          <p:spPr bwMode="auto">
            <a:xfrm>
              <a:off x="3360" y="1104"/>
              <a:ext cx="1728" cy="2688"/>
            </a:xfrm>
            <a:prstGeom prst="rect">
              <a:avLst/>
            </a:prstGeom>
            <a:gradFill rotWithShape="1">
              <a:gsLst>
                <a:gs pos="0">
                  <a:srgbClr val="339933">
                    <a:gamma/>
                    <a:shade val="46275"/>
                    <a:invGamma/>
                  </a:srgbClr>
                </a:gs>
                <a:gs pos="100000">
                  <a:srgbClr val="339933"/>
                </a:gs>
              </a:gsLst>
              <a:lin ang="5400000" scaled="1"/>
            </a:gradFill>
            <a:ln w="38100" algn="ctr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9109" name="AutoShape 21"/>
            <p:cNvSpPr>
              <a:spLocks noChangeArrowheads="1"/>
            </p:cNvSpPr>
            <p:nvPr/>
          </p:nvSpPr>
          <p:spPr bwMode="auto">
            <a:xfrm>
              <a:off x="3744" y="1680"/>
              <a:ext cx="960" cy="192"/>
            </a:xfrm>
            <a:prstGeom prst="flowChartProcess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Statement</a:t>
              </a:r>
              <a:r>
                <a:rPr lang="en-US" sz="1600" baseline="-250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89112" name="AutoShape 24"/>
            <p:cNvSpPr>
              <a:spLocks noChangeArrowheads="1"/>
            </p:cNvSpPr>
            <p:nvPr/>
          </p:nvSpPr>
          <p:spPr bwMode="auto">
            <a:xfrm>
              <a:off x="3744" y="2064"/>
              <a:ext cx="960" cy="192"/>
            </a:xfrm>
            <a:prstGeom prst="flowChartProcess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Statement</a:t>
              </a:r>
              <a:r>
                <a:rPr lang="en-US" sz="1600" baseline="-250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89113" name="AutoShape 25"/>
            <p:cNvSpPr>
              <a:spLocks noChangeArrowheads="1"/>
            </p:cNvSpPr>
            <p:nvPr/>
          </p:nvSpPr>
          <p:spPr bwMode="auto">
            <a:xfrm>
              <a:off x="3744" y="2976"/>
              <a:ext cx="960" cy="192"/>
            </a:xfrm>
            <a:prstGeom prst="flowChartProcess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Statement</a:t>
              </a:r>
              <a:r>
                <a:rPr lang="en-US" sz="1600" i="1" baseline="-250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n</a:t>
              </a:r>
            </a:p>
          </p:txBody>
        </p:sp>
        <p:cxnSp>
          <p:nvCxnSpPr>
            <p:cNvPr id="6156" name="AutoShape 29"/>
            <p:cNvCxnSpPr>
              <a:cxnSpLocks noChangeShapeType="1"/>
              <a:stCxn id="89109" idx="2"/>
              <a:endCxn id="89112" idx="0"/>
            </p:cNvCxnSpPr>
            <p:nvPr/>
          </p:nvCxnSpPr>
          <p:spPr bwMode="auto">
            <a:xfrm>
              <a:off x="4224" y="1872"/>
              <a:ext cx="0" cy="19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sp>
          <p:nvSpPr>
            <p:cNvPr id="89122" name="AutoShape 34"/>
            <p:cNvSpPr>
              <a:spLocks noChangeArrowheads="1"/>
            </p:cNvSpPr>
            <p:nvPr/>
          </p:nvSpPr>
          <p:spPr bwMode="auto">
            <a:xfrm>
              <a:off x="3888" y="3360"/>
              <a:ext cx="672" cy="192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END</a:t>
              </a:r>
            </a:p>
          </p:txBody>
        </p:sp>
        <p:cxnSp>
          <p:nvCxnSpPr>
            <p:cNvPr id="6158" name="AutoShape 35"/>
            <p:cNvCxnSpPr>
              <a:cxnSpLocks noChangeShapeType="1"/>
              <a:stCxn id="89113" idx="2"/>
              <a:endCxn id="89122" idx="0"/>
            </p:cNvCxnSpPr>
            <p:nvPr/>
          </p:nvCxnSpPr>
          <p:spPr bwMode="auto">
            <a:xfrm>
              <a:off x="4224" y="3168"/>
              <a:ext cx="0" cy="19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sp>
          <p:nvSpPr>
            <p:cNvPr id="89125" name="AutoShape 37"/>
            <p:cNvSpPr>
              <a:spLocks noChangeArrowheads="1"/>
            </p:cNvSpPr>
            <p:nvPr/>
          </p:nvSpPr>
          <p:spPr bwMode="auto">
            <a:xfrm>
              <a:off x="3888" y="1296"/>
              <a:ext cx="672" cy="192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START</a:t>
              </a:r>
            </a:p>
          </p:txBody>
        </p:sp>
        <p:cxnSp>
          <p:nvCxnSpPr>
            <p:cNvPr id="6160" name="AutoShape 38"/>
            <p:cNvCxnSpPr>
              <a:cxnSpLocks noChangeShapeType="1"/>
              <a:stCxn id="89125" idx="2"/>
              <a:endCxn id="89109" idx="0"/>
            </p:cNvCxnSpPr>
            <p:nvPr/>
          </p:nvCxnSpPr>
          <p:spPr bwMode="auto">
            <a:xfrm>
              <a:off x="4224" y="1488"/>
              <a:ext cx="0" cy="19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sp>
          <p:nvSpPr>
            <p:cNvPr id="89127" name="AutoShape 39"/>
            <p:cNvSpPr>
              <a:spLocks noChangeArrowheads="1"/>
            </p:cNvSpPr>
            <p:nvPr/>
          </p:nvSpPr>
          <p:spPr bwMode="auto">
            <a:xfrm>
              <a:off x="3744" y="2448"/>
              <a:ext cx="960" cy="192"/>
            </a:xfrm>
            <a:prstGeom prst="flowChartProcess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Statement</a:t>
              </a:r>
              <a:r>
                <a:rPr lang="en-US" sz="1600" baseline="-250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cxnSp>
          <p:nvCxnSpPr>
            <p:cNvPr id="6162" name="AutoShape 40"/>
            <p:cNvCxnSpPr>
              <a:cxnSpLocks noChangeShapeType="1"/>
              <a:stCxn id="89112" idx="2"/>
              <a:endCxn id="89127" idx="0"/>
            </p:cNvCxnSpPr>
            <p:nvPr/>
          </p:nvCxnSpPr>
          <p:spPr bwMode="auto">
            <a:xfrm>
              <a:off x="4224" y="2256"/>
              <a:ext cx="0" cy="19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cxnSp>
          <p:nvCxnSpPr>
            <p:cNvPr id="6163" name="AutoShape 30"/>
            <p:cNvCxnSpPr>
              <a:cxnSpLocks noChangeShapeType="1"/>
              <a:stCxn id="89127" idx="2"/>
              <a:endCxn id="89113" idx="0"/>
            </p:cNvCxnSpPr>
            <p:nvPr/>
          </p:nvCxnSpPr>
          <p:spPr bwMode="auto">
            <a:xfrm>
              <a:off x="4224" y="2640"/>
              <a:ext cx="0" cy="33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stealth" w="med" len="lg"/>
            </a:ln>
          </p:spPr>
        </p:cxn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9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9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4" grpId="0"/>
      <p:bldP spid="8913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mtClean="0"/>
              <a:t>แบบฝึกหัด </a:t>
            </a:r>
            <a:r>
              <a:rPr lang="en-US" smtClean="0"/>
              <a:t>6.2</a:t>
            </a:r>
            <a:endParaRPr lang="th-TH" smtClean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8350" cy="2349500"/>
          </a:xfrm>
        </p:spPr>
        <p:txBody>
          <a:bodyPr/>
          <a:lstStyle/>
          <a:p>
            <a:pPr eaLnBrk="1" hangingPunct="1">
              <a:defRPr/>
            </a:pPr>
            <a:r>
              <a:rPr lang="th-TH" altLang="ja-JP" smtClean="0"/>
              <a:t>จงเขียนโปรแกรมเพื่อรับตัวเลขอินพุท </a:t>
            </a:r>
            <a:r>
              <a:rPr lang="en-US" altLang="ja-JP" i="1" smtClean="0">
                <a:ea typeface="MS PGothic" pitchFamily="34" charset="-128"/>
              </a:rPr>
              <a:t>N</a:t>
            </a:r>
            <a:r>
              <a:rPr lang="en-US" altLang="ja-JP" smtClean="0">
                <a:ea typeface="MS PGothic" pitchFamily="34" charset="-128"/>
              </a:rPr>
              <a:t>  </a:t>
            </a:r>
            <a:r>
              <a:rPr lang="th-TH" altLang="ja-JP" smtClean="0"/>
              <a:t>จากผู้ใช้และแสดงตัวเลขทั้งหมดที่เป็นตัวประกอบของ </a:t>
            </a:r>
            <a:r>
              <a:rPr lang="en-US" altLang="ja-JP" i="1" smtClean="0">
                <a:ea typeface="MS PGothic" pitchFamily="34" charset="-128"/>
              </a:rPr>
              <a:t>N</a:t>
            </a:r>
            <a:r>
              <a:rPr lang="en-US" altLang="ja-JP" smtClean="0">
                <a:ea typeface="MS PGothic" pitchFamily="34" charset="-128"/>
              </a:rPr>
              <a:t> (</a:t>
            </a:r>
            <a:r>
              <a:rPr lang="th-TH" altLang="ja-JP" smtClean="0"/>
              <a:t>นำไปหาร </a:t>
            </a:r>
            <a:r>
              <a:rPr lang="en-US" altLang="ja-JP" i="1" smtClean="0">
                <a:ea typeface="MS PGothic" pitchFamily="34" charset="-128"/>
              </a:rPr>
              <a:t>N</a:t>
            </a:r>
            <a:r>
              <a:rPr lang="en-US" altLang="ja-JP" smtClean="0">
                <a:ea typeface="MS PGothic" pitchFamily="34" charset="-128"/>
              </a:rPr>
              <a:t> </a:t>
            </a:r>
            <a:r>
              <a:rPr lang="th-TH" altLang="ja-JP" smtClean="0"/>
              <a:t>แล้วลงตัว)</a:t>
            </a:r>
            <a:r>
              <a:rPr lang="en-US" altLang="ja-JP" smtClean="0">
                <a:ea typeface="MS PGothic" pitchFamily="34" charset="-128"/>
              </a:rPr>
              <a:t> </a:t>
            </a:r>
            <a:endParaRPr lang="th-TH" altLang="ja-JP" smtClean="0"/>
          </a:p>
          <a:p>
            <a:pPr eaLnBrk="1" hangingPunct="1">
              <a:defRPr/>
            </a:pPr>
            <a:endParaRPr lang="th-TH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mtClean="0"/>
              <a:t>แบบฝึกหัด </a:t>
            </a:r>
            <a:r>
              <a:rPr lang="en-US" smtClean="0"/>
              <a:t>6.3</a:t>
            </a:r>
            <a:endParaRPr lang="th-TH" smtClean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8350" cy="2349500"/>
          </a:xfrm>
        </p:spPr>
        <p:txBody>
          <a:bodyPr/>
          <a:lstStyle/>
          <a:p>
            <a:pPr eaLnBrk="1" hangingPunct="1">
              <a:defRPr/>
            </a:pPr>
            <a:r>
              <a:rPr lang="th-TH" altLang="ja-JP" smtClean="0"/>
              <a:t>จงเขียนโปรแกรมเพื่อรับตัวเลขอินพุท </a:t>
            </a:r>
            <a:r>
              <a:rPr lang="en-US" altLang="ja-JP" i="1" smtClean="0">
                <a:ea typeface="MS PGothic" pitchFamily="34" charset="-128"/>
              </a:rPr>
              <a:t>N</a:t>
            </a:r>
            <a:r>
              <a:rPr lang="en-US" altLang="ja-JP" smtClean="0">
                <a:ea typeface="MS PGothic" pitchFamily="34" charset="-128"/>
              </a:rPr>
              <a:t>  </a:t>
            </a:r>
            <a:r>
              <a:rPr lang="th-TH" altLang="ja-JP" smtClean="0"/>
              <a:t>จากผู้ใช้และแสดงตัวเลขทั้งหมดที่เป็นตัวประกอบของ </a:t>
            </a:r>
            <a:r>
              <a:rPr lang="en-US" altLang="ja-JP" i="1" smtClean="0">
                <a:ea typeface="MS PGothic" pitchFamily="34" charset="-128"/>
              </a:rPr>
              <a:t>N</a:t>
            </a:r>
            <a:r>
              <a:rPr lang="en-US" altLang="ja-JP" smtClean="0">
                <a:ea typeface="MS PGothic" pitchFamily="34" charset="-128"/>
              </a:rPr>
              <a:t> (</a:t>
            </a:r>
            <a:r>
              <a:rPr lang="th-TH" altLang="ja-JP" smtClean="0"/>
              <a:t>นำไปหาร </a:t>
            </a:r>
            <a:r>
              <a:rPr lang="en-US" altLang="ja-JP" i="1" smtClean="0">
                <a:ea typeface="MS PGothic" pitchFamily="34" charset="-128"/>
              </a:rPr>
              <a:t>N</a:t>
            </a:r>
            <a:r>
              <a:rPr lang="en-US" altLang="ja-JP" smtClean="0">
                <a:ea typeface="MS PGothic" pitchFamily="34" charset="-128"/>
              </a:rPr>
              <a:t> </a:t>
            </a:r>
            <a:r>
              <a:rPr lang="th-TH" altLang="ja-JP" smtClean="0"/>
              <a:t>แล้วลงตัว)</a:t>
            </a:r>
            <a:r>
              <a:rPr lang="en-US" altLang="ja-JP" smtClean="0">
                <a:ea typeface="MS PGothic" pitchFamily="34" charset="-128"/>
              </a:rPr>
              <a:t> </a:t>
            </a:r>
            <a:endParaRPr lang="th-TH" altLang="ja-JP" smtClean="0"/>
          </a:p>
          <a:p>
            <a:pPr eaLnBrk="1" hangingPunct="1">
              <a:defRPr/>
            </a:pPr>
            <a:endParaRPr lang="th-TH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86248" y="692696"/>
            <a:ext cx="3886200" cy="5976664"/>
          </a:xfrm>
          <a:prstGeom prst="rect">
            <a:avLst/>
          </a:prstGeom>
          <a:gradFill rotWithShape="1">
            <a:gsLst>
              <a:gs pos="0">
                <a:srgbClr val="339933">
                  <a:gamma/>
                  <a:shade val="46275"/>
                  <a:invGamma/>
                </a:srgbClr>
              </a:gs>
              <a:gs pos="100000">
                <a:srgbClr val="339933"/>
              </a:gs>
            </a:gsLst>
            <a:lin ang="5400000" scaled="1"/>
          </a:gradFill>
          <a:ln w="38100" algn="ctr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395536" y="116632"/>
            <a:ext cx="8388350" cy="1138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571500" indent="-571500" algn="l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1028700" indent="-455613" algn="l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Ø"/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428750" indent="-398463" algn="l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828800" indent="-398463" algn="l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227263" indent="-396875" algn="l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684463" indent="-396875" algn="l" rtl="0" fontAlgn="base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3141663" indent="-396875" algn="l" rtl="0" fontAlgn="base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598863" indent="-396875" algn="l" rtl="0" fontAlgn="base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4056063" indent="-396875" algn="l" rtl="0" fontAlgn="base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th-TH" altLang="ja-JP" b="0" kern="0" dirty="0" smtClean="0"/>
              <a:t>หาค่าเฉลี่ยของเลข 100 จำนวนที่รับเข้ามาโดยใช้ </a:t>
            </a:r>
            <a:r>
              <a:rPr lang="en-US" altLang="ja-JP" b="0" kern="0" dirty="0" smtClean="0"/>
              <a:t>loop </a:t>
            </a:r>
            <a:r>
              <a:rPr lang="th-TH" altLang="ja-JP" b="0" kern="0" dirty="0" smtClean="0"/>
              <a:t>แบบ </a:t>
            </a:r>
            <a:r>
              <a:rPr lang="en-US" altLang="ja-JP" b="0" kern="0" dirty="0" smtClean="0"/>
              <a:t>for</a:t>
            </a:r>
            <a:endParaRPr lang="th-TH" altLang="ja-JP" b="0" kern="0" dirty="0" smtClean="0"/>
          </a:p>
          <a:p>
            <a:pPr eaLnBrk="1" hangingPunct="1">
              <a:defRPr/>
            </a:pPr>
            <a:endParaRPr lang="th-TH" b="0" kern="0" dirty="0" smtClean="0"/>
          </a:p>
        </p:txBody>
      </p:sp>
      <p:grpSp>
        <p:nvGrpSpPr>
          <p:cNvPr id="47" name="กลุ่ม 46"/>
          <p:cNvGrpSpPr/>
          <p:nvPr/>
        </p:nvGrpSpPr>
        <p:grpSpPr>
          <a:xfrm>
            <a:off x="4829640" y="938198"/>
            <a:ext cx="2733208" cy="5515138"/>
            <a:chOff x="4829640" y="938198"/>
            <a:chExt cx="2733208" cy="5515138"/>
          </a:xfrm>
        </p:grpSpPr>
        <p:grpSp>
          <p:nvGrpSpPr>
            <p:cNvPr id="8" name="Group 32"/>
            <p:cNvGrpSpPr>
              <a:grpSpLocks/>
            </p:cNvGrpSpPr>
            <p:nvPr/>
          </p:nvGrpSpPr>
          <p:grpSpPr bwMode="auto">
            <a:xfrm>
              <a:off x="5622923" y="2676400"/>
              <a:ext cx="571500" cy="536576"/>
              <a:chOff x="2426" y="2062"/>
              <a:chExt cx="360" cy="338"/>
            </a:xfrm>
          </p:grpSpPr>
          <p:sp>
            <p:nvSpPr>
              <p:cNvPr id="34" name="Text Box 11"/>
              <p:cNvSpPr txBox="1">
                <a:spLocks noChangeArrowheads="1"/>
              </p:cNvSpPr>
              <p:nvPr/>
            </p:nvSpPr>
            <p:spPr bwMode="auto">
              <a:xfrm>
                <a:off x="2426" y="2140"/>
                <a:ext cx="116" cy="21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endParaRPr lang="en-US" sz="1600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5" name="AutoShape 16"/>
              <p:cNvCxnSpPr>
                <a:cxnSpLocks noChangeShapeType="1"/>
              </p:cNvCxnSpPr>
              <p:nvPr/>
            </p:nvCxnSpPr>
            <p:spPr bwMode="auto">
              <a:xfrm flipH="1">
                <a:off x="2784" y="2062"/>
                <a:ext cx="2" cy="338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</p:cxnSp>
        </p:grpSp>
        <p:sp>
          <p:nvSpPr>
            <p:cNvPr id="32" name="AutoShape 17"/>
            <p:cNvSpPr>
              <a:spLocks noChangeArrowheads="1"/>
            </p:cNvSpPr>
            <p:nvPr/>
          </p:nvSpPr>
          <p:spPr bwMode="auto">
            <a:xfrm>
              <a:off x="5124448" y="3717032"/>
              <a:ext cx="2133600" cy="304800"/>
            </a:xfrm>
            <a:prstGeom prst="flowChartProcess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i="1" dirty="0" smtClean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sum</a:t>
              </a:r>
              <a:r>
                <a:rPr lang="en-US" sz="1600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i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=</a:t>
              </a:r>
              <a:r>
                <a:rPr lang="en-US" sz="1600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i="1" dirty="0" smtClean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sum +</a:t>
              </a:r>
              <a:r>
                <a:rPr lang="en-US" sz="1600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i="1" dirty="0" smtClean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n</a:t>
              </a:r>
              <a:endParaRPr lang="en-US" sz="1600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Group 36"/>
            <p:cNvGrpSpPr>
              <a:grpSpLocks/>
            </p:cNvGrpSpPr>
            <p:nvPr/>
          </p:nvGrpSpPr>
          <p:grpSpPr bwMode="auto">
            <a:xfrm>
              <a:off x="5657848" y="5919936"/>
              <a:ext cx="1066800" cy="533400"/>
              <a:chOff x="2448" y="3696"/>
              <a:chExt cx="672" cy="336"/>
            </a:xfrm>
          </p:grpSpPr>
          <p:sp>
            <p:nvSpPr>
              <p:cNvPr id="28" name="AutoShape 6"/>
              <p:cNvSpPr>
                <a:spLocks noChangeArrowheads="1"/>
              </p:cNvSpPr>
              <p:nvPr/>
            </p:nvSpPr>
            <p:spPr bwMode="auto">
              <a:xfrm>
                <a:off x="2448" y="3840"/>
                <a:ext cx="672" cy="192"/>
              </a:xfrm>
              <a:prstGeom prst="flowChartTerminator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itchFamily="34" charset="0"/>
                    <a:cs typeface="Arial" pitchFamily="34" charset="0"/>
                  </a:rPr>
                  <a:t>END</a:t>
                </a:r>
              </a:p>
            </p:txBody>
          </p:sp>
          <p:cxnSp>
            <p:nvCxnSpPr>
              <p:cNvPr id="29" name="AutoShape 26"/>
              <p:cNvCxnSpPr>
                <a:cxnSpLocks noChangeShapeType="1"/>
                <a:endCxn id="28" idx="0"/>
              </p:cNvCxnSpPr>
              <p:nvPr/>
            </p:nvCxnSpPr>
            <p:spPr bwMode="auto">
              <a:xfrm>
                <a:off x="2784" y="3696"/>
                <a:ext cx="0" cy="144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</p:cxnSp>
        </p:grpSp>
        <p:grpSp>
          <p:nvGrpSpPr>
            <p:cNvPr id="14" name="Group 30"/>
            <p:cNvGrpSpPr>
              <a:grpSpLocks/>
            </p:cNvGrpSpPr>
            <p:nvPr/>
          </p:nvGrpSpPr>
          <p:grpSpPr bwMode="auto">
            <a:xfrm>
              <a:off x="5657848" y="938198"/>
              <a:ext cx="1066800" cy="746127"/>
              <a:chOff x="2448" y="768"/>
              <a:chExt cx="672" cy="470"/>
            </a:xfrm>
          </p:grpSpPr>
          <p:sp>
            <p:nvSpPr>
              <p:cNvPr id="26" name="AutoShape 5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72" cy="192"/>
              </a:xfrm>
              <a:prstGeom prst="flowChartTerminator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itchFamily="34" charset="0"/>
                    <a:cs typeface="Arial" pitchFamily="34" charset="0"/>
                  </a:rPr>
                  <a:t>START</a:t>
                </a:r>
              </a:p>
            </p:txBody>
          </p:sp>
          <p:cxnSp>
            <p:nvCxnSpPr>
              <p:cNvPr id="27" name="AutoShape 27"/>
              <p:cNvCxnSpPr>
                <a:cxnSpLocks noChangeShapeType="1"/>
                <a:stCxn id="26" idx="2"/>
                <a:endCxn id="24" idx="0"/>
              </p:cNvCxnSpPr>
              <p:nvPr/>
            </p:nvCxnSpPr>
            <p:spPr bwMode="auto">
              <a:xfrm>
                <a:off x="2784" y="960"/>
                <a:ext cx="0" cy="278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</p:cxnSp>
        </p:grpSp>
        <p:cxnSp>
          <p:nvCxnSpPr>
            <p:cNvPr id="23" name="AutoShape 15"/>
            <p:cNvCxnSpPr>
              <a:cxnSpLocks noChangeShapeType="1"/>
            </p:cNvCxnSpPr>
            <p:nvPr/>
          </p:nvCxnSpPr>
          <p:spPr bwMode="auto">
            <a:xfrm>
              <a:off x="6191248" y="1836440"/>
              <a:ext cx="0" cy="62217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sp>
          <p:nvSpPr>
            <p:cNvPr id="24" name="AutoShape 28"/>
            <p:cNvSpPr>
              <a:spLocks noChangeArrowheads="1"/>
            </p:cNvSpPr>
            <p:nvPr/>
          </p:nvSpPr>
          <p:spPr bwMode="auto">
            <a:xfrm>
              <a:off x="5124448" y="1684040"/>
              <a:ext cx="2133600" cy="304800"/>
            </a:xfrm>
            <a:prstGeom prst="flowChartProcess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Let </a:t>
              </a:r>
              <a:r>
                <a:rPr lang="en-US" sz="1600" i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sum</a:t>
              </a:r>
              <a:r>
                <a:rPr lang="en-US" sz="16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 = 0 and </a:t>
              </a:r>
              <a:r>
                <a:rPr lang="en-US" sz="1600" i="1" dirty="0" err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sz="16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 = 1</a:t>
              </a:r>
              <a:endParaRPr lang="en-US" sz="1600" i="1" baseline="-250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AutoShape 37"/>
            <p:cNvSpPr>
              <a:spLocks noChangeArrowheads="1"/>
            </p:cNvSpPr>
            <p:nvPr/>
          </p:nvSpPr>
          <p:spPr bwMode="auto">
            <a:xfrm>
              <a:off x="5276848" y="3452794"/>
              <a:ext cx="1905000" cy="457200"/>
            </a:xfrm>
            <a:prstGeom prst="flowChartInputOutpu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7" name="Group 43"/>
            <p:cNvGrpSpPr>
              <a:grpSpLocks/>
            </p:cNvGrpSpPr>
            <p:nvPr/>
          </p:nvGrpSpPr>
          <p:grpSpPr bwMode="auto">
            <a:xfrm>
              <a:off x="5429248" y="3166020"/>
              <a:ext cx="1447800" cy="555625"/>
              <a:chOff x="2304" y="2386"/>
              <a:chExt cx="912" cy="350"/>
            </a:xfrm>
          </p:grpSpPr>
          <p:sp>
            <p:nvSpPr>
              <p:cNvPr id="20" name="AutoShape 38"/>
              <p:cNvSpPr>
                <a:spLocks noChangeArrowheads="1"/>
              </p:cNvSpPr>
              <p:nvPr/>
            </p:nvSpPr>
            <p:spPr bwMode="auto">
              <a:xfrm>
                <a:off x="2304" y="2386"/>
                <a:ext cx="912" cy="206"/>
              </a:xfrm>
              <a:prstGeom prst="parallelogram">
                <a:avLst>
                  <a:gd name="adj" fmla="val 11068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600" i="1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  <a:cs typeface="Arial" pitchFamily="34" charset="0"/>
                  </a:rPr>
                  <a:t>n</a:t>
                </a:r>
                <a:endParaRPr lang="th-TH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21" name="Line 42"/>
              <p:cNvSpPr>
                <a:spLocks noChangeShapeType="1"/>
              </p:cNvSpPr>
              <p:nvPr/>
            </p:nvSpPr>
            <p:spPr bwMode="auto">
              <a:xfrm>
                <a:off x="2784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endParaRPr lang="th-TH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8" name="AutoShape 45"/>
            <p:cNvSpPr>
              <a:spLocks noChangeArrowheads="1"/>
            </p:cNvSpPr>
            <p:nvPr/>
          </p:nvSpPr>
          <p:spPr bwMode="auto">
            <a:xfrm>
              <a:off x="5048248" y="5487888"/>
              <a:ext cx="2514600" cy="403225"/>
            </a:xfrm>
            <a:prstGeom prst="parallelogram">
              <a:avLst>
                <a:gd name="adj" fmla="val 155906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600" i="1" dirty="0" smtClean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sum, </a:t>
              </a:r>
              <a:r>
                <a:rPr lang="en-US" sz="1600" i="1" dirty="0" err="1" smtClean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avg</a:t>
              </a:r>
              <a:endParaRPr lang="th-TH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" name="Line 46"/>
            <p:cNvSpPr>
              <a:spLocks noChangeShapeType="1"/>
            </p:cNvSpPr>
            <p:nvPr/>
          </p:nvSpPr>
          <p:spPr bwMode="auto">
            <a:xfrm>
              <a:off x="6191248" y="5907360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AutoShape 22"/>
            <p:cNvSpPr>
              <a:spLocks noChangeArrowheads="1"/>
            </p:cNvSpPr>
            <p:nvPr/>
          </p:nvSpPr>
          <p:spPr bwMode="auto">
            <a:xfrm>
              <a:off x="5143504" y="4895056"/>
              <a:ext cx="2133600" cy="304800"/>
            </a:xfrm>
            <a:prstGeom prst="flowChartProcess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i="1" dirty="0" err="1" smtClean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avg</a:t>
              </a:r>
              <a:r>
                <a:rPr lang="en-US" sz="1600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i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= sum / 100</a:t>
              </a:r>
              <a:endParaRPr lang="en-US" sz="1600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4" name="รูปหกเหลี่ยม 21503"/>
            <p:cNvSpPr/>
            <p:nvPr/>
          </p:nvSpPr>
          <p:spPr bwMode="auto">
            <a:xfrm>
              <a:off x="4829640" y="2455416"/>
              <a:ext cx="2668719" cy="417135"/>
            </a:xfrm>
            <a:prstGeom prst="hexagon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For </a:t>
              </a:r>
              <a:r>
                <a:rPr lang="en-US" sz="1600" dirty="0" err="1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sz="16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=1 to 100 step 1</a:t>
              </a:r>
              <a:endParaRPr lang="th-TH" sz="16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524" name="ตัวเชื่อมต่อหักมุม 21523"/>
            <p:cNvCxnSpPr>
              <a:stCxn id="40" idx="2"/>
              <a:endCxn id="21504" idx="3"/>
            </p:cNvCxnSpPr>
            <p:nvPr/>
          </p:nvCxnSpPr>
          <p:spPr bwMode="auto">
            <a:xfrm rot="10800000">
              <a:off x="4829640" y="2663984"/>
              <a:ext cx="1254528" cy="1800748"/>
            </a:xfrm>
            <a:prstGeom prst="bentConnector3">
              <a:avLst>
                <a:gd name="adj1" fmla="val 118222"/>
              </a:avLst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530" name="ลูกศรเชื่อมต่อแบบตรง 21529"/>
            <p:cNvCxnSpPr>
              <a:stCxn id="32" idx="2"/>
            </p:cNvCxnSpPr>
            <p:nvPr/>
          </p:nvCxnSpPr>
          <p:spPr bwMode="auto">
            <a:xfrm>
              <a:off x="6191248" y="4021832"/>
              <a:ext cx="0" cy="326504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6" name="ลูกศรเชื่อมต่อแบบตรง 65"/>
            <p:cNvCxnSpPr/>
            <p:nvPr/>
          </p:nvCxnSpPr>
          <p:spPr bwMode="auto">
            <a:xfrm>
              <a:off x="6193754" y="5139480"/>
              <a:ext cx="0" cy="326504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0" name="แผนผังลำดับงาน: ตัวเชื่อมต่อ 39"/>
            <p:cNvSpPr/>
            <p:nvPr/>
          </p:nvSpPr>
          <p:spPr bwMode="auto">
            <a:xfrm>
              <a:off x="6084168" y="4348336"/>
              <a:ext cx="221380" cy="232792"/>
            </a:xfrm>
            <a:prstGeom prst="flowChartConnector">
              <a:avLst/>
            </a:prstGeom>
            <a:noFill/>
            <a:ln w="31750" cap="flat" cmpd="sng" algn="ctr">
              <a:solidFill>
                <a:schemeClr val="tx2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cs typeface="EucrosiaUPC" pitchFamily="18" charset="-34"/>
              </a:endParaRPr>
            </a:p>
          </p:txBody>
        </p:sp>
        <p:cxnSp>
          <p:nvCxnSpPr>
            <p:cNvPr id="78" name="ลูกศรเชื่อมต่อแบบตรง 77"/>
            <p:cNvCxnSpPr/>
            <p:nvPr/>
          </p:nvCxnSpPr>
          <p:spPr bwMode="auto">
            <a:xfrm>
              <a:off x="6206280" y="4580234"/>
              <a:ext cx="0" cy="326504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8180523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การไหลของโปรแกรมแบบต่าง ๆ</a:t>
            </a:r>
            <a:endParaRPr lang="en-US" smtClean="0"/>
          </a:p>
        </p:txBody>
      </p:sp>
      <p:sp>
        <p:nvSpPr>
          <p:cNvPr id="90174" name="Rectangle 62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8350" cy="641350"/>
          </a:xfrm>
        </p:spPr>
        <p:txBody>
          <a:bodyPr/>
          <a:lstStyle/>
          <a:p>
            <a:pPr eaLnBrk="1" hangingPunct="1">
              <a:defRPr/>
            </a:pPr>
            <a:r>
              <a:rPr lang="th-TH" smtClean="0"/>
              <a:t>โปรแกรมแบบมีเงื่อนไข</a:t>
            </a:r>
            <a:endParaRPr lang="en-US" smtClean="0"/>
          </a:p>
        </p:txBody>
      </p:sp>
      <p:sp>
        <p:nvSpPr>
          <p:cNvPr id="90136" name="Text Box 24"/>
          <p:cNvSpPr txBox="1">
            <a:spLocks noChangeArrowheads="1"/>
          </p:cNvSpPr>
          <p:nvPr/>
        </p:nvSpPr>
        <p:spPr bwMode="auto">
          <a:xfrm>
            <a:off x="914400" y="5867400"/>
            <a:ext cx="3200400" cy="457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คำสั่ง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if</a:t>
            </a:r>
          </a:p>
        </p:txBody>
      </p:sp>
      <p:sp>
        <p:nvSpPr>
          <p:cNvPr id="90153" name="Text Box 41"/>
          <p:cNvSpPr txBox="1">
            <a:spLocks noChangeArrowheads="1"/>
          </p:cNvSpPr>
          <p:nvPr/>
        </p:nvSpPr>
        <p:spPr bwMode="auto">
          <a:xfrm>
            <a:off x="4648200" y="5867400"/>
            <a:ext cx="3886200" cy="457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คำสั่ง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if..else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914400" y="1828800"/>
            <a:ext cx="3200400" cy="3962400"/>
            <a:chOff x="576" y="1152"/>
            <a:chExt cx="2016" cy="2496"/>
          </a:xfrm>
        </p:grpSpPr>
        <p:sp>
          <p:nvSpPr>
            <p:cNvPr id="90116" name="Rectangle 4"/>
            <p:cNvSpPr>
              <a:spLocks noChangeArrowheads="1"/>
            </p:cNvSpPr>
            <p:nvPr/>
          </p:nvSpPr>
          <p:spPr bwMode="auto">
            <a:xfrm>
              <a:off x="576" y="1152"/>
              <a:ext cx="2016" cy="2496"/>
            </a:xfrm>
            <a:prstGeom prst="rect">
              <a:avLst/>
            </a:prstGeom>
            <a:gradFill rotWithShape="1">
              <a:gsLst>
                <a:gs pos="0">
                  <a:srgbClr val="339933">
                    <a:gamma/>
                    <a:shade val="46275"/>
                    <a:invGamma/>
                  </a:srgbClr>
                </a:gs>
                <a:gs pos="100000">
                  <a:srgbClr val="339933"/>
                </a:gs>
              </a:gsLst>
              <a:lin ang="5400000" scaled="1"/>
            </a:gradFill>
            <a:ln w="38100" algn="ctr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0117" name="AutoShape 5"/>
            <p:cNvSpPr>
              <a:spLocks noChangeArrowheads="1"/>
            </p:cNvSpPr>
            <p:nvPr/>
          </p:nvSpPr>
          <p:spPr bwMode="auto">
            <a:xfrm>
              <a:off x="816" y="1296"/>
              <a:ext cx="672" cy="192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90118" name="AutoShape 6"/>
            <p:cNvSpPr>
              <a:spLocks noChangeArrowheads="1"/>
            </p:cNvSpPr>
            <p:nvPr/>
          </p:nvSpPr>
          <p:spPr bwMode="auto">
            <a:xfrm>
              <a:off x="816" y="3312"/>
              <a:ext cx="672" cy="192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END</a:t>
              </a:r>
            </a:p>
          </p:txBody>
        </p:sp>
        <p:sp>
          <p:nvSpPr>
            <p:cNvPr id="90119" name="AutoShape 7"/>
            <p:cNvSpPr>
              <a:spLocks noChangeArrowheads="1"/>
            </p:cNvSpPr>
            <p:nvPr/>
          </p:nvSpPr>
          <p:spPr bwMode="auto">
            <a:xfrm>
              <a:off x="1536" y="2160"/>
              <a:ext cx="960" cy="192"/>
            </a:xfrm>
            <a:prstGeom prst="flowChartProcess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Statement</a:t>
              </a:r>
            </a:p>
          </p:txBody>
        </p:sp>
        <p:cxnSp>
          <p:nvCxnSpPr>
            <p:cNvPr id="7199" name="AutoShape 8"/>
            <p:cNvCxnSpPr>
              <a:cxnSpLocks noChangeShapeType="1"/>
              <a:stCxn id="90138" idx="2"/>
              <a:endCxn id="90142" idx="0"/>
            </p:cNvCxnSpPr>
            <p:nvPr/>
          </p:nvCxnSpPr>
          <p:spPr bwMode="auto">
            <a:xfrm>
              <a:off x="1152" y="2208"/>
              <a:ext cx="0" cy="76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sp>
          <p:nvSpPr>
            <p:cNvPr id="90138" name="AutoShape 26"/>
            <p:cNvSpPr>
              <a:spLocks noChangeArrowheads="1"/>
            </p:cNvSpPr>
            <p:nvPr/>
          </p:nvSpPr>
          <p:spPr bwMode="auto">
            <a:xfrm>
              <a:off x="720" y="1776"/>
              <a:ext cx="864" cy="432"/>
            </a:xfrm>
            <a:prstGeom prst="flowChartDecision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condition</a:t>
              </a:r>
            </a:p>
          </p:txBody>
        </p:sp>
        <p:cxnSp>
          <p:nvCxnSpPr>
            <p:cNvPr id="7201" name="AutoShape 28"/>
            <p:cNvCxnSpPr>
              <a:cxnSpLocks noChangeShapeType="1"/>
              <a:stCxn id="90117" idx="2"/>
              <a:endCxn id="90138" idx="0"/>
            </p:cNvCxnSpPr>
            <p:nvPr/>
          </p:nvCxnSpPr>
          <p:spPr bwMode="auto">
            <a:xfrm>
              <a:off x="1152" y="1488"/>
              <a:ext cx="0" cy="2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stealth" w="med" len="lg"/>
            </a:ln>
          </p:spPr>
        </p:cxnSp>
        <p:cxnSp>
          <p:nvCxnSpPr>
            <p:cNvPr id="7202" name="AutoShape 29"/>
            <p:cNvCxnSpPr>
              <a:cxnSpLocks noChangeShapeType="1"/>
              <a:stCxn id="90138" idx="3"/>
              <a:endCxn id="90119" idx="0"/>
            </p:cNvCxnSpPr>
            <p:nvPr/>
          </p:nvCxnSpPr>
          <p:spPr bwMode="auto">
            <a:xfrm>
              <a:off x="1584" y="1992"/>
              <a:ext cx="432" cy="16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</p:spPr>
        </p:cxnSp>
        <p:sp>
          <p:nvSpPr>
            <p:cNvPr id="90142" name="AutoShape 30"/>
            <p:cNvSpPr>
              <a:spLocks noChangeArrowheads="1"/>
            </p:cNvSpPr>
            <p:nvPr/>
          </p:nvSpPr>
          <p:spPr bwMode="auto">
            <a:xfrm>
              <a:off x="1104" y="2976"/>
              <a:ext cx="96" cy="96"/>
            </a:xfrm>
            <a:prstGeom prst="flowChartConnec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204" name="AutoShape 31"/>
            <p:cNvCxnSpPr>
              <a:cxnSpLocks noChangeShapeType="1"/>
              <a:endCxn id="90118" idx="0"/>
            </p:cNvCxnSpPr>
            <p:nvPr/>
          </p:nvCxnSpPr>
          <p:spPr bwMode="auto">
            <a:xfrm>
              <a:off x="1152" y="3072"/>
              <a:ext cx="0" cy="24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stealth" w="med" len="lg"/>
            </a:ln>
          </p:spPr>
        </p:cxnSp>
        <p:sp>
          <p:nvSpPr>
            <p:cNvPr id="7205" name="Text Box 34"/>
            <p:cNvSpPr txBox="1">
              <a:spLocks noChangeArrowheads="1"/>
            </p:cNvSpPr>
            <p:nvPr/>
          </p:nvSpPr>
          <p:spPr bwMode="auto">
            <a:xfrm>
              <a:off x="1562" y="1776"/>
              <a:ext cx="35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true</a:t>
              </a:r>
            </a:p>
          </p:txBody>
        </p:sp>
        <p:sp>
          <p:nvSpPr>
            <p:cNvPr id="7206" name="Text Box 35"/>
            <p:cNvSpPr txBox="1">
              <a:spLocks noChangeArrowheads="1"/>
            </p:cNvSpPr>
            <p:nvPr/>
          </p:nvSpPr>
          <p:spPr bwMode="auto">
            <a:xfrm>
              <a:off x="768" y="2208"/>
              <a:ext cx="4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false</a:t>
              </a:r>
            </a:p>
          </p:txBody>
        </p:sp>
        <p:sp>
          <p:nvSpPr>
            <p:cNvPr id="90165" name="AutoShape 53"/>
            <p:cNvSpPr>
              <a:spLocks noChangeArrowheads="1"/>
            </p:cNvSpPr>
            <p:nvPr/>
          </p:nvSpPr>
          <p:spPr bwMode="auto">
            <a:xfrm>
              <a:off x="1536" y="2640"/>
              <a:ext cx="960" cy="192"/>
            </a:xfrm>
            <a:prstGeom prst="flowChartProcess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Statement</a:t>
              </a:r>
            </a:p>
          </p:txBody>
        </p:sp>
        <p:cxnSp>
          <p:nvCxnSpPr>
            <p:cNvPr id="7208" name="AutoShape 32"/>
            <p:cNvCxnSpPr>
              <a:cxnSpLocks noChangeShapeType="1"/>
              <a:stCxn id="90165" idx="2"/>
              <a:endCxn id="90142" idx="6"/>
            </p:cNvCxnSpPr>
            <p:nvPr/>
          </p:nvCxnSpPr>
          <p:spPr bwMode="auto">
            <a:xfrm rot="5400000">
              <a:off x="1512" y="2520"/>
              <a:ext cx="192" cy="81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</p:spPr>
        </p:cxnSp>
        <p:cxnSp>
          <p:nvCxnSpPr>
            <p:cNvPr id="7209" name="AutoShape 54"/>
            <p:cNvCxnSpPr>
              <a:cxnSpLocks noChangeShapeType="1"/>
              <a:stCxn id="90119" idx="2"/>
              <a:endCxn id="90165" idx="0"/>
            </p:cNvCxnSpPr>
            <p:nvPr/>
          </p:nvCxnSpPr>
          <p:spPr bwMode="auto">
            <a:xfrm>
              <a:off x="2016" y="2352"/>
              <a:ext cx="0" cy="2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stealth" w="med" len="lg"/>
            </a:ln>
          </p:spPr>
        </p:cxn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4648200" y="1828800"/>
            <a:ext cx="3886200" cy="3962400"/>
            <a:chOff x="2928" y="1152"/>
            <a:chExt cx="2448" cy="2496"/>
          </a:xfrm>
        </p:grpSpPr>
        <p:sp>
          <p:nvSpPr>
            <p:cNvPr id="90148" name="Rectangle 36"/>
            <p:cNvSpPr>
              <a:spLocks noChangeArrowheads="1"/>
            </p:cNvSpPr>
            <p:nvPr/>
          </p:nvSpPr>
          <p:spPr bwMode="auto">
            <a:xfrm>
              <a:off x="2928" y="1152"/>
              <a:ext cx="2448" cy="2496"/>
            </a:xfrm>
            <a:prstGeom prst="rect">
              <a:avLst/>
            </a:prstGeom>
            <a:gradFill rotWithShape="1">
              <a:gsLst>
                <a:gs pos="0">
                  <a:srgbClr val="339933">
                    <a:gamma/>
                    <a:shade val="46275"/>
                    <a:invGamma/>
                  </a:srgbClr>
                </a:gs>
                <a:gs pos="100000">
                  <a:srgbClr val="339933"/>
                </a:gs>
              </a:gsLst>
              <a:lin ang="5400000" scaled="1"/>
            </a:gradFill>
            <a:ln w="38100" algn="ctr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0149" name="AutoShape 37"/>
            <p:cNvSpPr>
              <a:spLocks noChangeArrowheads="1"/>
            </p:cNvSpPr>
            <p:nvPr/>
          </p:nvSpPr>
          <p:spPr bwMode="auto">
            <a:xfrm>
              <a:off x="3792" y="1296"/>
              <a:ext cx="672" cy="192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90150" name="AutoShape 38"/>
            <p:cNvSpPr>
              <a:spLocks noChangeArrowheads="1"/>
            </p:cNvSpPr>
            <p:nvPr/>
          </p:nvSpPr>
          <p:spPr bwMode="auto">
            <a:xfrm>
              <a:off x="3792" y="3312"/>
              <a:ext cx="672" cy="192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END</a:t>
              </a:r>
            </a:p>
          </p:txBody>
        </p:sp>
        <p:sp>
          <p:nvSpPr>
            <p:cNvPr id="90151" name="AutoShape 39"/>
            <p:cNvSpPr>
              <a:spLocks noChangeArrowheads="1"/>
            </p:cNvSpPr>
            <p:nvPr/>
          </p:nvSpPr>
          <p:spPr bwMode="auto">
            <a:xfrm>
              <a:off x="4320" y="2208"/>
              <a:ext cx="960" cy="192"/>
            </a:xfrm>
            <a:prstGeom prst="flowChartProcess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Statement</a:t>
              </a:r>
              <a:r>
                <a:rPr lang="en-US" sz="1600" i="1" baseline="-250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f</a:t>
              </a:r>
            </a:p>
          </p:txBody>
        </p:sp>
        <p:sp>
          <p:nvSpPr>
            <p:cNvPr id="90154" name="AutoShape 42"/>
            <p:cNvSpPr>
              <a:spLocks noChangeArrowheads="1"/>
            </p:cNvSpPr>
            <p:nvPr/>
          </p:nvSpPr>
          <p:spPr bwMode="auto">
            <a:xfrm>
              <a:off x="3696" y="1776"/>
              <a:ext cx="864" cy="432"/>
            </a:xfrm>
            <a:prstGeom prst="flowChartDecision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condition</a:t>
              </a:r>
            </a:p>
          </p:txBody>
        </p:sp>
        <p:cxnSp>
          <p:nvCxnSpPr>
            <p:cNvPr id="7181" name="AutoShape 43"/>
            <p:cNvCxnSpPr>
              <a:cxnSpLocks noChangeShapeType="1"/>
              <a:stCxn id="90149" idx="2"/>
              <a:endCxn id="90154" idx="0"/>
            </p:cNvCxnSpPr>
            <p:nvPr/>
          </p:nvCxnSpPr>
          <p:spPr bwMode="auto">
            <a:xfrm>
              <a:off x="4128" y="1488"/>
              <a:ext cx="0" cy="2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stealth" w="med" len="lg"/>
            </a:ln>
          </p:spPr>
        </p:cxnSp>
        <p:cxnSp>
          <p:nvCxnSpPr>
            <p:cNvPr id="7182" name="AutoShape 44"/>
            <p:cNvCxnSpPr>
              <a:cxnSpLocks noChangeShapeType="1"/>
              <a:stCxn id="90154" idx="3"/>
              <a:endCxn id="90151" idx="0"/>
            </p:cNvCxnSpPr>
            <p:nvPr/>
          </p:nvCxnSpPr>
          <p:spPr bwMode="auto">
            <a:xfrm>
              <a:off x="4560" y="1992"/>
              <a:ext cx="240" cy="21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</p:spPr>
        </p:cxnSp>
        <p:sp>
          <p:nvSpPr>
            <p:cNvPr id="90157" name="AutoShape 45"/>
            <p:cNvSpPr>
              <a:spLocks noChangeArrowheads="1"/>
            </p:cNvSpPr>
            <p:nvPr/>
          </p:nvSpPr>
          <p:spPr bwMode="auto">
            <a:xfrm>
              <a:off x="4080" y="2976"/>
              <a:ext cx="96" cy="96"/>
            </a:xfrm>
            <a:prstGeom prst="flowChartConnec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184" name="AutoShape 46"/>
            <p:cNvCxnSpPr>
              <a:cxnSpLocks noChangeShapeType="1"/>
              <a:endCxn id="90150" idx="0"/>
            </p:cNvCxnSpPr>
            <p:nvPr/>
          </p:nvCxnSpPr>
          <p:spPr bwMode="auto">
            <a:xfrm>
              <a:off x="4128" y="3072"/>
              <a:ext cx="0" cy="24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stealth" w="med" len="lg"/>
            </a:ln>
          </p:spPr>
        </p:cxnSp>
        <p:sp>
          <p:nvSpPr>
            <p:cNvPr id="7185" name="Text Box 48"/>
            <p:cNvSpPr txBox="1">
              <a:spLocks noChangeArrowheads="1"/>
            </p:cNvSpPr>
            <p:nvPr/>
          </p:nvSpPr>
          <p:spPr bwMode="auto">
            <a:xfrm>
              <a:off x="3312" y="1776"/>
              <a:ext cx="35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true</a:t>
              </a:r>
            </a:p>
          </p:txBody>
        </p:sp>
        <p:sp>
          <p:nvSpPr>
            <p:cNvPr id="7186" name="Text Box 49"/>
            <p:cNvSpPr txBox="1">
              <a:spLocks noChangeArrowheads="1"/>
            </p:cNvSpPr>
            <p:nvPr/>
          </p:nvSpPr>
          <p:spPr bwMode="auto">
            <a:xfrm>
              <a:off x="4560" y="1776"/>
              <a:ext cx="4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false</a:t>
              </a:r>
            </a:p>
          </p:txBody>
        </p:sp>
        <p:sp>
          <p:nvSpPr>
            <p:cNvPr id="90162" name="AutoShape 50"/>
            <p:cNvSpPr>
              <a:spLocks noChangeArrowheads="1"/>
            </p:cNvSpPr>
            <p:nvPr/>
          </p:nvSpPr>
          <p:spPr bwMode="auto">
            <a:xfrm>
              <a:off x="3024" y="2208"/>
              <a:ext cx="960" cy="192"/>
            </a:xfrm>
            <a:prstGeom prst="flowChartProcess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Statement</a:t>
              </a:r>
              <a:r>
                <a:rPr lang="en-US" sz="1600" i="1" baseline="-250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t</a:t>
              </a:r>
            </a:p>
          </p:txBody>
        </p:sp>
        <p:cxnSp>
          <p:nvCxnSpPr>
            <p:cNvPr id="7188" name="AutoShape 51"/>
            <p:cNvCxnSpPr>
              <a:cxnSpLocks noChangeShapeType="1"/>
              <a:stCxn id="90154" idx="1"/>
              <a:endCxn id="90162" idx="0"/>
            </p:cNvCxnSpPr>
            <p:nvPr/>
          </p:nvCxnSpPr>
          <p:spPr bwMode="auto">
            <a:xfrm rot="10800000" flipV="1">
              <a:off x="3504" y="1992"/>
              <a:ext cx="192" cy="21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</p:spPr>
        </p:cxnSp>
        <p:sp>
          <p:nvSpPr>
            <p:cNvPr id="90167" name="AutoShape 55"/>
            <p:cNvSpPr>
              <a:spLocks noChangeArrowheads="1"/>
            </p:cNvSpPr>
            <p:nvPr/>
          </p:nvSpPr>
          <p:spPr bwMode="auto">
            <a:xfrm>
              <a:off x="3024" y="2640"/>
              <a:ext cx="960" cy="192"/>
            </a:xfrm>
            <a:prstGeom prst="flowChartProcess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Statement</a:t>
              </a:r>
              <a:r>
                <a:rPr lang="en-US" sz="1600" i="1" baseline="-250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t</a:t>
              </a:r>
            </a:p>
          </p:txBody>
        </p:sp>
        <p:cxnSp>
          <p:nvCxnSpPr>
            <p:cNvPr id="7190" name="AutoShape 52"/>
            <p:cNvCxnSpPr>
              <a:cxnSpLocks noChangeShapeType="1"/>
              <a:stCxn id="90167" idx="2"/>
              <a:endCxn id="90157" idx="2"/>
            </p:cNvCxnSpPr>
            <p:nvPr/>
          </p:nvCxnSpPr>
          <p:spPr bwMode="auto">
            <a:xfrm rot="16200000" flipH="1">
              <a:off x="3696" y="2640"/>
              <a:ext cx="192" cy="57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</p:spPr>
        </p:cxnSp>
        <p:cxnSp>
          <p:nvCxnSpPr>
            <p:cNvPr id="7191" name="AutoShape 56"/>
            <p:cNvCxnSpPr>
              <a:cxnSpLocks noChangeShapeType="1"/>
              <a:stCxn id="90162" idx="2"/>
              <a:endCxn id="90167" idx="0"/>
            </p:cNvCxnSpPr>
            <p:nvPr/>
          </p:nvCxnSpPr>
          <p:spPr bwMode="auto">
            <a:xfrm>
              <a:off x="3504" y="2400"/>
              <a:ext cx="0" cy="24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stealth" w="med" len="lg"/>
            </a:ln>
          </p:spPr>
        </p:cxnSp>
        <p:sp>
          <p:nvSpPr>
            <p:cNvPr id="90169" name="AutoShape 57"/>
            <p:cNvSpPr>
              <a:spLocks noChangeArrowheads="1"/>
            </p:cNvSpPr>
            <p:nvPr/>
          </p:nvSpPr>
          <p:spPr bwMode="auto">
            <a:xfrm>
              <a:off x="4320" y="2640"/>
              <a:ext cx="960" cy="192"/>
            </a:xfrm>
            <a:prstGeom prst="flowChartProcess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Statement</a:t>
              </a:r>
              <a:r>
                <a:rPr lang="en-US" sz="1600" i="1" baseline="-250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f</a:t>
              </a:r>
            </a:p>
          </p:txBody>
        </p:sp>
        <p:cxnSp>
          <p:nvCxnSpPr>
            <p:cNvPr id="7193" name="AutoShape 47"/>
            <p:cNvCxnSpPr>
              <a:cxnSpLocks noChangeShapeType="1"/>
              <a:stCxn id="90169" idx="2"/>
              <a:endCxn id="90157" idx="6"/>
            </p:cNvCxnSpPr>
            <p:nvPr/>
          </p:nvCxnSpPr>
          <p:spPr bwMode="auto">
            <a:xfrm rot="5400000">
              <a:off x="4392" y="2616"/>
              <a:ext cx="192" cy="62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</p:spPr>
        </p:cxnSp>
        <p:cxnSp>
          <p:nvCxnSpPr>
            <p:cNvPr id="7194" name="AutoShape 58"/>
            <p:cNvCxnSpPr>
              <a:cxnSpLocks noChangeShapeType="1"/>
              <a:stCxn id="90151" idx="2"/>
              <a:endCxn id="90169" idx="0"/>
            </p:cNvCxnSpPr>
            <p:nvPr/>
          </p:nvCxnSpPr>
          <p:spPr bwMode="auto">
            <a:xfrm>
              <a:off x="4800" y="2400"/>
              <a:ext cx="0" cy="24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stealth" w="med" len="lg"/>
            </a:ln>
          </p:spPr>
        </p:cxn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0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36" grpId="0"/>
      <p:bldP spid="901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การวนซ้ำ</a:t>
            </a:r>
            <a:endParaRPr lang="en-US" smtClean="0"/>
          </a:p>
        </p:txBody>
      </p:sp>
      <p:sp>
        <p:nvSpPr>
          <p:cNvPr id="9216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8350" cy="5156200"/>
          </a:xfrm>
        </p:spPr>
        <p:txBody>
          <a:bodyPr/>
          <a:lstStyle/>
          <a:p>
            <a:pPr eaLnBrk="1" hangingPunct="1">
              <a:defRPr/>
            </a:pPr>
            <a:r>
              <a:rPr lang="th-TH" smtClean="0"/>
              <a:t>กิจกรรมหลายอย่างมีลักษณะการทำงานแบบซ้ำไปมา</a:t>
            </a:r>
            <a:endParaRPr lang="en-US" smtClean="0"/>
          </a:p>
          <a:p>
            <a:pPr eaLnBrk="1" hangingPunct="1">
              <a:defRPr/>
            </a:pPr>
            <a:r>
              <a:rPr lang="th-TH" smtClean="0"/>
              <a:t>ตัวอย่างในชีวิตประจำวัน</a:t>
            </a:r>
            <a:endParaRPr lang="en-US" smtClean="0"/>
          </a:p>
          <a:p>
            <a:pPr lvl="1" eaLnBrk="1" hangingPunct="1">
              <a:defRPr/>
            </a:pPr>
            <a:r>
              <a:rPr lang="th-TH" smtClean="0"/>
              <a:t>ก้าวไปข้างหน้า </a:t>
            </a:r>
            <a:r>
              <a:rPr lang="en-US" smtClean="0"/>
              <a:t>10 </a:t>
            </a:r>
            <a:r>
              <a:rPr lang="th-TH" smtClean="0"/>
              <a:t>ก้าว</a:t>
            </a:r>
          </a:p>
          <a:p>
            <a:pPr lvl="1" eaLnBrk="1" hangingPunct="1">
              <a:defRPr/>
            </a:pPr>
            <a:r>
              <a:rPr lang="th-TH" smtClean="0"/>
              <a:t>ขยี้ผ้าจนกว่าจะสะอาด</a:t>
            </a:r>
          </a:p>
          <a:p>
            <a:pPr lvl="1" eaLnBrk="1" hangingPunct="1">
              <a:defRPr/>
            </a:pPr>
            <a:r>
              <a:rPr lang="th-TH" smtClean="0"/>
              <a:t>เรียนวิชาคอมพิวเตอร์จนกว่าจะผ่าน</a:t>
            </a:r>
            <a:endParaRPr lang="en-US" smtClean="0"/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th-TH" smtClean="0"/>
              <a:t>ตัวอย่างในการเขียนโปรแกรม</a:t>
            </a:r>
            <a:endParaRPr lang="en-US" smtClean="0"/>
          </a:p>
          <a:p>
            <a:pPr lvl="1" eaLnBrk="1" hangingPunct="1">
              <a:defRPr/>
            </a:pPr>
            <a:r>
              <a:rPr lang="th-TH" smtClean="0"/>
              <a:t>วนรับตัวเลขมา </a:t>
            </a:r>
            <a:r>
              <a:rPr lang="en-US" smtClean="0"/>
              <a:t>10 </a:t>
            </a:r>
            <a:r>
              <a:rPr lang="th-TH" smtClean="0"/>
              <a:t>ตัวเพื่อหาค่าเฉลี่ย</a:t>
            </a:r>
            <a:endParaRPr lang="en-US" smtClean="0"/>
          </a:p>
        </p:txBody>
      </p:sp>
      <p:pic>
        <p:nvPicPr>
          <p:cNvPr id="8196" name="Picture 7" descr="MCj036415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600200"/>
            <a:ext cx="24479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โปรแกรมแบบวนซ้ำดียังไง?</a:t>
            </a:r>
            <a:endParaRPr lang="en-US" smtClean="0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8350" cy="3568700"/>
          </a:xfrm>
        </p:spPr>
        <p:txBody>
          <a:bodyPr/>
          <a:lstStyle/>
          <a:p>
            <a:pPr eaLnBrk="1" hangingPunct="1">
              <a:defRPr/>
            </a:pPr>
            <a:r>
              <a:rPr lang="th-TH" smtClean="0"/>
              <a:t>เพื่อหลีกเลี่ยงการเขียนโค้ดแบบเดียวกันซ้ำหลายรอบ</a:t>
            </a:r>
            <a:endParaRPr lang="en-US" smtClean="0"/>
          </a:p>
          <a:p>
            <a:pPr lvl="1" eaLnBrk="1" hangingPunct="1">
              <a:defRPr/>
            </a:pPr>
            <a:r>
              <a:rPr lang="th-TH" smtClean="0"/>
              <a:t>ได้โปรแกรมที่สั้นและกระชับขึ้น</a:t>
            </a:r>
            <a:endParaRPr lang="en-US" smtClean="0"/>
          </a:p>
          <a:p>
            <a:pPr eaLnBrk="1" hangingPunct="1">
              <a:defRPr/>
            </a:pPr>
            <a:r>
              <a:rPr lang="th-TH" smtClean="0"/>
              <a:t>โปรแกรมจะมีความยืดหยุ่นมากกว่า</a:t>
            </a:r>
          </a:p>
          <a:p>
            <a:pPr lvl="1" eaLnBrk="1" hangingPunct="1">
              <a:defRPr/>
            </a:pPr>
            <a:r>
              <a:rPr lang="th-TH" smtClean="0"/>
              <a:t>เช่นรับข้อมูลได้หลากหลายขนาด โดยไม่ต้องแก้โปรแกรม</a:t>
            </a: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th-TH" smtClean="0"/>
              <a:t>ลองนึกถึง</a:t>
            </a:r>
            <a:r>
              <a:rPr lang="th-TH" i="1" u="sng" smtClean="0"/>
              <a:t>โปรแกรมที่หาผลรวมของตัวเลข </a:t>
            </a:r>
            <a:r>
              <a:rPr lang="en-US" i="1" u="sng" smtClean="0"/>
              <a:t>3 </a:t>
            </a:r>
            <a:r>
              <a:rPr lang="th-TH" i="1" u="sng" smtClean="0"/>
              <a:t>ตัว</a:t>
            </a:r>
            <a:endParaRPr lang="en-US" i="1" u="sng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5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5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1066800" y="1219200"/>
            <a:ext cx="6781800" cy="5181600"/>
          </a:xfrm>
          <a:prstGeom prst="rect">
            <a:avLst/>
          </a:prstGeom>
          <a:gradFill rotWithShape="1">
            <a:gsLst>
              <a:gs pos="0">
                <a:srgbClr val="006600">
                  <a:gamma/>
                  <a:shade val="46275"/>
                  <a:invGamma/>
                </a:srgbClr>
              </a:gs>
              <a:gs pos="100000">
                <a:srgbClr val="006600"/>
              </a:gs>
            </a:gsLst>
            <a:lin ang="5400000" scaled="1"/>
          </a:grad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tabLst>
                <a:tab pos="542925" algn="l"/>
              </a:tabLst>
              <a:defRPr/>
            </a:pPr>
            <a:endParaRPr lang="en-US" sz="1600">
              <a:solidFill>
                <a:schemeClr val="tx2"/>
              </a:solidFill>
              <a:latin typeface="Courier New" pitchFamily="49" charset="0"/>
              <a:cs typeface="Arial" pitchFamily="34" charset="0"/>
            </a:endParaRPr>
          </a:p>
          <a:p>
            <a:pPr>
              <a:tabLst>
                <a:tab pos="542925" algn="l"/>
              </a:tabLst>
              <a:defRPr/>
            </a:pPr>
            <a:endParaRPr lang="en-US" sz="1600">
              <a:solidFill>
                <a:schemeClr val="tx2"/>
              </a:solidFill>
              <a:latin typeface="Courier New" pitchFamily="49" charset="0"/>
              <a:cs typeface="Arial" pitchFamily="34" charset="0"/>
            </a:endParaRPr>
          </a:p>
          <a:p>
            <a:pPr>
              <a:tabLst>
                <a:tab pos="542925" algn="l"/>
              </a:tabLst>
              <a:defRPr/>
            </a:pPr>
            <a:endParaRPr lang="en-US" sz="1600">
              <a:solidFill>
                <a:schemeClr val="tx2"/>
              </a:solidFill>
              <a:latin typeface="Courier New" pitchFamily="49" charset="0"/>
              <a:cs typeface="Arial" pitchFamily="34" charset="0"/>
            </a:endParaRPr>
          </a:p>
          <a:p>
            <a:pPr>
              <a:tabLst>
                <a:tab pos="542925" algn="l"/>
              </a:tabLst>
              <a:defRPr/>
            </a:pPr>
            <a:r>
              <a:rPr lang="en-US" sz="1600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Start</a:t>
            </a:r>
          </a:p>
          <a:p>
            <a:pPr>
              <a:tabLst>
                <a:tab pos="542925" algn="l"/>
              </a:tabLst>
              <a:defRPr/>
            </a:pPr>
            <a:r>
              <a:rPr lang="en-US" sz="1600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	Set sum=0</a:t>
            </a:r>
          </a:p>
          <a:p>
            <a:pPr>
              <a:tabLst>
                <a:tab pos="542925" algn="l"/>
              </a:tabLst>
              <a:defRPr/>
            </a:pPr>
            <a:endParaRPr lang="en-US" sz="1600">
              <a:solidFill>
                <a:schemeClr val="tx2"/>
              </a:solidFill>
              <a:latin typeface="Courier New" pitchFamily="49" charset="0"/>
              <a:cs typeface="Arial" pitchFamily="34" charset="0"/>
            </a:endParaRPr>
          </a:p>
          <a:p>
            <a:pPr>
              <a:tabLst>
                <a:tab pos="542925" algn="l"/>
              </a:tabLst>
              <a:defRPr/>
            </a:pPr>
            <a:r>
              <a:rPr lang="en-US" sz="1600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	Print “Enter a value”</a:t>
            </a:r>
          </a:p>
          <a:p>
            <a:pPr>
              <a:tabLst>
                <a:tab pos="542925" algn="l"/>
              </a:tabLst>
              <a:defRPr/>
            </a:pPr>
            <a:r>
              <a:rPr lang="en-US" sz="1600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	Input n</a:t>
            </a:r>
          </a:p>
          <a:p>
            <a:pPr>
              <a:tabLst>
                <a:tab pos="542925" algn="l"/>
              </a:tabLst>
              <a:defRPr/>
            </a:pPr>
            <a:r>
              <a:rPr lang="en-US" sz="1600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	Compute Sum=sum+n</a:t>
            </a:r>
          </a:p>
          <a:p>
            <a:pPr>
              <a:tabLst>
                <a:tab pos="542925" algn="l"/>
              </a:tabLst>
              <a:defRPr/>
            </a:pPr>
            <a:endParaRPr lang="en-US" sz="1600">
              <a:solidFill>
                <a:schemeClr val="tx2"/>
              </a:solidFill>
              <a:latin typeface="Courier New" pitchFamily="49" charset="0"/>
              <a:cs typeface="Arial" pitchFamily="34" charset="0"/>
            </a:endParaRPr>
          </a:p>
          <a:p>
            <a:pPr>
              <a:tabLst>
                <a:tab pos="542925" algn="l"/>
              </a:tabLst>
              <a:defRPr/>
            </a:pPr>
            <a:r>
              <a:rPr lang="en-US" sz="1600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	Print “Enter a value”</a:t>
            </a:r>
          </a:p>
          <a:p>
            <a:pPr>
              <a:tabLst>
                <a:tab pos="542925" algn="l"/>
              </a:tabLst>
              <a:defRPr/>
            </a:pPr>
            <a:r>
              <a:rPr lang="en-US" sz="1600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	Input n</a:t>
            </a:r>
          </a:p>
          <a:p>
            <a:pPr>
              <a:tabLst>
                <a:tab pos="542925" algn="l"/>
              </a:tabLst>
              <a:defRPr/>
            </a:pPr>
            <a:r>
              <a:rPr lang="en-US" sz="1600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	Compute Sum=sum+n</a:t>
            </a:r>
          </a:p>
          <a:p>
            <a:pPr>
              <a:tabLst>
                <a:tab pos="542925" algn="l"/>
              </a:tabLst>
              <a:defRPr/>
            </a:pPr>
            <a:endParaRPr lang="en-US" sz="1600">
              <a:solidFill>
                <a:schemeClr val="tx2"/>
              </a:solidFill>
              <a:latin typeface="Courier New" pitchFamily="49" charset="0"/>
              <a:cs typeface="Arial" pitchFamily="34" charset="0"/>
            </a:endParaRPr>
          </a:p>
          <a:p>
            <a:pPr>
              <a:tabLst>
                <a:tab pos="542925" algn="l"/>
              </a:tabLst>
              <a:defRPr/>
            </a:pPr>
            <a:r>
              <a:rPr lang="en-US" sz="1600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	Print “Enter a value”</a:t>
            </a:r>
          </a:p>
          <a:p>
            <a:pPr>
              <a:tabLst>
                <a:tab pos="542925" algn="l"/>
              </a:tabLst>
              <a:defRPr/>
            </a:pPr>
            <a:r>
              <a:rPr lang="en-US" sz="1600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	Input n</a:t>
            </a:r>
          </a:p>
          <a:p>
            <a:pPr>
              <a:tabLst>
                <a:tab pos="542925" algn="l"/>
              </a:tabLst>
              <a:defRPr/>
            </a:pPr>
            <a:r>
              <a:rPr lang="en-US" sz="1600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	Compute Sum=sum+n</a:t>
            </a:r>
          </a:p>
          <a:p>
            <a:pPr>
              <a:tabLst>
                <a:tab pos="542925" algn="l"/>
              </a:tabLst>
              <a:defRPr/>
            </a:pPr>
            <a:endParaRPr lang="en-US" sz="1600">
              <a:solidFill>
                <a:schemeClr val="tx2"/>
              </a:solidFill>
              <a:latin typeface="Courier New" pitchFamily="49" charset="0"/>
              <a:cs typeface="Arial" pitchFamily="34" charset="0"/>
            </a:endParaRPr>
          </a:p>
          <a:p>
            <a:pPr>
              <a:tabLst>
                <a:tab pos="542925" algn="l"/>
              </a:tabLst>
              <a:defRPr/>
            </a:pPr>
            <a:r>
              <a:rPr lang="en-US" sz="1600">
                <a:solidFill>
                  <a:schemeClr val="tx2"/>
                </a:solidFill>
                <a:latin typeface="Courier New" pitchFamily="49" charset="0"/>
                <a:cs typeface="Arial" pitchFamily="34" charset="0"/>
              </a:rPr>
              <a:t>stop</a:t>
            </a:r>
          </a:p>
          <a:p>
            <a:pPr>
              <a:tabLst>
                <a:tab pos="542925" algn="l"/>
              </a:tabLst>
              <a:defRPr/>
            </a:pPr>
            <a:endParaRPr lang="en-US" sz="1600">
              <a:solidFill>
                <a:schemeClr val="tx2"/>
              </a:solidFill>
              <a:latin typeface="Courier New" pitchFamily="49" charset="0"/>
              <a:cs typeface="Arial" pitchFamily="34" charset="0"/>
            </a:endParaRPr>
          </a:p>
          <a:p>
            <a:pPr>
              <a:tabLst>
                <a:tab pos="542925" algn="l"/>
              </a:tabLst>
              <a:defRPr/>
            </a:pPr>
            <a:endParaRPr lang="en-US" sz="1600">
              <a:solidFill>
                <a:schemeClr val="tx2"/>
              </a:solidFill>
              <a:latin typeface="Courier New" pitchFamily="49" charset="0"/>
              <a:cs typeface="Arial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u="sng" smtClean="0"/>
              <a:t>ตัวอย่าง</a:t>
            </a:r>
            <a:r>
              <a:rPr lang="en-US" smtClean="0"/>
              <a:t>: </a:t>
            </a:r>
            <a:r>
              <a:rPr lang="th-TH" smtClean="0"/>
              <a:t>หาผลรวมของตัวเลข</a:t>
            </a:r>
            <a:r>
              <a:rPr lang="en-US" smtClean="0"/>
              <a:t> 3 </a:t>
            </a:r>
            <a:r>
              <a:rPr lang="th-TH" smtClean="0"/>
              <a:t>ตัว</a:t>
            </a:r>
            <a:endParaRPr lang="en-US" smtClean="0"/>
          </a:p>
        </p:txBody>
      </p:sp>
      <p:sp>
        <p:nvSpPr>
          <p:cNvPr id="96261" name="AutoShape 5"/>
          <p:cNvSpPr>
            <a:spLocks noChangeArrowheads="1"/>
          </p:cNvSpPr>
          <p:nvPr/>
        </p:nvSpPr>
        <p:spPr bwMode="auto">
          <a:xfrm>
            <a:off x="1295400" y="2667000"/>
            <a:ext cx="6096000" cy="838200"/>
          </a:xfrm>
          <a:prstGeom prst="roundRect">
            <a:avLst>
              <a:gd name="adj" fmla="val 16667"/>
            </a:avLst>
          </a:prstGeom>
          <a:solidFill>
            <a:srgbClr val="00FFFF">
              <a:alpha val="30000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en-US" sz="1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1800" baseline="30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st</a:t>
            </a:r>
            <a:r>
              <a:rPr lang="en-US" sz="1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number</a:t>
            </a:r>
          </a:p>
        </p:txBody>
      </p:sp>
      <p:sp>
        <p:nvSpPr>
          <p:cNvPr id="96262" name="AutoShape 6"/>
          <p:cNvSpPr>
            <a:spLocks noChangeArrowheads="1"/>
          </p:cNvSpPr>
          <p:nvPr/>
        </p:nvSpPr>
        <p:spPr bwMode="auto">
          <a:xfrm>
            <a:off x="1295400" y="3657600"/>
            <a:ext cx="6096000" cy="838200"/>
          </a:xfrm>
          <a:prstGeom prst="roundRect">
            <a:avLst>
              <a:gd name="adj" fmla="val 16667"/>
            </a:avLst>
          </a:prstGeom>
          <a:solidFill>
            <a:srgbClr val="00FFFF">
              <a:alpha val="30000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en-US" sz="1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1800" baseline="30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nd</a:t>
            </a:r>
            <a:r>
              <a:rPr lang="en-US" sz="1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number</a:t>
            </a:r>
          </a:p>
        </p:txBody>
      </p:sp>
      <p:sp>
        <p:nvSpPr>
          <p:cNvPr id="96263" name="AutoShape 7"/>
          <p:cNvSpPr>
            <a:spLocks noChangeArrowheads="1"/>
          </p:cNvSpPr>
          <p:nvPr/>
        </p:nvSpPr>
        <p:spPr bwMode="auto">
          <a:xfrm>
            <a:off x="1295400" y="4648200"/>
            <a:ext cx="6096000" cy="838200"/>
          </a:xfrm>
          <a:prstGeom prst="roundRect">
            <a:avLst>
              <a:gd name="adj" fmla="val 16667"/>
            </a:avLst>
          </a:prstGeom>
          <a:solidFill>
            <a:srgbClr val="00FFFF">
              <a:alpha val="30000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en-US" sz="1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1800" baseline="30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rd</a:t>
            </a:r>
            <a:r>
              <a:rPr lang="en-US" sz="1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number</a:t>
            </a:r>
          </a:p>
        </p:txBody>
      </p:sp>
      <p:sp>
        <p:nvSpPr>
          <p:cNvPr id="96266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4572000" y="990600"/>
            <a:ext cx="4419600" cy="1316038"/>
          </a:xfrm>
          <a:solidFill>
            <a:schemeClr val="tx1">
              <a:alpha val="80000"/>
            </a:schemeClr>
          </a:solidFill>
          <a:ln w="28575">
            <a:solidFill>
              <a:schemeClr val="accent2"/>
            </a:solidFill>
          </a:ln>
        </p:spPr>
        <p:txBody>
          <a:bodyPr/>
          <a:lstStyle/>
          <a:p>
            <a:pPr marL="228600" indent="-228600" eaLnBrk="1" hangingPunct="1">
              <a:defRPr/>
            </a:pPr>
            <a:r>
              <a:rPr lang="th-TH" sz="2800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เกิดโจทย์เปลี่ยนเป็นหาผลรวมของเลข </a:t>
            </a:r>
            <a:r>
              <a:rPr lang="en-US" sz="2800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100 </a:t>
            </a:r>
            <a:r>
              <a:rPr lang="th-TH" sz="2800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ตัว</a:t>
            </a:r>
            <a:r>
              <a:rPr lang="en-US" sz="2800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  <a:p>
            <a:pPr marL="228600" indent="-228600" eaLnBrk="1" hangingPunct="1">
              <a:defRPr/>
            </a:pPr>
            <a:r>
              <a:rPr lang="th-TH" sz="2800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หรือกี่ตัวก็ได้จนกว่าผู้ใช้จะป้อนเลขลบ</a:t>
            </a:r>
            <a:endParaRPr lang="en-US" sz="2800" smtClean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62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6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6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 animBg="1"/>
      <p:bldP spid="96262" grpId="0" animBg="1"/>
      <p:bldP spid="96263" grpId="0" animBg="1"/>
      <p:bldP spid="9626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หาผลรวมตัวเลข</a:t>
            </a:r>
            <a:r>
              <a:rPr lang="en-US" smtClean="0"/>
              <a:t>: </a:t>
            </a:r>
            <a:r>
              <a:rPr lang="th-TH" smtClean="0"/>
              <a:t>โฟลว์ชาร์ต</a:t>
            </a:r>
            <a:endParaRPr lang="en-US" smtClean="0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2514600" y="1066800"/>
            <a:ext cx="3886200" cy="5562600"/>
          </a:xfrm>
          <a:prstGeom prst="rect">
            <a:avLst/>
          </a:prstGeom>
          <a:gradFill rotWithShape="1">
            <a:gsLst>
              <a:gs pos="0">
                <a:srgbClr val="339933">
                  <a:gamma/>
                  <a:shade val="46275"/>
                  <a:invGamma/>
                </a:srgbClr>
              </a:gs>
              <a:gs pos="100000">
                <a:srgbClr val="339933"/>
              </a:gs>
            </a:gsLst>
            <a:lin ang="5400000" scaled="1"/>
          </a:gradFill>
          <a:ln w="38100" algn="ctr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335" name="AutoShape 7"/>
          <p:cNvSpPr>
            <a:spLocks noChangeArrowheads="1"/>
          </p:cNvSpPr>
          <p:nvPr/>
        </p:nvSpPr>
        <p:spPr bwMode="auto">
          <a:xfrm>
            <a:off x="3733800" y="2743200"/>
            <a:ext cx="1371600" cy="685800"/>
          </a:xfrm>
          <a:prstGeom prst="flowChartDecision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 </a:t>
            </a:r>
            <a:r>
              <a:rPr lang="en-US" sz="1600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num</a:t>
            </a:r>
          </a:p>
        </p:txBody>
      </p:sp>
      <p:grpSp>
        <p:nvGrpSpPr>
          <p:cNvPr id="11270" name="Group 32"/>
          <p:cNvGrpSpPr>
            <a:grpSpLocks/>
          </p:cNvGrpSpPr>
          <p:nvPr/>
        </p:nvGrpSpPr>
        <p:grpSpPr bwMode="auto">
          <a:xfrm>
            <a:off x="3851275" y="3397250"/>
            <a:ext cx="568325" cy="412750"/>
            <a:chOff x="2426" y="2140"/>
            <a:chExt cx="358" cy="260"/>
          </a:xfrm>
        </p:grpSpPr>
        <p:sp>
          <p:nvSpPr>
            <p:cNvPr id="11296" name="Text Box 11"/>
            <p:cNvSpPr txBox="1">
              <a:spLocks noChangeArrowheads="1"/>
            </p:cNvSpPr>
            <p:nvPr/>
          </p:nvSpPr>
          <p:spPr bwMode="auto">
            <a:xfrm>
              <a:off x="2426" y="2140"/>
              <a:ext cx="35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true</a:t>
              </a:r>
            </a:p>
          </p:txBody>
        </p:sp>
        <p:cxnSp>
          <p:nvCxnSpPr>
            <p:cNvPr id="11297" name="AutoShape 16"/>
            <p:cNvCxnSpPr>
              <a:cxnSpLocks noChangeShapeType="1"/>
              <a:stCxn id="99335" idx="2"/>
            </p:cNvCxnSpPr>
            <p:nvPr/>
          </p:nvCxnSpPr>
          <p:spPr bwMode="auto">
            <a:xfrm>
              <a:off x="2784" y="2160"/>
              <a:ext cx="0" cy="24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cxnSp>
        <p:nvCxnSpPr>
          <p:cNvPr id="11271" name="AutoShape 19"/>
          <p:cNvCxnSpPr>
            <a:cxnSpLocks noChangeShapeType="1"/>
            <a:stCxn id="99350" idx="1"/>
            <a:endCxn id="99342" idx="2"/>
          </p:cNvCxnSpPr>
          <p:nvPr/>
        </p:nvCxnSpPr>
        <p:spPr bwMode="auto">
          <a:xfrm rot="10800000" flipH="1">
            <a:off x="3352800" y="2438400"/>
            <a:ext cx="990600" cy="2590800"/>
          </a:xfrm>
          <a:prstGeom prst="bentConnector3">
            <a:avLst>
              <a:gd name="adj1" fmla="val -23079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stealth" w="med" len="lg"/>
          </a:ln>
        </p:spPr>
      </p:cxnSp>
      <p:sp>
        <p:nvSpPr>
          <p:cNvPr id="99350" name="AutoShape 22"/>
          <p:cNvSpPr>
            <a:spLocks noChangeArrowheads="1"/>
          </p:cNvSpPr>
          <p:nvPr/>
        </p:nvSpPr>
        <p:spPr bwMode="auto">
          <a:xfrm>
            <a:off x="3352800" y="4876800"/>
            <a:ext cx="2133600" cy="304800"/>
          </a:xfrm>
          <a:prstGeom prst="flowChartProcess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i="1" dirty="0" err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6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=</a:t>
            </a:r>
            <a:r>
              <a:rPr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i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600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+ 1</a:t>
            </a:r>
            <a:endParaRPr lang="en-US" sz="1600" i="1" baseline="-2500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273" name="Group 35"/>
          <p:cNvGrpSpPr>
            <a:grpSpLocks/>
          </p:cNvGrpSpPr>
          <p:nvPr/>
        </p:nvGrpSpPr>
        <p:grpSpPr bwMode="auto">
          <a:xfrm>
            <a:off x="3352800" y="4343400"/>
            <a:ext cx="2133600" cy="533400"/>
            <a:chOff x="2112" y="2736"/>
            <a:chExt cx="1344" cy="336"/>
          </a:xfrm>
        </p:grpSpPr>
        <p:sp>
          <p:nvSpPr>
            <p:cNvPr id="99345" name="AutoShape 17"/>
            <p:cNvSpPr>
              <a:spLocks noChangeArrowheads="1"/>
            </p:cNvSpPr>
            <p:nvPr/>
          </p:nvSpPr>
          <p:spPr bwMode="auto">
            <a:xfrm>
              <a:off x="2112" y="2736"/>
              <a:ext cx="1344" cy="192"/>
            </a:xfrm>
            <a:prstGeom prst="flowChartProcess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i="1" dirty="0" smtClean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sum</a:t>
              </a:r>
              <a:r>
                <a:rPr lang="en-US" sz="1600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1600" i="1" dirty="0" smtClean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=</a:t>
              </a:r>
              <a:r>
                <a:rPr lang="en-US" sz="1600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i="1" dirty="0" smtClean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sum  +</a:t>
              </a:r>
              <a:r>
                <a:rPr lang="en-US" sz="1600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i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n</a:t>
              </a:r>
            </a:p>
          </p:txBody>
        </p:sp>
        <p:cxnSp>
          <p:nvCxnSpPr>
            <p:cNvPr id="11295" name="AutoShape 25"/>
            <p:cNvCxnSpPr>
              <a:cxnSpLocks noChangeShapeType="1"/>
              <a:stCxn id="99345" idx="2"/>
              <a:endCxn id="99350" idx="0"/>
            </p:cNvCxnSpPr>
            <p:nvPr/>
          </p:nvCxnSpPr>
          <p:spPr bwMode="auto">
            <a:xfrm>
              <a:off x="2784" y="2928"/>
              <a:ext cx="0" cy="1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sp>
        <p:nvSpPr>
          <p:cNvPr id="11292" name="Text Box 12"/>
          <p:cNvSpPr txBox="1">
            <a:spLocks noChangeArrowheads="1"/>
          </p:cNvSpPr>
          <p:nvPr/>
        </p:nvSpPr>
        <p:spPr bwMode="auto">
          <a:xfrm>
            <a:off x="5105400" y="2743200"/>
            <a:ext cx="6477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600">
                <a:latin typeface="Arial" pitchFamily="34" charset="0"/>
                <a:cs typeface="Arial" pitchFamily="34" charset="0"/>
              </a:rPr>
              <a:t>false</a:t>
            </a:r>
          </a:p>
        </p:txBody>
      </p:sp>
      <p:cxnSp>
        <p:nvCxnSpPr>
          <p:cNvPr id="11293" name="AutoShape 20"/>
          <p:cNvCxnSpPr>
            <a:cxnSpLocks noChangeShapeType="1"/>
            <a:stCxn id="99335" idx="3"/>
            <a:endCxn id="34" idx="3"/>
          </p:cNvCxnSpPr>
          <p:nvPr/>
        </p:nvCxnSpPr>
        <p:spPr bwMode="auto">
          <a:xfrm>
            <a:off x="5105400" y="3086100"/>
            <a:ext cx="283740" cy="2559265"/>
          </a:xfrm>
          <a:prstGeom prst="bentConnector3">
            <a:avLst>
              <a:gd name="adj1" fmla="val 304176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stealth" w="med" len="lg"/>
          </a:ln>
        </p:spPr>
      </p:cxnSp>
      <p:grpSp>
        <p:nvGrpSpPr>
          <p:cNvPr id="11275" name="Group 36"/>
          <p:cNvGrpSpPr>
            <a:grpSpLocks/>
          </p:cNvGrpSpPr>
          <p:nvPr/>
        </p:nvGrpSpPr>
        <p:grpSpPr bwMode="auto">
          <a:xfrm>
            <a:off x="3886200" y="5867400"/>
            <a:ext cx="1066800" cy="533400"/>
            <a:chOff x="2448" y="3696"/>
            <a:chExt cx="672" cy="336"/>
          </a:xfrm>
        </p:grpSpPr>
        <p:sp>
          <p:nvSpPr>
            <p:cNvPr id="99334" name="AutoShape 6"/>
            <p:cNvSpPr>
              <a:spLocks noChangeArrowheads="1"/>
            </p:cNvSpPr>
            <p:nvPr/>
          </p:nvSpPr>
          <p:spPr bwMode="auto">
            <a:xfrm>
              <a:off x="2448" y="3840"/>
              <a:ext cx="672" cy="192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END</a:t>
              </a:r>
            </a:p>
          </p:txBody>
        </p:sp>
        <p:cxnSp>
          <p:nvCxnSpPr>
            <p:cNvPr id="11291" name="AutoShape 26"/>
            <p:cNvCxnSpPr>
              <a:cxnSpLocks noChangeShapeType="1"/>
              <a:endCxn id="99334" idx="0"/>
            </p:cNvCxnSpPr>
            <p:nvPr/>
          </p:nvCxnSpPr>
          <p:spPr bwMode="auto">
            <a:xfrm>
              <a:off x="2784" y="3696"/>
              <a:ext cx="0" cy="1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grpSp>
        <p:nvGrpSpPr>
          <p:cNvPr id="11276" name="Group 30"/>
          <p:cNvGrpSpPr>
            <a:grpSpLocks/>
          </p:cNvGrpSpPr>
          <p:nvPr/>
        </p:nvGrpSpPr>
        <p:grpSpPr bwMode="auto">
          <a:xfrm>
            <a:off x="3886200" y="1219200"/>
            <a:ext cx="1066800" cy="533400"/>
            <a:chOff x="2448" y="768"/>
            <a:chExt cx="672" cy="336"/>
          </a:xfrm>
        </p:grpSpPr>
        <p:sp>
          <p:nvSpPr>
            <p:cNvPr id="99333" name="AutoShape 5"/>
            <p:cNvSpPr>
              <a:spLocks noChangeArrowheads="1"/>
            </p:cNvSpPr>
            <p:nvPr/>
          </p:nvSpPr>
          <p:spPr bwMode="auto">
            <a:xfrm>
              <a:off x="2448" y="768"/>
              <a:ext cx="672" cy="192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START</a:t>
              </a:r>
            </a:p>
          </p:txBody>
        </p:sp>
        <p:cxnSp>
          <p:nvCxnSpPr>
            <p:cNvPr id="11289" name="AutoShape 27"/>
            <p:cNvCxnSpPr>
              <a:cxnSpLocks noChangeShapeType="1"/>
              <a:stCxn id="99333" idx="2"/>
              <a:endCxn id="99356" idx="0"/>
            </p:cNvCxnSpPr>
            <p:nvPr/>
          </p:nvCxnSpPr>
          <p:spPr bwMode="auto">
            <a:xfrm>
              <a:off x="2784" y="960"/>
              <a:ext cx="0" cy="1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grpSp>
        <p:nvGrpSpPr>
          <p:cNvPr id="11277" name="Group 31"/>
          <p:cNvGrpSpPr>
            <a:grpSpLocks/>
          </p:cNvGrpSpPr>
          <p:nvPr/>
        </p:nvGrpSpPr>
        <p:grpSpPr bwMode="auto">
          <a:xfrm>
            <a:off x="3352800" y="1752600"/>
            <a:ext cx="2133600" cy="990600"/>
            <a:chOff x="2112" y="1104"/>
            <a:chExt cx="1344" cy="624"/>
          </a:xfrm>
        </p:grpSpPr>
        <p:sp>
          <p:nvSpPr>
            <p:cNvPr id="99342" name="AutoShape 14"/>
            <p:cNvSpPr>
              <a:spLocks noChangeArrowheads="1"/>
            </p:cNvSpPr>
            <p:nvPr/>
          </p:nvSpPr>
          <p:spPr bwMode="auto">
            <a:xfrm>
              <a:off x="2736" y="1488"/>
              <a:ext cx="96" cy="96"/>
            </a:xfrm>
            <a:prstGeom prst="flowChartConnec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1285" name="AutoShape 15"/>
            <p:cNvCxnSpPr>
              <a:cxnSpLocks noChangeShapeType="1"/>
              <a:stCxn id="99342" idx="4"/>
              <a:endCxn id="99335" idx="0"/>
            </p:cNvCxnSpPr>
            <p:nvPr/>
          </p:nvCxnSpPr>
          <p:spPr bwMode="auto">
            <a:xfrm>
              <a:off x="2784" y="1584"/>
              <a:ext cx="0" cy="1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  <p:sp>
          <p:nvSpPr>
            <p:cNvPr id="99356" name="AutoShape 28"/>
            <p:cNvSpPr>
              <a:spLocks noChangeArrowheads="1"/>
            </p:cNvSpPr>
            <p:nvPr/>
          </p:nvSpPr>
          <p:spPr bwMode="auto">
            <a:xfrm>
              <a:off x="2112" y="1104"/>
              <a:ext cx="1344" cy="192"/>
            </a:xfrm>
            <a:prstGeom prst="flowChartProcess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i="1" dirty="0" smtClean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sum</a:t>
              </a:r>
              <a:r>
                <a:rPr lang="en-US" sz="1600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= </a:t>
              </a:r>
              <a:r>
                <a:rPr lang="en-US" sz="1600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0, </a:t>
              </a:r>
              <a:r>
                <a:rPr lang="en-US" sz="1600" i="1" dirty="0" err="1" smtClean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sz="1600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= 1</a:t>
              </a:r>
              <a:endParaRPr lang="en-US" sz="1600" i="1" baseline="-250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287" name="AutoShape 29"/>
            <p:cNvCxnSpPr>
              <a:cxnSpLocks noChangeShapeType="1"/>
              <a:stCxn id="99356" idx="2"/>
              <a:endCxn id="99342" idx="0"/>
            </p:cNvCxnSpPr>
            <p:nvPr/>
          </p:nvCxnSpPr>
          <p:spPr bwMode="auto">
            <a:xfrm>
              <a:off x="2784" y="1296"/>
              <a:ext cx="0" cy="19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sp>
        <p:nvSpPr>
          <p:cNvPr id="99365" name="AutoShape 37"/>
          <p:cNvSpPr>
            <a:spLocks noChangeArrowheads="1"/>
          </p:cNvSpPr>
          <p:nvPr/>
        </p:nvSpPr>
        <p:spPr bwMode="auto">
          <a:xfrm>
            <a:off x="3505200" y="3733800"/>
            <a:ext cx="1905000" cy="457200"/>
          </a:xfrm>
          <a:prstGeom prst="flowChartInputOutpu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279" name="Group 43"/>
          <p:cNvGrpSpPr>
            <a:grpSpLocks/>
          </p:cNvGrpSpPr>
          <p:nvPr/>
        </p:nvGrpSpPr>
        <p:grpSpPr bwMode="auto">
          <a:xfrm>
            <a:off x="3657600" y="3787775"/>
            <a:ext cx="1447800" cy="555625"/>
            <a:chOff x="2304" y="2386"/>
            <a:chExt cx="912" cy="350"/>
          </a:xfrm>
        </p:grpSpPr>
        <p:sp>
          <p:nvSpPr>
            <p:cNvPr id="99366" name="AutoShape 38"/>
            <p:cNvSpPr>
              <a:spLocks noChangeArrowheads="1"/>
            </p:cNvSpPr>
            <p:nvPr/>
          </p:nvSpPr>
          <p:spPr bwMode="auto">
            <a:xfrm>
              <a:off x="2304" y="2386"/>
              <a:ext cx="912" cy="206"/>
            </a:xfrm>
            <a:prstGeom prst="parallelogram">
              <a:avLst>
                <a:gd name="adj" fmla="val 110680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600" i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n</a:t>
              </a:r>
              <a:endParaRPr lang="th-TH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9370" name="Line 42"/>
            <p:cNvSpPr>
              <a:spLocks noChangeShapeType="1"/>
            </p:cNvSpPr>
            <p:nvPr/>
          </p:nvSpPr>
          <p:spPr bwMode="auto">
            <a:xfrm>
              <a:off x="2784" y="259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9374" name="Line 46"/>
          <p:cNvSpPr>
            <a:spLocks noChangeShapeType="1"/>
          </p:cNvSpPr>
          <p:nvPr/>
        </p:nvSpPr>
        <p:spPr bwMode="auto">
          <a:xfrm>
            <a:off x="4419600" y="5867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Flowchart: Display 33"/>
          <p:cNvSpPr/>
          <p:nvPr/>
        </p:nvSpPr>
        <p:spPr bwMode="auto">
          <a:xfrm>
            <a:off x="3444924" y="5476088"/>
            <a:ext cx="1944216" cy="338554"/>
          </a:xfrm>
          <a:prstGeom prst="flowChartDisplay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600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sum</a:t>
            </a:r>
            <a:endParaRPr lang="th-TH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ลูปแบบ </a:t>
            </a:r>
            <a:r>
              <a:rPr lang="en-US" sz="400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while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8350" cy="3355975"/>
          </a:xfrm>
        </p:spPr>
        <p:txBody>
          <a:bodyPr/>
          <a:lstStyle/>
          <a:p>
            <a:pPr eaLnBrk="1" hangingPunct="1">
              <a:defRPr/>
            </a:pPr>
            <a:r>
              <a:rPr lang="th-TH" sz="3200" smtClean="0"/>
              <a:t>ทำ </a:t>
            </a:r>
            <a:r>
              <a:rPr lang="en-US" sz="2000" b="1" i="1" smtClean="0">
                <a:effectLst/>
                <a:latin typeface="Courier New" pitchFamily="49" charset="0"/>
                <a:cs typeface="Arial" pitchFamily="34" charset="0"/>
              </a:rPr>
              <a:t>statement</a:t>
            </a:r>
            <a:r>
              <a:rPr lang="en-US" sz="3200" smtClean="0"/>
              <a:t> </a:t>
            </a:r>
            <a:r>
              <a:rPr lang="th-TH" sz="3200" smtClean="0"/>
              <a:t>ตราบเท่าที่ 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2000" b="1" i="1" smtClean="0">
                <a:solidFill>
                  <a:schemeClr val="folHlink"/>
                </a:solidFill>
                <a:effectLst/>
                <a:latin typeface="Courier New" pitchFamily="49" charset="0"/>
                <a:cs typeface="Arial" pitchFamily="34" charset="0"/>
              </a:rPr>
              <a:t>condition</a:t>
            </a:r>
            <a:r>
              <a:rPr lang="en-US" sz="3200" smtClean="0"/>
              <a:t> </a:t>
            </a:r>
            <a:r>
              <a:rPr lang="th-TH" sz="3200" smtClean="0"/>
              <a:t>เป็นจริง</a:t>
            </a:r>
            <a:endParaRPr lang="en-US" sz="3200" smtClean="0"/>
          </a:p>
          <a:p>
            <a:pPr eaLnBrk="1" hangingPunct="1">
              <a:defRPr/>
            </a:pPr>
            <a:endParaRPr lang="en-US" sz="3200" smtClean="0"/>
          </a:p>
          <a:p>
            <a:pPr eaLnBrk="1" hangingPunct="1">
              <a:defRPr/>
            </a:pPr>
            <a:endParaRPr lang="en-US" sz="3200" smtClean="0"/>
          </a:p>
          <a:p>
            <a:pPr eaLnBrk="1" hangingPunct="1">
              <a:defRPr/>
            </a:pPr>
            <a:endParaRPr lang="en-US" sz="3200" smtClean="0"/>
          </a:p>
          <a:p>
            <a:pPr eaLnBrk="1" hangingPunct="1">
              <a:defRPr/>
            </a:pPr>
            <a:r>
              <a:rPr lang="th-TH" sz="3200" smtClean="0"/>
              <a:t>ทำ </a:t>
            </a:r>
            <a:r>
              <a:rPr lang="en-US" sz="2000" b="1" i="1" smtClean="0">
                <a:effectLst/>
                <a:latin typeface="Courier New" pitchFamily="49" charset="0"/>
                <a:cs typeface="Arial" pitchFamily="34" charset="0"/>
              </a:rPr>
              <a:t>stmt1</a:t>
            </a:r>
            <a:r>
              <a:rPr lang="en-US" sz="3200" smtClean="0"/>
              <a:t>,</a:t>
            </a:r>
            <a:r>
              <a:rPr lang="en-US" sz="3200" smtClean="0">
                <a:latin typeface="Arial"/>
              </a:rPr>
              <a:t>…</a:t>
            </a:r>
            <a:r>
              <a:rPr lang="en-US" sz="3200" smtClean="0"/>
              <a:t>,</a:t>
            </a:r>
            <a:r>
              <a:rPr lang="en-US" sz="2000" b="1" i="1" smtClean="0">
                <a:effectLst/>
                <a:latin typeface="Courier New" pitchFamily="49" charset="0"/>
                <a:cs typeface="Arial" pitchFamily="34" charset="0"/>
              </a:rPr>
              <a:t>stmtN</a:t>
            </a:r>
            <a:r>
              <a:rPr lang="en-US" sz="3200" smtClean="0"/>
              <a:t> </a:t>
            </a:r>
            <a:r>
              <a:rPr lang="th-TH" sz="3200" smtClean="0"/>
              <a:t>ตราบเท่าที่ 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2000" b="1" i="1" smtClean="0">
                <a:solidFill>
                  <a:schemeClr val="folHlink"/>
                </a:solidFill>
                <a:effectLst/>
                <a:latin typeface="Courier New" pitchFamily="49" charset="0"/>
                <a:cs typeface="Arial" pitchFamily="34" charset="0"/>
              </a:rPr>
              <a:t>condition</a:t>
            </a:r>
            <a:r>
              <a:rPr lang="en-US" sz="3200" smtClean="0"/>
              <a:t> </a:t>
            </a:r>
            <a:r>
              <a:rPr lang="th-TH" sz="3200" smtClean="0"/>
              <a:t>เป็นจริง</a:t>
            </a:r>
            <a:endParaRPr lang="en-US" sz="3200" smtClean="0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5105400" y="1219200"/>
            <a:ext cx="3810000" cy="4724400"/>
          </a:xfrm>
          <a:prstGeom prst="rect">
            <a:avLst/>
          </a:prstGeom>
          <a:gradFill rotWithShape="1">
            <a:gsLst>
              <a:gs pos="0">
                <a:srgbClr val="339933">
                  <a:gamma/>
                  <a:shade val="46275"/>
                  <a:invGamma/>
                </a:srgbClr>
              </a:gs>
              <a:gs pos="100000">
                <a:srgbClr val="339933"/>
              </a:gs>
            </a:gsLst>
            <a:lin ang="5400000" scaled="1"/>
          </a:gradFill>
          <a:ln w="38100" algn="ctr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93" name="AutoShape 9"/>
          <p:cNvSpPr>
            <a:spLocks noChangeArrowheads="1"/>
          </p:cNvSpPr>
          <p:nvPr/>
        </p:nvSpPr>
        <p:spPr bwMode="auto">
          <a:xfrm>
            <a:off x="6324600" y="2438400"/>
            <a:ext cx="1371600" cy="685800"/>
          </a:xfrm>
          <a:prstGeom prst="flowChartDecision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condition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6477000" y="4953000"/>
            <a:ext cx="1066800" cy="762000"/>
            <a:chOff x="4080" y="3120"/>
            <a:chExt cx="672" cy="480"/>
          </a:xfrm>
        </p:grpSpPr>
        <p:sp>
          <p:nvSpPr>
            <p:cNvPr id="93190" name="AutoShape 6"/>
            <p:cNvSpPr>
              <a:spLocks noChangeArrowheads="1"/>
            </p:cNvSpPr>
            <p:nvPr/>
          </p:nvSpPr>
          <p:spPr bwMode="auto">
            <a:xfrm>
              <a:off x="4080" y="3408"/>
              <a:ext cx="672" cy="192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END</a:t>
              </a:r>
            </a:p>
          </p:txBody>
        </p:sp>
        <p:cxnSp>
          <p:nvCxnSpPr>
            <p:cNvPr id="12316" name="AutoShape 13"/>
            <p:cNvCxnSpPr>
              <a:cxnSpLocks noChangeShapeType="1"/>
              <a:stCxn id="93196" idx="4"/>
              <a:endCxn id="93190" idx="0"/>
            </p:cNvCxnSpPr>
            <p:nvPr/>
          </p:nvCxnSpPr>
          <p:spPr bwMode="auto">
            <a:xfrm>
              <a:off x="4416" y="3120"/>
              <a:ext cx="0" cy="2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stealth" w="med" len="lg"/>
            </a:ln>
          </p:spPr>
        </p:cxn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6477000" y="1371600"/>
            <a:ext cx="1066800" cy="1066800"/>
            <a:chOff x="4080" y="864"/>
            <a:chExt cx="672" cy="672"/>
          </a:xfrm>
        </p:grpSpPr>
        <p:sp>
          <p:nvSpPr>
            <p:cNvPr id="93189" name="AutoShape 5"/>
            <p:cNvSpPr>
              <a:spLocks noChangeArrowheads="1"/>
            </p:cNvSpPr>
            <p:nvPr/>
          </p:nvSpPr>
          <p:spPr bwMode="auto">
            <a:xfrm>
              <a:off x="4080" y="864"/>
              <a:ext cx="672" cy="192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START</a:t>
              </a:r>
            </a:p>
          </p:txBody>
        </p:sp>
        <p:cxnSp>
          <p:nvCxnSpPr>
            <p:cNvPr id="12312" name="AutoShape 10"/>
            <p:cNvCxnSpPr>
              <a:cxnSpLocks noChangeShapeType="1"/>
              <a:stCxn id="93189" idx="2"/>
              <a:endCxn id="93208" idx="0"/>
            </p:cNvCxnSpPr>
            <p:nvPr/>
          </p:nvCxnSpPr>
          <p:spPr bwMode="auto">
            <a:xfrm>
              <a:off x="4416" y="1056"/>
              <a:ext cx="0" cy="24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stealth" w="med" len="lg"/>
            </a:ln>
          </p:spPr>
        </p:cxnSp>
        <p:sp>
          <p:nvSpPr>
            <p:cNvPr id="93208" name="AutoShape 24"/>
            <p:cNvSpPr>
              <a:spLocks noChangeArrowheads="1"/>
            </p:cNvSpPr>
            <p:nvPr/>
          </p:nvSpPr>
          <p:spPr bwMode="auto">
            <a:xfrm>
              <a:off x="4368" y="1296"/>
              <a:ext cx="96" cy="96"/>
            </a:xfrm>
            <a:prstGeom prst="flowChartConnector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2314" name="AutoShape 25"/>
            <p:cNvCxnSpPr>
              <a:cxnSpLocks noChangeShapeType="1"/>
              <a:stCxn id="93208" idx="4"/>
              <a:endCxn id="93193" idx="0"/>
            </p:cNvCxnSpPr>
            <p:nvPr/>
          </p:nvCxnSpPr>
          <p:spPr bwMode="auto">
            <a:xfrm>
              <a:off x="4416" y="1392"/>
              <a:ext cx="0" cy="1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6442075" y="3092450"/>
            <a:ext cx="568325" cy="412750"/>
            <a:chOff x="4058" y="1948"/>
            <a:chExt cx="358" cy="260"/>
          </a:xfrm>
        </p:grpSpPr>
        <p:sp>
          <p:nvSpPr>
            <p:cNvPr id="12309" name="Text Box 14"/>
            <p:cNvSpPr txBox="1">
              <a:spLocks noChangeArrowheads="1"/>
            </p:cNvSpPr>
            <p:nvPr/>
          </p:nvSpPr>
          <p:spPr bwMode="auto">
            <a:xfrm>
              <a:off x="4058" y="1948"/>
              <a:ext cx="35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true</a:t>
              </a:r>
            </a:p>
          </p:txBody>
        </p:sp>
        <p:cxnSp>
          <p:nvCxnSpPr>
            <p:cNvPr id="12310" name="AutoShape 26"/>
            <p:cNvCxnSpPr>
              <a:cxnSpLocks noChangeShapeType="1"/>
              <a:stCxn id="93193" idx="2"/>
              <a:endCxn id="93200" idx="0"/>
            </p:cNvCxnSpPr>
            <p:nvPr/>
          </p:nvCxnSpPr>
          <p:spPr bwMode="auto">
            <a:xfrm>
              <a:off x="4416" y="1968"/>
              <a:ext cx="0" cy="24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6248400" y="3505200"/>
            <a:ext cx="1524000" cy="1066800"/>
            <a:chOff x="3936" y="2208"/>
            <a:chExt cx="960" cy="672"/>
          </a:xfrm>
        </p:grpSpPr>
        <p:sp>
          <p:nvSpPr>
            <p:cNvPr id="93200" name="AutoShape 16"/>
            <p:cNvSpPr>
              <a:spLocks noChangeArrowheads="1"/>
            </p:cNvSpPr>
            <p:nvPr/>
          </p:nvSpPr>
          <p:spPr bwMode="auto">
            <a:xfrm>
              <a:off x="3936" y="2208"/>
              <a:ext cx="960" cy="192"/>
            </a:xfrm>
            <a:prstGeom prst="flowChartProcess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Statement</a:t>
              </a:r>
              <a:endParaRPr lang="en-US" sz="1600" i="1" baseline="-2500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211" name="AutoShape 27"/>
            <p:cNvSpPr>
              <a:spLocks noChangeArrowheads="1"/>
            </p:cNvSpPr>
            <p:nvPr/>
          </p:nvSpPr>
          <p:spPr bwMode="auto">
            <a:xfrm>
              <a:off x="3936" y="2688"/>
              <a:ext cx="960" cy="192"/>
            </a:xfrm>
            <a:prstGeom prst="flowChartProcess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Statement</a:t>
              </a:r>
              <a:endParaRPr lang="en-US" sz="1600" i="1" baseline="-2500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308" name="AutoShape 29"/>
            <p:cNvCxnSpPr>
              <a:cxnSpLocks noChangeShapeType="1"/>
              <a:stCxn id="93200" idx="2"/>
              <a:endCxn id="93211" idx="0"/>
            </p:cNvCxnSpPr>
            <p:nvPr/>
          </p:nvCxnSpPr>
          <p:spPr bwMode="auto">
            <a:xfrm>
              <a:off x="4416" y="2400"/>
              <a:ext cx="0" cy="2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stealth" w="med" len="lg"/>
            </a:ln>
          </p:spPr>
        </p:cxnSp>
      </p:grpSp>
      <p:cxnSp>
        <p:nvCxnSpPr>
          <p:cNvPr id="93214" name="AutoShape 30"/>
          <p:cNvCxnSpPr>
            <a:cxnSpLocks noChangeShapeType="1"/>
            <a:stCxn id="93211" idx="1"/>
            <a:endCxn id="93208" idx="2"/>
          </p:cNvCxnSpPr>
          <p:nvPr/>
        </p:nvCxnSpPr>
        <p:spPr bwMode="auto">
          <a:xfrm rot="10800000" flipH="1">
            <a:off x="6248400" y="2133600"/>
            <a:ext cx="685800" cy="2286000"/>
          </a:xfrm>
          <a:prstGeom prst="bentConnector3">
            <a:avLst>
              <a:gd name="adj1" fmla="val -33333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stealth" w="med" len="lg"/>
          </a:ln>
        </p:spPr>
      </p:cxn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6934200" y="2438400"/>
            <a:ext cx="1409700" cy="2514600"/>
            <a:chOff x="4368" y="1536"/>
            <a:chExt cx="888" cy="1584"/>
          </a:xfrm>
        </p:grpSpPr>
        <p:sp>
          <p:nvSpPr>
            <p:cNvPr id="93196" name="AutoShape 12"/>
            <p:cNvSpPr>
              <a:spLocks noChangeArrowheads="1"/>
            </p:cNvSpPr>
            <p:nvPr/>
          </p:nvSpPr>
          <p:spPr bwMode="auto">
            <a:xfrm>
              <a:off x="4368" y="3024"/>
              <a:ext cx="96" cy="96"/>
            </a:xfrm>
            <a:prstGeom prst="flowChartConnector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4" name="Text Box 15"/>
            <p:cNvSpPr txBox="1">
              <a:spLocks noChangeArrowheads="1"/>
            </p:cNvSpPr>
            <p:nvPr/>
          </p:nvSpPr>
          <p:spPr bwMode="auto">
            <a:xfrm>
              <a:off x="4848" y="1536"/>
              <a:ext cx="4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false</a:t>
              </a:r>
            </a:p>
          </p:txBody>
        </p:sp>
        <p:cxnSp>
          <p:nvCxnSpPr>
            <p:cNvPr id="12305" name="AutoShape 32"/>
            <p:cNvCxnSpPr>
              <a:cxnSpLocks noChangeShapeType="1"/>
              <a:stCxn id="93193" idx="3"/>
              <a:endCxn id="93196" idx="6"/>
            </p:cNvCxnSpPr>
            <p:nvPr/>
          </p:nvCxnSpPr>
          <p:spPr bwMode="auto">
            <a:xfrm flipH="1">
              <a:off x="4464" y="1752"/>
              <a:ext cx="384" cy="1320"/>
            </a:xfrm>
            <a:prstGeom prst="bentConnector3">
              <a:avLst>
                <a:gd name="adj1" fmla="val -80472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</p:spPr>
        </p:cxnSp>
      </p:grpSp>
      <p:sp>
        <p:nvSpPr>
          <p:cNvPr id="93217" name="AutoShape 33"/>
          <p:cNvSpPr>
            <a:spLocks noChangeArrowheads="1"/>
          </p:cNvSpPr>
          <p:nvPr/>
        </p:nvSpPr>
        <p:spPr bwMode="auto">
          <a:xfrm>
            <a:off x="5410200" y="1828800"/>
            <a:ext cx="3200400" cy="3276600"/>
          </a:xfrm>
          <a:prstGeom prst="roundRect">
            <a:avLst>
              <a:gd name="adj" fmla="val 9375"/>
            </a:avLst>
          </a:prstGeom>
          <a:solidFill>
            <a:schemeClr val="tx2">
              <a:alpha val="3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218" name="Rectangle 34"/>
          <p:cNvSpPr>
            <a:spLocks noChangeArrowheads="1"/>
          </p:cNvSpPr>
          <p:nvPr/>
        </p:nvSpPr>
        <p:spPr bwMode="auto">
          <a:xfrm>
            <a:off x="1219200" y="2133600"/>
            <a:ext cx="3048000" cy="838200"/>
          </a:xfrm>
          <a:prstGeom prst="rect">
            <a:avLst/>
          </a:prstGeom>
          <a:gradFill rotWithShape="1">
            <a:gsLst>
              <a:gs pos="0">
                <a:srgbClr val="006600">
                  <a:gamma/>
                  <a:shade val="46275"/>
                  <a:invGamma/>
                </a:srgbClr>
              </a:gs>
              <a:gs pos="100000">
                <a:srgbClr val="006600"/>
              </a:gs>
            </a:gsLst>
            <a:lin ang="5400000" scaled="1"/>
          </a:grad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000">
                <a:latin typeface="Courier New" pitchFamily="49" charset="0"/>
                <a:cs typeface="Arial" pitchFamily="34" charset="0"/>
              </a:rPr>
              <a:t>while (</a:t>
            </a:r>
            <a:r>
              <a:rPr lang="en-US" sz="2000" i="1">
                <a:solidFill>
                  <a:schemeClr val="folHlink"/>
                </a:solidFill>
                <a:latin typeface="Courier New" pitchFamily="49" charset="0"/>
                <a:cs typeface="Arial" pitchFamily="34" charset="0"/>
              </a:rPr>
              <a:t>condition</a:t>
            </a:r>
            <a:r>
              <a:rPr lang="en-US" sz="2000">
                <a:latin typeface="Courier New" pitchFamily="49" charset="0"/>
                <a:cs typeface="Arial" pitchFamily="34" charset="0"/>
              </a:rPr>
              <a:t>)</a:t>
            </a:r>
          </a:p>
          <a:p>
            <a:pPr>
              <a:defRPr/>
            </a:pPr>
            <a:r>
              <a:rPr lang="en-US" sz="2000">
                <a:latin typeface="Courier New" pitchFamily="49" charset="0"/>
                <a:cs typeface="Arial" pitchFamily="34" charset="0"/>
              </a:rPr>
              <a:t>   </a:t>
            </a:r>
            <a:r>
              <a:rPr lang="en-US" sz="2000" i="1">
                <a:latin typeface="Courier New" pitchFamily="49" charset="0"/>
                <a:cs typeface="Arial" pitchFamily="34" charset="0"/>
              </a:rPr>
              <a:t>statement</a:t>
            </a:r>
            <a:r>
              <a:rPr lang="en-US" sz="2000">
                <a:latin typeface="Courier New" pitchFamily="49" charset="0"/>
                <a:cs typeface="Arial" pitchFamily="34" charset="0"/>
              </a:rPr>
              <a:t>;</a:t>
            </a:r>
          </a:p>
        </p:txBody>
      </p:sp>
      <p:sp>
        <p:nvSpPr>
          <p:cNvPr id="93219" name="Rectangle 35"/>
          <p:cNvSpPr>
            <a:spLocks noChangeArrowheads="1"/>
          </p:cNvSpPr>
          <p:nvPr/>
        </p:nvSpPr>
        <p:spPr bwMode="auto">
          <a:xfrm>
            <a:off x="1143000" y="4572000"/>
            <a:ext cx="3048000" cy="1981200"/>
          </a:xfrm>
          <a:prstGeom prst="rect">
            <a:avLst/>
          </a:prstGeom>
          <a:gradFill rotWithShape="1">
            <a:gsLst>
              <a:gs pos="0">
                <a:srgbClr val="006600">
                  <a:gamma/>
                  <a:shade val="46275"/>
                  <a:invGamma/>
                </a:srgbClr>
              </a:gs>
              <a:gs pos="100000">
                <a:srgbClr val="006600"/>
              </a:gs>
            </a:gsLst>
            <a:lin ang="5400000" scaled="1"/>
          </a:grad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000">
                <a:latin typeface="Courier New" pitchFamily="49" charset="0"/>
                <a:cs typeface="Arial" pitchFamily="34" charset="0"/>
              </a:rPr>
              <a:t>while (</a:t>
            </a:r>
            <a:r>
              <a:rPr lang="en-US" sz="2000" i="1">
                <a:solidFill>
                  <a:schemeClr val="folHlink"/>
                </a:solidFill>
                <a:latin typeface="Courier New" pitchFamily="49" charset="0"/>
                <a:cs typeface="Arial" pitchFamily="34" charset="0"/>
              </a:rPr>
              <a:t>condition</a:t>
            </a:r>
            <a:r>
              <a:rPr lang="en-US" sz="2000">
                <a:latin typeface="Courier New" pitchFamily="49" charset="0"/>
                <a:cs typeface="Arial" pitchFamily="34" charset="0"/>
              </a:rPr>
              <a:t>) {</a:t>
            </a:r>
          </a:p>
          <a:p>
            <a:pPr>
              <a:defRPr/>
            </a:pPr>
            <a:r>
              <a:rPr lang="en-US" sz="2000">
                <a:latin typeface="Courier New" pitchFamily="49" charset="0"/>
                <a:cs typeface="Arial" pitchFamily="34" charset="0"/>
              </a:rPr>
              <a:t>   </a:t>
            </a:r>
            <a:r>
              <a:rPr lang="en-US" sz="2000" i="1">
                <a:latin typeface="Courier New" pitchFamily="49" charset="0"/>
                <a:cs typeface="Arial" pitchFamily="34" charset="0"/>
              </a:rPr>
              <a:t>stmt1</a:t>
            </a:r>
            <a:r>
              <a:rPr lang="en-US" sz="2000">
                <a:latin typeface="Courier New" pitchFamily="49" charset="0"/>
                <a:cs typeface="Arial" pitchFamily="34" charset="0"/>
              </a:rPr>
              <a:t>;</a:t>
            </a:r>
          </a:p>
          <a:p>
            <a:pPr>
              <a:defRPr/>
            </a:pPr>
            <a:r>
              <a:rPr lang="en-US" sz="2000">
                <a:latin typeface="Courier New" pitchFamily="49" charset="0"/>
                <a:cs typeface="Arial" pitchFamily="34" charset="0"/>
              </a:rPr>
              <a:t>   </a:t>
            </a:r>
            <a:r>
              <a:rPr lang="en-US" sz="2000" i="1">
                <a:latin typeface="Courier New" pitchFamily="49" charset="0"/>
                <a:cs typeface="Arial" pitchFamily="34" charset="0"/>
              </a:rPr>
              <a:t>stmt2</a:t>
            </a:r>
            <a:r>
              <a:rPr lang="en-US" sz="2000">
                <a:latin typeface="Courier New" pitchFamily="49" charset="0"/>
                <a:cs typeface="Arial" pitchFamily="34" charset="0"/>
              </a:rPr>
              <a:t>;</a:t>
            </a:r>
          </a:p>
          <a:p>
            <a:pPr>
              <a:defRPr/>
            </a:pPr>
            <a:r>
              <a:rPr lang="en-US" sz="2000">
                <a:latin typeface="Courier New" pitchFamily="49" charset="0"/>
                <a:cs typeface="Arial" pitchFamily="34" charset="0"/>
              </a:rPr>
              <a:t>   :</a:t>
            </a:r>
          </a:p>
          <a:p>
            <a:pPr>
              <a:defRPr/>
            </a:pPr>
            <a:r>
              <a:rPr lang="en-US" sz="2000">
                <a:latin typeface="Courier New" pitchFamily="49" charset="0"/>
                <a:cs typeface="Arial" pitchFamily="34" charset="0"/>
              </a:rPr>
              <a:t>   </a:t>
            </a:r>
            <a:r>
              <a:rPr lang="en-US" sz="2000" i="1">
                <a:latin typeface="Courier New" pitchFamily="49" charset="0"/>
                <a:cs typeface="Arial" pitchFamily="34" charset="0"/>
              </a:rPr>
              <a:t>stmtN</a:t>
            </a:r>
            <a:r>
              <a:rPr lang="en-US" sz="2000">
                <a:latin typeface="Courier New" pitchFamily="49" charset="0"/>
                <a:cs typeface="Arial" pitchFamily="34" charset="0"/>
              </a:rPr>
              <a:t>;</a:t>
            </a:r>
          </a:p>
          <a:p>
            <a:pPr>
              <a:defRPr/>
            </a:pPr>
            <a:r>
              <a:rPr lang="en-US" sz="2000">
                <a:latin typeface="Courier New" pitchFamily="49" charset="0"/>
                <a:cs typeface="Arial" pitchFamily="34" charset="0"/>
              </a:rPr>
              <a:t>}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3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3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9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  <p:bldP spid="93188" grpId="0" animBg="1"/>
      <p:bldP spid="93193" grpId="0" animBg="1"/>
      <p:bldP spid="93217" grpId="0" animBg="1"/>
      <p:bldP spid="93218" grpId="0" animBg="1"/>
      <p:bldP spid="93219" grpId="0" animBg="1"/>
    </p:bldLst>
  </p:timing>
</p:sld>
</file>

<file path=ppt/theme/theme1.xml><?xml version="1.0" encoding="utf-8"?>
<a:theme xmlns:a="http://schemas.openxmlformats.org/drawingml/2006/main" name="Programming">
  <a:themeElements>
    <a:clrScheme name="Programming 2">
      <a:dk1>
        <a:srgbClr val="000000"/>
      </a:dk1>
      <a:lt1>
        <a:srgbClr val="FFFFFF"/>
      </a:lt1>
      <a:dk2>
        <a:srgbClr val="00478E"/>
      </a:dk2>
      <a:lt2>
        <a:srgbClr val="FFD961"/>
      </a:lt2>
      <a:accent1>
        <a:srgbClr val="FCEB98"/>
      </a:accent1>
      <a:accent2>
        <a:srgbClr val="6699FF"/>
      </a:accent2>
      <a:accent3>
        <a:srgbClr val="AAB1C6"/>
      </a:accent3>
      <a:accent4>
        <a:srgbClr val="DADADA"/>
      </a:accent4>
      <a:accent5>
        <a:srgbClr val="FDF3CA"/>
      </a:accent5>
      <a:accent6>
        <a:srgbClr val="5C8AE7"/>
      </a:accent6>
      <a:hlink>
        <a:srgbClr val="66CC66"/>
      </a:hlink>
      <a:folHlink>
        <a:srgbClr val="FA7438"/>
      </a:folHlink>
    </a:clrScheme>
    <a:fontScheme name="Programming">
      <a:majorFont>
        <a:latin typeface="EucrosiaUPC"/>
        <a:ea typeface=""/>
        <a:cs typeface="EucrosiaUPC"/>
      </a:majorFont>
      <a:minorFont>
        <a:latin typeface="EucrosiaUPC"/>
        <a:ea typeface=""/>
        <a:cs typeface="EucrosiaUP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EucrosiaUPC" pitchFamily="18" charset="-34"/>
            <a:cs typeface="EucrosiaUPC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EucrosiaUPC" pitchFamily="18" charset="-34"/>
            <a:cs typeface="EucrosiaUPC" pitchFamily="18" charset="-34"/>
          </a:defRPr>
        </a:defPPr>
      </a:lstStyle>
    </a:lnDef>
  </a:objectDefaults>
  <a:extraClrSchemeLst>
    <a:extraClrScheme>
      <a:clrScheme name="Programming 1">
        <a:dk1>
          <a:srgbClr val="000000"/>
        </a:dk1>
        <a:lt1>
          <a:srgbClr val="FFFFFF"/>
        </a:lt1>
        <a:dk2>
          <a:srgbClr val="00478E"/>
        </a:dk2>
        <a:lt2>
          <a:srgbClr val="FFCC29"/>
        </a:lt2>
        <a:accent1>
          <a:srgbClr val="FCEB98"/>
        </a:accent1>
        <a:accent2>
          <a:srgbClr val="6699FF"/>
        </a:accent2>
        <a:accent3>
          <a:srgbClr val="AAB1C6"/>
        </a:accent3>
        <a:accent4>
          <a:srgbClr val="DADADA"/>
        </a:accent4>
        <a:accent5>
          <a:srgbClr val="FDF3CA"/>
        </a:accent5>
        <a:accent6>
          <a:srgbClr val="5C8AE7"/>
        </a:accent6>
        <a:hlink>
          <a:srgbClr val="66CC66"/>
        </a:hlink>
        <a:folHlink>
          <a:srgbClr val="FA743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gramming 2">
        <a:dk1>
          <a:srgbClr val="000000"/>
        </a:dk1>
        <a:lt1>
          <a:srgbClr val="FFFFFF"/>
        </a:lt1>
        <a:dk2>
          <a:srgbClr val="00478E"/>
        </a:dk2>
        <a:lt2>
          <a:srgbClr val="FFD961"/>
        </a:lt2>
        <a:accent1>
          <a:srgbClr val="FCEB98"/>
        </a:accent1>
        <a:accent2>
          <a:srgbClr val="6699FF"/>
        </a:accent2>
        <a:accent3>
          <a:srgbClr val="AAB1C6"/>
        </a:accent3>
        <a:accent4>
          <a:srgbClr val="DADADA"/>
        </a:accent4>
        <a:accent5>
          <a:srgbClr val="FDF3CA"/>
        </a:accent5>
        <a:accent6>
          <a:srgbClr val="5C8AE7"/>
        </a:accent6>
        <a:hlink>
          <a:srgbClr val="66CC66"/>
        </a:hlink>
        <a:folHlink>
          <a:srgbClr val="FA743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Programming</Template>
  <TotalTime>2510</TotalTime>
  <Words>1609</Words>
  <Application>Microsoft Office PowerPoint</Application>
  <PresentationFormat>On-screen Show (4:3)</PresentationFormat>
  <Paragraphs>476</Paragraphs>
  <Slides>32</Slides>
  <Notes>32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Angsana New</vt:lpstr>
      <vt:lpstr>Arial</vt:lpstr>
      <vt:lpstr>Courier</vt:lpstr>
      <vt:lpstr>Courier New</vt:lpstr>
      <vt:lpstr>EucrosiaUPC</vt:lpstr>
      <vt:lpstr>MS PGothic</vt:lpstr>
      <vt:lpstr>Symbol</vt:lpstr>
      <vt:lpstr>Times New Roman</vt:lpstr>
      <vt:lpstr>Wingdings</vt:lpstr>
      <vt:lpstr>Programming</vt:lpstr>
      <vt:lpstr>Equation</vt:lpstr>
      <vt:lpstr>อัลกอริทึมทำงานวนซ้ำ</vt:lpstr>
      <vt:lpstr>เนื้อหา</vt:lpstr>
      <vt:lpstr>การไหลของโปรแกรมแบบต่าง ๆ</vt:lpstr>
      <vt:lpstr>การไหลของโปรแกรมแบบต่าง ๆ</vt:lpstr>
      <vt:lpstr>การวนซ้ำ</vt:lpstr>
      <vt:lpstr>โปรแกรมแบบวนซ้ำดียังไง?</vt:lpstr>
      <vt:lpstr>ตัวอย่าง: หาผลรวมของตัวเลข 3 ตัว</vt:lpstr>
      <vt:lpstr>หาผลรวมตัวเลข: โฟลว์ชาร์ต</vt:lpstr>
      <vt:lpstr>ลูปแบบ while</vt:lpstr>
      <vt:lpstr>หาผลรวมตัวเลข: โปรแกรม</vt:lpstr>
      <vt:lpstr>หาผลรวมตัวเลข: โฟลว์ชาร์ต</vt:lpstr>
      <vt:lpstr>ลับสมอง</vt:lpstr>
      <vt:lpstr>ลูปแบบดักค่า</vt:lpstr>
      <vt:lpstr>หาผลรวมตัวเลข: โฟลว์ชาร์ต</vt:lpstr>
      <vt:lpstr>ลูปแบบ do...while </vt:lpstr>
      <vt:lpstr>หาผลรวมตัวเลข: โฟลว์ชาร์ต</vt:lpstr>
      <vt:lpstr>ลูปแบบ do...while   เปรียบเทียบการทำงานของส่วนของโปรแกรมทั้งสองแบบ</vt:lpstr>
      <vt:lpstr>สรุป</vt:lpstr>
      <vt:lpstr>แบบฝึกหัด 6.1</vt:lpstr>
      <vt:lpstr>สรุปรูปแบบ while และ do .. while</vt:lpstr>
      <vt:lpstr>จงเขียนผังงานหาผลรวม และหาค่าเฉลี่ยของข้อมูลตัวเลขทศนิยมชุดหนึ่ง จำนวน 100 ตัว</vt:lpstr>
      <vt:lpstr>การวนซ้ำโดยใช้โครงสร้าง for</vt:lpstr>
      <vt:lpstr>คำสั่ง for</vt:lpstr>
      <vt:lpstr>คำสั่ง for: ผังการทำงาน</vt:lpstr>
      <vt:lpstr>for vs. while</vt:lpstr>
      <vt:lpstr>ทดสอบ: พิมพ์ดาว</vt:lpstr>
      <vt:lpstr>ตัวอย่าง</vt:lpstr>
      <vt:lpstr>ลูปหลายชั้น</vt:lpstr>
      <vt:lpstr>ตัวอย่าง: พิมพ์ดาวอีกครั้ง!</vt:lpstr>
      <vt:lpstr>แบบฝึกหัด 6.2</vt:lpstr>
      <vt:lpstr>แบบฝึกหัด 6.3</vt:lpstr>
      <vt:lpstr>PowerPoint Presentation</vt:lpstr>
    </vt:vector>
  </TitlesOfParts>
  <Company>Kasetsart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Loops</dc:title>
  <dc:creator>Chaiporn Jaikaeo</dc:creator>
  <cp:lastModifiedBy>ASUSv</cp:lastModifiedBy>
  <cp:revision>282</cp:revision>
  <dcterms:created xsi:type="dcterms:W3CDTF">2005-11-06T08:22:37Z</dcterms:created>
  <dcterms:modified xsi:type="dcterms:W3CDTF">2016-03-17T08:54:39Z</dcterms:modified>
</cp:coreProperties>
</file>