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</p:sldIdLst>
  <p:sldSz cx="12192000" cy="6858000"/>
  <p:notesSz cx="6858000" cy="9144000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Angsana New" panose="02020603050405020304" pitchFamily="18" charset="-34"/>
      <p:regular r:id="rId13"/>
      <p:bold r:id="rId14"/>
      <p:italic r:id="rId15"/>
      <p:boldItalic r:id="rId16"/>
    </p:embeddedFont>
    <p:embeddedFont>
      <p:font typeface="Wingdings 3" panose="05040102010807070707" pitchFamily="18" charset="2"/>
      <p:regular r:id="rId17"/>
    </p:embeddedFont>
    <p:embeddedFont>
      <p:font typeface="TH SarabunPSK" panose="020B0500040200020003" pitchFamily="34" charset="-34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2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/>
              <a:t>แผนการจัดการเรียนรู้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เริ่มตรงไหนดี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จะ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เขียนแผนได้ ต้องรู้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อะไรบ้าง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935094" y="2279176"/>
            <a:ext cx="10201479" cy="4377263"/>
          </a:xfrm>
          <a:prstGeom prst="cloud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000" b="1" dirty="0" smtClean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sz="44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loud 4"/>
          <p:cNvSpPr/>
          <p:nvPr/>
        </p:nvSpPr>
        <p:spPr>
          <a:xfrm>
            <a:off x="4035046" y="2830144"/>
            <a:ext cx="2122897" cy="16272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สมรรถนะสำคัญของผู้เรียน</a:t>
            </a:r>
            <a:endParaRPr lang="en-US" sz="3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Cloud 5"/>
          <p:cNvSpPr/>
          <p:nvPr/>
        </p:nvSpPr>
        <p:spPr>
          <a:xfrm>
            <a:off x="6563469" y="2747227"/>
            <a:ext cx="2394154" cy="141092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คุณลักษณะอันพึงประสงค์</a:t>
            </a:r>
          </a:p>
        </p:txBody>
      </p:sp>
      <p:sp>
        <p:nvSpPr>
          <p:cNvPr id="8" name="Cloud 7"/>
          <p:cNvSpPr/>
          <p:nvPr/>
        </p:nvSpPr>
        <p:spPr>
          <a:xfrm>
            <a:off x="7642648" y="4688921"/>
            <a:ext cx="1740310" cy="10815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  <a:endParaRPr lang="en-US" sz="3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Cloud 8"/>
          <p:cNvSpPr/>
          <p:nvPr/>
        </p:nvSpPr>
        <p:spPr>
          <a:xfrm>
            <a:off x="5535660" y="5431634"/>
            <a:ext cx="1740310" cy="10815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สาระการเรียนรู้</a:t>
            </a:r>
            <a:endParaRPr lang="en-US" sz="3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2957706" y="4566088"/>
            <a:ext cx="2030360" cy="10815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มาตรฐานการเรียนรู้</a:t>
            </a:r>
          </a:p>
        </p:txBody>
      </p:sp>
    </p:spTree>
    <p:extLst>
      <p:ext uri="{BB962C8B-B14F-4D97-AF65-F5344CB8AC3E}">
        <p14:creationId xmlns:p14="http://schemas.microsoft.com/office/powerpoint/2010/main" val="183992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สมรรถนะสำคัญของผู้เรียน / คุณลักษณะอันพึงประสงค์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8685" y="2356921"/>
            <a:ext cx="6478746" cy="44856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h-TH" sz="36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    สมรรถนะ						คุณลักษณะ</a:t>
            </a:r>
          </a:p>
          <a:p>
            <a:pPr marL="0" indent="0">
              <a:buNone/>
            </a:pPr>
            <a:r>
              <a:rPr lang="th-TH" sz="36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ความสามารถ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5 </a:t>
            </a:r>
            <a:r>
              <a:rPr lang="th-TH" sz="36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ด้าน			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8 </a:t>
            </a:r>
            <a:r>
              <a:rPr lang="th-TH" sz="36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ข้อ</a:t>
            </a:r>
            <a:endParaRPr lang="th-TH" sz="36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- สื่อสาร						- รักชาติ ศาสน์ กษัตริย์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- คิด							- ซื่อสัตย์ สุจริต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- แก้ปัญหา					- มีวินัย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- ทักษะชีวิต					- ใฝ่เรียนรู้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- การใช้เทคโนโลยี				- อยู่อย่างพอเพียง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						- มุ่งมั่นในการทำงาน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						- รักความเป็นไทย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						- มีจิตสาธารณะ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10110" y="2356921"/>
            <a:ext cx="0" cy="44856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60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dirty="0" smtClean="0"/>
              <a:t>มาตรฐานการเรียนรู้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721" y="2541855"/>
            <a:ext cx="9133725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        เป้าหมายของแต่ละกลุ่มสาระ (พึงรู้และปฏิบัติได้) เป็นมาตรฐานขั้นต่ำที่ต้องทำให้ได้ในกลุ่มสาระนั้น ๆ -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&gt;</a:t>
            </a:r>
            <a:r>
              <a:rPr lang="th-TH" sz="40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เป็นกรอบใหญ่ (จะไปซอยให้เล็กลงในตัวชี้วัด)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3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dirty="0" smtClean="0"/>
              <a:t>ตัวชี้วัด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721" y="2260315"/>
            <a:ext cx="10161142" cy="4448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        พึงรู้และปฏิบัติได้ในแต่ละระดับชั้น (สะท้อนมาตรฐานซึ่งเป็นกรอบใหญ่) มีลักษณะเฉพาะเจาะจง เป็นรูปธรรม นำไปใช้กำหนดเนื้อหา จัดทำหน่วยการเรียนรู้ จัดการเรียนการสอน และใช้เป็นเกณฑ์ในการวัด/ประเมินผล</a:t>
            </a:r>
          </a:p>
          <a:p>
            <a:pPr marL="0" indent="0">
              <a:buNone/>
            </a:pP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       มีรหัสกำกับ </a:t>
            </a:r>
            <a:endParaRPr lang="en-US" sz="3600" b="1" dirty="0" smtClean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	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				 = </a:t>
            </a:r>
            <a:r>
              <a:rPr lang="th-TH" sz="36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กลุ่มสาระ</a:t>
            </a:r>
            <a:endParaRPr lang="th-TH" sz="3600" b="1" dirty="0" smtClean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	</a:t>
            </a:r>
            <a:r>
              <a:rPr lang="th-TH" sz="36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				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=</a:t>
            </a:r>
            <a:r>
              <a:rPr lang="th-TH" sz="36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สาระที่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(1)</a:t>
            </a:r>
            <a:r>
              <a:rPr lang="th-TH" sz="36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มาตรฐานข้อที่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(2)</a:t>
            </a:r>
            <a:endParaRPr lang="th-TH" sz="3600" b="1" dirty="0" smtClean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	</a:t>
            </a:r>
            <a:r>
              <a:rPr lang="th-TH" sz="36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				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= </a:t>
            </a:r>
            <a:r>
              <a:rPr lang="th-TH" sz="36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ระดับชั้น </a:t>
            </a:r>
            <a:r>
              <a:rPr lang="th-TH" sz="36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(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X.3-4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)</a:t>
            </a:r>
            <a:r>
              <a:rPr lang="th-TH" sz="36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ตัวชี้วัดข้อที่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(5)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2678" y="4109667"/>
            <a:ext cx="410966" cy="5137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5562" y="4109667"/>
            <a:ext cx="575356" cy="5137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.2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2836" y="4109667"/>
            <a:ext cx="1102828" cy="5137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X.3-4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/5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83275" y="4786049"/>
            <a:ext cx="410966" cy="5137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18885" y="5449587"/>
            <a:ext cx="575356" cy="5137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1.2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05456" y="6121691"/>
            <a:ext cx="1119608" cy="5137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X.3-4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/5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37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สาระและมาตรฐานการ</a:t>
            </a:r>
            <a:r>
              <a:rPr lang="th-TH" dirty="0" smtClean="0"/>
              <a:t>เรียนรู้ (การงานอาชีพและเทคโนโลยี)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0" y="1680632"/>
            <a:ext cx="5428830" cy="5004493"/>
          </a:xfrm>
        </p:spPr>
      </p:pic>
      <p:sp>
        <p:nvSpPr>
          <p:cNvPr id="5" name="Rounded Rectangle 4"/>
          <p:cNvSpPr/>
          <p:nvPr/>
        </p:nvSpPr>
        <p:spPr>
          <a:xfrm>
            <a:off x="6246690" y="2989778"/>
            <a:ext cx="2311684" cy="1150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คุณภาพผู้เรียน (เค้าโครงเนื้อหา ?)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46688" y="4586601"/>
            <a:ext cx="2311686" cy="1150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ตัวชี้วัดชั้นปี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368321" y="3911260"/>
            <a:ext cx="2311686" cy="543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คำอธิบายรายวิชา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368321" y="4604145"/>
            <a:ext cx="2311686" cy="543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โครงการสอน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368321" y="2681555"/>
            <a:ext cx="2311686" cy="1100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ตารางวิเคราะห์หลักสูตร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368321" y="5270482"/>
            <a:ext cx="2311686" cy="1007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แผนการจัดการเรียนรู้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Plus 10"/>
          <p:cNvSpPr/>
          <p:nvPr/>
        </p:nvSpPr>
        <p:spPr>
          <a:xfrm>
            <a:off x="5630240" y="4179711"/>
            <a:ext cx="482884" cy="42443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qual 11"/>
          <p:cNvSpPr/>
          <p:nvPr/>
        </p:nvSpPr>
        <p:spPr>
          <a:xfrm>
            <a:off x="8691937" y="4171305"/>
            <a:ext cx="493159" cy="31401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08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สาระและมาตรฐานการ</a:t>
            </a:r>
            <a:r>
              <a:rPr lang="th-TH" dirty="0" smtClean="0"/>
              <a:t>เรียนรู้ (การงานอาชีพและเทคโนโลยี)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098" y="3016449"/>
            <a:ext cx="3492766" cy="3219759"/>
          </a:xfrm>
        </p:spPr>
      </p:pic>
      <p:sp>
        <p:nvSpPr>
          <p:cNvPr id="6" name="Rounded Rectangle 5"/>
          <p:cNvSpPr/>
          <p:nvPr/>
        </p:nvSpPr>
        <p:spPr>
          <a:xfrm>
            <a:off x="6151344" y="4269088"/>
            <a:ext cx="1278824" cy="7178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ตัวชี้วัดชั้นปี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86993" y="4213012"/>
            <a:ext cx="1970239" cy="348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คำอธิบายรายวิชา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886993" y="4649865"/>
            <a:ext cx="1970239" cy="348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โครงการสอน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886993" y="3413076"/>
            <a:ext cx="1970239" cy="7056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ตารางวิเคราะห์หลักสูตร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886993" y="5115034"/>
            <a:ext cx="1970239" cy="645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แผนการจัดการเรียนรู้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Plus 10"/>
          <p:cNvSpPr/>
          <p:nvPr/>
        </p:nvSpPr>
        <p:spPr>
          <a:xfrm>
            <a:off x="5831408" y="4490607"/>
            <a:ext cx="258496" cy="27478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qual 11"/>
          <p:cNvSpPr/>
          <p:nvPr/>
        </p:nvSpPr>
        <p:spPr>
          <a:xfrm>
            <a:off x="7466744" y="4488773"/>
            <a:ext cx="297043" cy="26747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313459" y="4187740"/>
            <a:ext cx="1692613" cy="736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ผู้เรียน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38328" y="3759849"/>
            <a:ext cx="1664208" cy="7178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สมรรถนะสำคัญของผู้เรียน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38328" y="4792576"/>
            <a:ext cx="1664208" cy="7178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คุณลักษณะอันพึงประสงค์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350035" y="2336656"/>
            <a:ext cx="1485718" cy="7178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กิจกรรมพัฒนาผู้เรียน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Plus 18"/>
          <p:cNvSpPr/>
          <p:nvPr/>
        </p:nvSpPr>
        <p:spPr>
          <a:xfrm>
            <a:off x="1996494" y="4513608"/>
            <a:ext cx="258496" cy="27478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9952943" y="4459383"/>
            <a:ext cx="279193" cy="278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1119104" y="3182112"/>
            <a:ext cx="0" cy="813816"/>
          </a:xfrm>
          <a:prstGeom prst="straightConnector1">
            <a:avLst/>
          </a:prstGeom>
          <a:ln w="19050"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37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164</TotalTime>
  <Words>211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Century Gothic</vt:lpstr>
      <vt:lpstr>Angsana New</vt:lpstr>
      <vt:lpstr>Arial</vt:lpstr>
      <vt:lpstr>Wingdings 3</vt:lpstr>
      <vt:lpstr>TH SarabunPSK</vt:lpstr>
      <vt:lpstr>Ion Boardroom</vt:lpstr>
      <vt:lpstr>แผนการจัดการเรียนรู้</vt:lpstr>
      <vt:lpstr>เริ่มตรงไหนดี จะเขียนแผนได้ ต้องรู้อะไรบ้าง</vt:lpstr>
      <vt:lpstr>สมรรถนะสำคัญของผู้เรียน / คุณลักษณะอันพึงประสงค์</vt:lpstr>
      <vt:lpstr>มาตรฐานการเรียนรู้</vt:lpstr>
      <vt:lpstr>ตัวชี้วัด</vt:lpstr>
      <vt:lpstr>สาระและมาตรฐานการเรียนรู้ (การงานอาชีพและเทคโนโลยี)</vt:lpstr>
      <vt:lpstr>สาระและมาตรฐานการเรียนรู้ (การงานอาชีพและเทคโนโลยี)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แผนการจัดการเรียนรู้</dc:title>
  <dc:creator>ASUSv</dc:creator>
  <cp:lastModifiedBy>ASUSv</cp:lastModifiedBy>
  <cp:revision>22</cp:revision>
  <dcterms:created xsi:type="dcterms:W3CDTF">2016-10-17T01:34:00Z</dcterms:created>
  <dcterms:modified xsi:type="dcterms:W3CDTF">2017-01-17T22:59:38Z</dcterms:modified>
</cp:coreProperties>
</file>